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0" r:id="rId4"/>
    <p:sldId id="281" r:id="rId5"/>
    <p:sldId id="282" r:id="rId6"/>
    <p:sldId id="286" r:id="rId7"/>
    <p:sldId id="284" r:id="rId8"/>
    <p:sldId id="285"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0E8"/>
    <a:srgbClr val="A8B2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Planilha1!$B$1</c:f>
              <c:strCache>
                <c:ptCount val="1"/>
                <c:pt idx="0">
                  <c:v>Coluna1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599-49CE-8117-F5320CE4A82E}"/>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9599-49CE-8117-F5320CE4A82E}"/>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9599-49CE-8117-F5320CE4A82E}"/>
              </c:ext>
            </c:extLst>
          </c:dPt>
          <c:dPt>
            <c:idx val="3"/>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599-49CE-8117-F5320CE4A82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Planilha1!$A$2:$A$5</c:f>
              <c:strCache>
                <c:ptCount val="2"/>
                <c:pt idx="0">
                  <c:v>Ausência do artigo</c:v>
                </c:pt>
                <c:pt idx="1">
                  <c:v>Presença do artigo</c:v>
                </c:pt>
              </c:strCache>
            </c:strRef>
          </c:cat>
          <c:val>
            <c:numRef>
              <c:f>Planilha1!$B$2:$B$5</c:f>
              <c:numCache>
                <c:formatCode>0.00%</c:formatCode>
                <c:ptCount val="4"/>
                <c:pt idx="0">
                  <c:v>0.434</c:v>
                </c:pt>
                <c:pt idx="1">
                  <c:v>0.56599999999999995</c:v>
                </c:pt>
              </c:numCache>
            </c:numRef>
          </c:val>
          <c:extLst xmlns:c16r2="http://schemas.microsoft.com/office/drawing/2015/06/chart">
            <c:ext xmlns:c16="http://schemas.microsoft.com/office/drawing/2014/chart" uri="{C3380CC4-5D6E-409C-BE32-E72D297353CC}">
              <c16:uniqueId val="{00000000-2BA3-4C11-B10E-868B7610C4C8}"/>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solidFill>
        <a:schemeClr val="bg1">
          <a:lumMod val="65000"/>
        </a:schemeClr>
      </a:solidFill>
    </a:ln>
    <a:effectLst/>
  </c:spPr>
  <c:txPr>
    <a:bodyPr/>
    <a:lstStyle/>
    <a:p>
      <a:pPr>
        <a:defRPr/>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0087D-577E-4F82-AC86-ECADB8D55FB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t-BR"/>
        </a:p>
      </dgm:t>
    </dgm:pt>
    <dgm:pt modelId="{B79ED44F-74F8-42C4-81B6-4D0F719E7532}">
      <dgm:prSet phldrT="[Texto]" custT="1"/>
      <dgm:spPr/>
      <dgm:t>
        <a:bodyPr/>
        <a:lstStyle/>
        <a:p>
          <a:pPr algn="ctr"/>
          <a:r>
            <a:rPr lang="pt-BR" sz="1700" dirty="0">
              <a:latin typeface="+mn-lt"/>
              <a:cs typeface="Times New Roman" panose="02020603050405020304" pitchFamily="18" charset="0"/>
            </a:rPr>
            <a:t>A REALIZAÇÃO DO </a:t>
          </a:r>
          <a:r>
            <a:rPr lang="pt-BR" sz="1700" dirty="0" smtClean="0">
              <a:latin typeface="+mn-lt"/>
              <a:cs typeface="Times New Roman" panose="02020603050405020304" pitchFamily="18" charset="0"/>
            </a:rPr>
            <a:t>ARTIGO DEFINIDO </a:t>
          </a:r>
          <a:r>
            <a:rPr lang="pt-BR" sz="1700" dirty="0">
              <a:latin typeface="+mn-lt"/>
              <a:cs typeface="Times New Roman" panose="02020603050405020304" pitchFamily="18" charset="0"/>
            </a:rPr>
            <a:t>EM HELVÉCIA</a:t>
          </a:r>
        </a:p>
      </dgm:t>
    </dgm:pt>
    <dgm:pt modelId="{C207CF65-C14F-472E-89E3-699DC9F26355}" type="parTrans" cxnId="{67715EE5-2C47-4106-8E80-8F9C1B244EF6}">
      <dgm:prSet/>
      <dgm:spPr/>
      <dgm:t>
        <a:bodyPr/>
        <a:lstStyle/>
        <a:p>
          <a:pPr algn="just"/>
          <a:endParaRPr lang="pt-BR"/>
        </a:p>
      </dgm:t>
    </dgm:pt>
    <dgm:pt modelId="{1E761FFD-C35E-4D92-A4D9-797591B7863E}" type="sibTrans" cxnId="{67715EE5-2C47-4106-8E80-8F9C1B244EF6}">
      <dgm:prSet/>
      <dgm:spPr/>
      <dgm:t>
        <a:bodyPr/>
        <a:lstStyle/>
        <a:p>
          <a:pPr algn="just"/>
          <a:endParaRPr lang="pt-BR"/>
        </a:p>
      </dgm:t>
    </dgm:pt>
    <dgm:pt modelId="{0B3EAC8D-67F1-4237-BE69-F3A4AAA157CA}">
      <dgm:prSet phldrT="[Texto]" custT="1"/>
      <dgm:spPr/>
      <dgm:t>
        <a:bodyPr/>
        <a:lstStyle/>
        <a:p>
          <a:pPr algn="just"/>
          <a:r>
            <a:rPr lang="pt-BR" sz="1850" dirty="0">
              <a:latin typeface="+mn-lt"/>
              <a:cs typeface="Times New Roman" panose="02020603050405020304" pitchFamily="18" charset="0"/>
            </a:rPr>
            <a:t>Um dos traços </a:t>
          </a:r>
          <a:r>
            <a:rPr lang="pt-BR" sz="1850" dirty="0" err="1">
              <a:latin typeface="+mn-lt"/>
              <a:cs typeface="Times New Roman" panose="02020603050405020304" pitchFamily="18" charset="0"/>
            </a:rPr>
            <a:t>crioulizantes</a:t>
          </a:r>
          <a:r>
            <a:rPr lang="pt-BR" sz="1850" dirty="0">
              <a:latin typeface="+mn-lt"/>
              <a:cs typeface="Times New Roman" panose="02020603050405020304" pitchFamily="18" charset="0"/>
            </a:rPr>
            <a:t> do </a:t>
          </a:r>
          <a:r>
            <a:rPr lang="pt-BR" sz="1850" dirty="0" smtClean="0">
              <a:latin typeface="+mn-lt"/>
              <a:cs typeface="Times New Roman" panose="02020603050405020304" pitchFamily="18" charset="0"/>
            </a:rPr>
            <a:t>dialeto.</a:t>
          </a:r>
          <a:endParaRPr lang="pt-BR" sz="1850" dirty="0">
            <a:latin typeface="+mn-lt"/>
            <a:cs typeface="Times New Roman" panose="02020603050405020304" pitchFamily="18" charset="0"/>
          </a:endParaRPr>
        </a:p>
      </dgm:t>
    </dgm:pt>
    <dgm:pt modelId="{D3F65D85-FDD5-4B7C-A313-A83662466743}" type="parTrans" cxnId="{E2670EDE-9DD6-4E8A-9981-271721C857B3}">
      <dgm:prSet/>
      <dgm:spPr/>
      <dgm:t>
        <a:bodyPr/>
        <a:lstStyle/>
        <a:p>
          <a:pPr algn="just"/>
          <a:endParaRPr lang="pt-BR"/>
        </a:p>
      </dgm:t>
    </dgm:pt>
    <dgm:pt modelId="{CEC9D7A6-A8F2-4650-8E8A-34DBACF2A8D8}" type="sibTrans" cxnId="{E2670EDE-9DD6-4E8A-9981-271721C857B3}">
      <dgm:prSet/>
      <dgm:spPr/>
      <dgm:t>
        <a:bodyPr/>
        <a:lstStyle/>
        <a:p>
          <a:pPr algn="just"/>
          <a:endParaRPr lang="pt-BR"/>
        </a:p>
      </dgm:t>
    </dgm:pt>
    <dgm:pt modelId="{6C4B008B-F6F5-47D3-AF9F-C321FA8DB4C6}">
      <dgm:prSet phldrT="[Texto]" custT="1"/>
      <dgm:spPr/>
      <dgm:t>
        <a:bodyPr/>
        <a:lstStyle/>
        <a:p>
          <a:pPr algn="ctr"/>
          <a:r>
            <a:rPr lang="pt-BR" sz="1700" dirty="0">
              <a:latin typeface="+mn-lt"/>
              <a:cs typeface="Times New Roman" panose="02020603050405020304" pitchFamily="18" charset="0"/>
            </a:rPr>
            <a:t>A REALIZAÇÃO DO </a:t>
          </a:r>
          <a:r>
            <a:rPr lang="pt-BR" sz="1700" dirty="0" smtClean="0">
              <a:latin typeface="+mn-lt"/>
              <a:cs typeface="Times New Roman" panose="02020603050405020304" pitchFamily="18" charset="0"/>
            </a:rPr>
            <a:t>ARTIGO DEFINIDO </a:t>
          </a:r>
          <a:r>
            <a:rPr lang="pt-BR" sz="1700" dirty="0">
              <a:latin typeface="+mn-lt"/>
              <a:cs typeface="Times New Roman" panose="02020603050405020304" pitchFamily="18" charset="0"/>
            </a:rPr>
            <a:t>EM OUTRAS VARIEDADES DO PB</a:t>
          </a:r>
        </a:p>
      </dgm:t>
    </dgm:pt>
    <dgm:pt modelId="{39D5D9D4-B7A1-4BF4-9FAF-6333C86F7578}" type="parTrans" cxnId="{6DCFC681-95D0-474B-8AB8-09225C9177FE}">
      <dgm:prSet/>
      <dgm:spPr/>
      <dgm:t>
        <a:bodyPr/>
        <a:lstStyle/>
        <a:p>
          <a:pPr algn="just"/>
          <a:endParaRPr lang="pt-BR"/>
        </a:p>
      </dgm:t>
    </dgm:pt>
    <dgm:pt modelId="{ED9CFB93-DE05-4BCC-A401-981EF89CA49D}" type="sibTrans" cxnId="{6DCFC681-95D0-474B-8AB8-09225C9177FE}">
      <dgm:prSet/>
      <dgm:spPr/>
      <dgm:t>
        <a:bodyPr/>
        <a:lstStyle/>
        <a:p>
          <a:pPr algn="just"/>
          <a:endParaRPr lang="pt-BR"/>
        </a:p>
      </dgm:t>
    </dgm:pt>
    <dgm:pt modelId="{6A9E16E4-EB11-4F29-A05B-B555E5CC7226}">
      <dgm:prSet phldrT="[Texto]" custT="1"/>
      <dgm:spPr/>
      <dgm:t>
        <a:bodyPr/>
        <a:lstStyle/>
        <a:p>
          <a:pPr algn="just"/>
          <a:r>
            <a:rPr lang="pt-BR" sz="1850" dirty="0">
              <a:latin typeface="+mn-lt"/>
              <a:cs typeface="Times New Roman" panose="02020603050405020304" pitchFamily="18" charset="0"/>
            </a:rPr>
            <a:t>Ocorre principalmente diante de possessivo;</a:t>
          </a:r>
        </a:p>
      </dgm:t>
    </dgm:pt>
    <dgm:pt modelId="{E83CDAE1-84DB-48CC-941B-14D9B74B9DEA}" type="parTrans" cxnId="{62A2E71A-01EF-44FA-86DE-E54FD09DB349}">
      <dgm:prSet/>
      <dgm:spPr/>
      <dgm:t>
        <a:bodyPr/>
        <a:lstStyle/>
        <a:p>
          <a:pPr algn="just"/>
          <a:endParaRPr lang="pt-BR"/>
        </a:p>
      </dgm:t>
    </dgm:pt>
    <dgm:pt modelId="{16A79DF1-1876-44BF-86F1-1270B1612169}" type="sibTrans" cxnId="{62A2E71A-01EF-44FA-86DE-E54FD09DB349}">
      <dgm:prSet/>
      <dgm:spPr/>
      <dgm:t>
        <a:bodyPr/>
        <a:lstStyle/>
        <a:p>
          <a:pPr algn="just"/>
          <a:endParaRPr lang="pt-BR"/>
        </a:p>
      </dgm:t>
    </dgm:pt>
    <dgm:pt modelId="{BAD48D02-D0A9-4599-B64C-B0D0E854AB05}">
      <dgm:prSet phldrT="[Texto]" custT="1"/>
      <dgm:spPr/>
      <dgm:t>
        <a:bodyPr/>
        <a:lstStyle/>
        <a:p>
          <a:pPr algn="just"/>
          <a:r>
            <a:rPr lang="pt-BR" sz="1850" dirty="0">
              <a:latin typeface="+mn-lt"/>
              <a:cs typeface="Times New Roman" panose="02020603050405020304" pitchFamily="18" charset="0"/>
            </a:rPr>
            <a:t>Ausência do </a:t>
          </a:r>
          <a:r>
            <a:rPr lang="pt-BR" sz="1850" dirty="0" smtClean="0">
              <a:latin typeface="+mn-lt"/>
              <a:cs typeface="Times New Roman" panose="02020603050405020304" pitchFamily="18" charset="0"/>
            </a:rPr>
            <a:t>artigo definido nos </a:t>
          </a:r>
          <a:r>
            <a:rPr lang="pt-BR" sz="1850" dirty="0">
              <a:latin typeface="+mn-lt"/>
              <a:cs typeface="Times New Roman" panose="02020603050405020304" pitchFamily="18" charset="0"/>
            </a:rPr>
            <a:t>diversos sintagmas de referência definida;</a:t>
          </a:r>
        </a:p>
      </dgm:t>
    </dgm:pt>
    <dgm:pt modelId="{33B71DB0-5D3F-4897-9CDA-90E88B5AAF53}" type="parTrans" cxnId="{786D2DEC-0040-41DE-A0B3-EB0947F4B88F}">
      <dgm:prSet/>
      <dgm:spPr/>
      <dgm:t>
        <a:bodyPr/>
        <a:lstStyle/>
        <a:p>
          <a:pPr algn="just"/>
          <a:endParaRPr lang="pt-BR"/>
        </a:p>
      </dgm:t>
    </dgm:pt>
    <dgm:pt modelId="{3F6B8299-E28A-4313-9D55-4A9775C29417}" type="sibTrans" cxnId="{786D2DEC-0040-41DE-A0B3-EB0947F4B88F}">
      <dgm:prSet/>
      <dgm:spPr/>
      <dgm:t>
        <a:bodyPr/>
        <a:lstStyle/>
        <a:p>
          <a:pPr algn="just"/>
          <a:endParaRPr lang="pt-BR"/>
        </a:p>
      </dgm:t>
    </dgm:pt>
    <dgm:pt modelId="{04D30F2A-E85B-4A02-8E5F-EB101369D6BB}">
      <dgm:prSet phldrT="[Texto]" custT="1"/>
      <dgm:spPr/>
      <dgm:t>
        <a:bodyPr/>
        <a:lstStyle/>
        <a:p>
          <a:pPr algn="just"/>
          <a:r>
            <a:rPr lang="pt-BR" sz="1850" dirty="0">
              <a:latin typeface="+mn-lt"/>
              <a:cs typeface="Times New Roman" panose="02020603050405020304" pitchFamily="18" charset="0"/>
            </a:rPr>
            <a:t>Pode ocorrer diante de antropônimo também.</a:t>
          </a:r>
        </a:p>
      </dgm:t>
    </dgm:pt>
    <dgm:pt modelId="{7CA85CC5-0248-411A-BAF3-601A51CD321B}" type="parTrans" cxnId="{4E54D73C-5FF3-436F-82D9-3FE1AE74498F}">
      <dgm:prSet/>
      <dgm:spPr/>
      <dgm:t>
        <a:bodyPr/>
        <a:lstStyle/>
        <a:p>
          <a:pPr algn="just"/>
          <a:endParaRPr lang="pt-BR"/>
        </a:p>
      </dgm:t>
    </dgm:pt>
    <dgm:pt modelId="{AF683694-70AD-490C-A43D-5B95D2B7C780}" type="sibTrans" cxnId="{4E54D73C-5FF3-436F-82D9-3FE1AE74498F}">
      <dgm:prSet/>
      <dgm:spPr/>
      <dgm:t>
        <a:bodyPr/>
        <a:lstStyle/>
        <a:p>
          <a:pPr algn="just"/>
          <a:endParaRPr lang="pt-BR"/>
        </a:p>
      </dgm:t>
    </dgm:pt>
    <dgm:pt modelId="{51E107EF-858B-4323-A8F3-7F93A2C75366}" type="pres">
      <dgm:prSet presAssocID="{0AF0087D-577E-4F82-AC86-ECADB8D55FB1}" presName="Name0" presStyleCnt="0">
        <dgm:presLayoutVars>
          <dgm:dir/>
          <dgm:animLvl val="lvl"/>
          <dgm:resizeHandles/>
        </dgm:presLayoutVars>
      </dgm:prSet>
      <dgm:spPr/>
      <dgm:t>
        <a:bodyPr/>
        <a:lstStyle/>
        <a:p>
          <a:endParaRPr lang="pt-BR"/>
        </a:p>
      </dgm:t>
    </dgm:pt>
    <dgm:pt modelId="{532808D7-AB44-4376-8C79-1B5FB3620C14}" type="pres">
      <dgm:prSet presAssocID="{B79ED44F-74F8-42C4-81B6-4D0F719E7532}" presName="linNode" presStyleCnt="0"/>
      <dgm:spPr/>
    </dgm:pt>
    <dgm:pt modelId="{F4082527-88CC-42C6-A9A4-80DC6EA1F394}" type="pres">
      <dgm:prSet presAssocID="{B79ED44F-74F8-42C4-81B6-4D0F719E7532}" presName="parentShp" presStyleLbl="node1" presStyleIdx="0" presStyleCnt="2" custLinFactNeighborY="7471">
        <dgm:presLayoutVars>
          <dgm:bulletEnabled val="1"/>
        </dgm:presLayoutVars>
      </dgm:prSet>
      <dgm:spPr/>
      <dgm:t>
        <a:bodyPr/>
        <a:lstStyle/>
        <a:p>
          <a:endParaRPr lang="pt-BR"/>
        </a:p>
      </dgm:t>
    </dgm:pt>
    <dgm:pt modelId="{5CE3A124-7582-4F7A-8201-13AB2D31295B}" type="pres">
      <dgm:prSet presAssocID="{B79ED44F-74F8-42C4-81B6-4D0F719E7532}" presName="childShp" presStyleLbl="bgAccFollowNode1" presStyleIdx="0" presStyleCnt="2">
        <dgm:presLayoutVars>
          <dgm:bulletEnabled val="1"/>
        </dgm:presLayoutVars>
      </dgm:prSet>
      <dgm:spPr/>
      <dgm:t>
        <a:bodyPr/>
        <a:lstStyle/>
        <a:p>
          <a:endParaRPr lang="pt-BR"/>
        </a:p>
      </dgm:t>
    </dgm:pt>
    <dgm:pt modelId="{35DB404A-3DA4-452F-A875-D4828DFD92F1}" type="pres">
      <dgm:prSet presAssocID="{1E761FFD-C35E-4D92-A4D9-797591B7863E}" presName="spacing" presStyleCnt="0"/>
      <dgm:spPr/>
    </dgm:pt>
    <dgm:pt modelId="{82DA110E-B290-41D8-8EB7-624A0649FCAF}" type="pres">
      <dgm:prSet presAssocID="{6C4B008B-F6F5-47D3-AF9F-C321FA8DB4C6}" presName="linNode" presStyleCnt="0"/>
      <dgm:spPr/>
    </dgm:pt>
    <dgm:pt modelId="{F6D2ECB9-9573-46AE-BFB3-9483DED6F048}" type="pres">
      <dgm:prSet presAssocID="{6C4B008B-F6F5-47D3-AF9F-C321FA8DB4C6}" presName="parentShp" presStyleLbl="node1" presStyleIdx="1" presStyleCnt="2" custLinFactNeighborY="-4866">
        <dgm:presLayoutVars>
          <dgm:bulletEnabled val="1"/>
        </dgm:presLayoutVars>
      </dgm:prSet>
      <dgm:spPr/>
      <dgm:t>
        <a:bodyPr/>
        <a:lstStyle/>
        <a:p>
          <a:endParaRPr lang="pt-BR"/>
        </a:p>
      </dgm:t>
    </dgm:pt>
    <dgm:pt modelId="{A501ED9B-AF83-4DC5-9B72-D79EDD90DCB2}" type="pres">
      <dgm:prSet presAssocID="{6C4B008B-F6F5-47D3-AF9F-C321FA8DB4C6}" presName="childShp" presStyleLbl="bgAccFollowNode1" presStyleIdx="1" presStyleCnt="2">
        <dgm:presLayoutVars>
          <dgm:bulletEnabled val="1"/>
        </dgm:presLayoutVars>
      </dgm:prSet>
      <dgm:spPr/>
      <dgm:t>
        <a:bodyPr/>
        <a:lstStyle/>
        <a:p>
          <a:endParaRPr lang="pt-BR"/>
        </a:p>
      </dgm:t>
    </dgm:pt>
  </dgm:ptLst>
  <dgm:cxnLst>
    <dgm:cxn modelId="{E2670EDE-9DD6-4E8A-9981-271721C857B3}" srcId="{B79ED44F-74F8-42C4-81B6-4D0F719E7532}" destId="{0B3EAC8D-67F1-4237-BE69-F3A4AAA157CA}" srcOrd="1" destOrd="0" parTransId="{D3F65D85-FDD5-4B7C-A313-A83662466743}" sibTransId="{CEC9D7A6-A8F2-4650-8E8A-34DBACF2A8D8}"/>
    <dgm:cxn modelId="{6A37E594-41CB-4892-9D19-EEDA4536B62C}" type="presOf" srcId="{6A9E16E4-EB11-4F29-A05B-B555E5CC7226}" destId="{A501ED9B-AF83-4DC5-9B72-D79EDD90DCB2}" srcOrd="0" destOrd="0" presId="urn:microsoft.com/office/officeart/2005/8/layout/vList6"/>
    <dgm:cxn modelId="{786D2DEC-0040-41DE-A0B3-EB0947F4B88F}" srcId="{B79ED44F-74F8-42C4-81B6-4D0F719E7532}" destId="{BAD48D02-D0A9-4599-B64C-B0D0E854AB05}" srcOrd="0" destOrd="0" parTransId="{33B71DB0-5D3F-4897-9CDA-90E88B5AAF53}" sibTransId="{3F6B8299-E28A-4313-9D55-4A9775C29417}"/>
    <dgm:cxn modelId="{67715EE5-2C47-4106-8E80-8F9C1B244EF6}" srcId="{0AF0087D-577E-4F82-AC86-ECADB8D55FB1}" destId="{B79ED44F-74F8-42C4-81B6-4D0F719E7532}" srcOrd="0" destOrd="0" parTransId="{C207CF65-C14F-472E-89E3-699DC9F26355}" sibTransId="{1E761FFD-C35E-4D92-A4D9-797591B7863E}"/>
    <dgm:cxn modelId="{8E16E5EA-EC31-4A7D-BB62-F890126CE905}" type="presOf" srcId="{BAD48D02-D0A9-4599-B64C-B0D0E854AB05}" destId="{5CE3A124-7582-4F7A-8201-13AB2D31295B}" srcOrd="0" destOrd="0" presId="urn:microsoft.com/office/officeart/2005/8/layout/vList6"/>
    <dgm:cxn modelId="{28C0E74D-E0EA-435B-9EF4-3ADFED90A9F8}" type="presOf" srcId="{6C4B008B-F6F5-47D3-AF9F-C321FA8DB4C6}" destId="{F6D2ECB9-9573-46AE-BFB3-9483DED6F048}" srcOrd="0" destOrd="0" presId="urn:microsoft.com/office/officeart/2005/8/layout/vList6"/>
    <dgm:cxn modelId="{DA182399-7053-4FC0-BF25-B620104154C5}" type="presOf" srcId="{04D30F2A-E85B-4A02-8E5F-EB101369D6BB}" destId="{A501ED9B-AF83-4DC5-9B72-D79EDD90DCB2}" srcOrd="0" destOrd="1" presId="urn:microsoft.com/office/officeart/2005/8/layout/vList6"/>
    <dgm:cxn modelId="{4E54D73C-5FF3-436F-82D9-3FE1AE74498F}" srcId="{6C4B008B-F6F5-47D3-AF9F-C321FA8DB4C6}" destId="{04D30F2A-E85B-4A02-8E5F-EB101369D6BB}" srcOrd="1" destOrd="0" parTransId="{7CA85CC5-0248-411A-BAF3-601A51CD321B}" sibTransId="{AF683694-70AD-490C-A43D-5B95D2B7C780}"/>
    <dgm:cxn modelId="{C9243CEE-4682-44A4-B0C8-E04CA72EFC1D}" type="presOf" srcId="{0AF0087D-577E-4F82-AC86-ECADB8D55FB1}" destId="{51E107EF-858B-4323-A8F3-7F93A2C75366}" srcOrd="0" destOrd="0" presId="urn:microsoft.com/office/officeart/2005/8/layout/vList6"/>
    <dgm:cxn modelId="{62A2E71A-01EF-44FA-86DE-E54FD09DB349}" srcId="{6C4B008B-F6F5-47D3-AF9F-C321FA8DB4C6}" destId="{6A9E16E4-EB11-4F29-A05B-B555E5CC7226}" srcOrd="0" destOrd="0" parTransId="{E83CDAE1-84DB-48CC-941B-14D9B74B9DEA}" sibTransId="{16A79DF1-1876-44BF-86F1-1270B1612169}"/>
    <dgm:cxn modelId="{624B4890-6B2A-42B9-B0B8-0D7992A3F96C}" type="presOf" srcId="{B79ED44F-74F8-42C4-81B6-4D0F719E7532}" destId="{F4082527-88CC-42C6-A9A4-80DC6EA1F394}" srcOrd="0" destOrd="0" presId="urn:microsoft.com/office/officeart/2005/8/layout/vList6"/>
    <dgm:cxn modelId="{6DCFC681-95D0-474B-8AB8-09225C9177FE}" srcId="{0AF0087D-577E-4F82-AC86-ECADB8D55FB1}" destId="{6C4B008B-F6F5-47D3-AF9F-C321FA8DB4C6}" srcOrd="1" destOrd="0" parTransId="{39D5D9D4-B7A1-4BF4-9FAF-6333C86F7578}" sibTransId="{ED9CFB93-DE05-4BCC-A401-981EF89CA49D}"/>
    <dgm:cxn modelId="{B66DAEC8-B41E-4FA6-82B5-94B5144D7E6D}" type="presOf" srcId="{0B3EAC8D-67F1-4237-BE69-F3A4AAA157CA}" destId="{5CE3A124-7582-4F7A-8201-13AB2D31295B}" srcOrd="0" destOrd="1" presId="urn:microsoft.com/office/officeart/2005/8/layout/vList6"/>
    <dgm:cxn modelId="{0C221DA4-982D-4FE7-88D6-F541893CB61B}" type="presParOf" srcId="{51E107EF-858B-4323-A8F3-7F93A2C75366}" destId="{532808D7-AB44-4376-8C79-1B5FB3620C14}" srcOrd="0" destOrd="0" presId="urn:microsoft.com/office/officeart/2005/8/layout/vList6"/>
    <dgm:cxn modelId="{5B388B30-E3D0-4EEA-894D-E7ACADD6999A}" type="presParOf" srcId="{532808D7-AB44-4376-8C79-1B5FB3620C14}" destId="{F4082527-88CC-42C6-A9A4-80DC6EA1F394}" srcOrd="0" destOrd="0" presId="urn:microsoft.com/office/officeart/2005/8/layout/vList6"/>
    <dgm:cxn modelId="{DAE9494D-6495-4C70-ACC2-642A243A1E32}" type="presParOf" srcId="{532808D7-AB44-4376-8C79-1B5FB3620C14}" destId="{5CE3A124-7582-4F7A-8201-13AB2D31295B}" srcOrd="1" destOrd="0" presId="urn:microsoft.com/office/officeart/2005/8/layout/vList6"/>
    <dgm:cxn modelId="{D564DDCB-2B52-4AF9-AF7E-FA9381E2F25B}" type="presParOf" srcId="{51E107EF-858B-4323-A8F3-7F93A2C75366}" destId="{35DB404A-3DA4-452F-A875-D4828DFD92F1}" srcOrd="1" destOrd="0" presId="urn:microsoft.com/office/officeart/2005/8/layout/vList6"/>
    <dgm:cxn modelId="{08BFD194-650F-41C9-A917-5C31D919FFA1}" type="presParOf" srcId="{51E107EF-858B-4323-A8F3-7F93A2C75366}" destId="{82DA110E-B290-41D8-8EB7-624A0649FCAF}" srcOrd="2" destOrd="0" presId="urn:microsoft.com/office/officeart/2005/8/layout/vList6"/>
    <dgm:cxn modelId="{041E6CC1-00F1-4E0E-B35F-92A6489B7A39}" type="presParOf" srcId="{82DA110E-B290-41D8-8EB7-624A0649FCAF}" destId="{F6D2ECB9-9573-46AE-BFB3-9483DED6F048}" srcOrd="0" destOrd="0" presId="urn:microsoft.com/office/officeart/2005/8/layout/vList6"/>
    <dgm:cxn modelId="{63560DA3-6D4F-4397-B79B-EF5BEA7686D4}" type="presParOf" srcId="{82DA110E-B290-41D8-8EB7-624A0649FCAF}" destId="{A501ED9B-AF83-4DC5-9B72-D79EDD90DCB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3A124-7582-4F7A-8201-13AB2D31295B}">
      <dsp:nvSpPr>
        <dsp:cNvPr id="0" name=""/>
        <dsp:cNvSpPr/>
      </dsp:nvSpPr>
      <dsp:spPr>
        <a:xfrm>
          <a:off x="3605349" y="358"/>
          <a:ext cx="5408023" cy="1399249"/>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just" defTabSz="822325">
            <a:lnSpc>
              <a:spcPct val="90000"/>
            </a:lnSpc>
            <a:spcBef>
              <a:spcPct val="0"/>
            </a:spcBef>
            <a:spcAft>
              <a:spcPct val="15000"/>
            </a:spcAft>
            <a:buChar char="••"/>
          </a:pPr>
          <a:r>
            <a:rPr lang="pt-BR" sz="1850" kern="1200" dirty="0">
              <a:latin typeface="+mn-lt"/>
              <a:cs typeface="Times New Roman" panose="02020603050405020304" pitchFamily="18" charset="0"/>
            </a:rPr>
            <a:t>Ausência do </a:t>
          </a:r>
          <a:r>
            <a:rPr lang="pt-BR" sz="1850" kern="1200" dirty="0" smtClean="0">
              <a:latin typeface="+mn-lt"/>
              <a:cs typeface="Times New Roman" panose="02020603050405020304" pitchFamily="18" charset="0"/>
            </a:rPr>
            <a:t>artigo definido nos </a:t>
          </a:r>
          <a:r>
            <a:rPr lang="pt-BR" sz="1850" kern="1200" dirty="0">
              <a:latin typeface="+mn-lt"/>
              <a:cs typeface="Times New Roman" panose="02020603050405020304" pitchFamily="18" charset="0"/>
            </a:rPr>
            <a:t>diversos sintagmas de referência definida;</a:t>
          </a:r>
        </a:p>
        <a:p>
          <a:pPr marL="171450" lvl="1" indent="-171450" algn="just" defTabSz="822325">
            <a:lnSpc>
              <a:spcPct val="90000"/>
            </a:lnSpc>
            <a:spcBef>
              <a:spcPct val="0"/>
            </a:spcBef>
            <a:spcAft>
              <a:spcPct val="15000"/>
            </a:spcAft>
            <a:buChar char="••"/>
          </a:pPr>
          <a:r>
            <a:rPr lang="pt-BR" sz="1850" kern="1200" dirty="0">
              <a:latin typeface="+mn-lt"/>
              <a:cs typeface="Times New Roman" panose="02020603050405020304" pitchFamily="18" charset="0"/>
            </a:rPr>
            <a:t>Um dos traços </a:t>
          </a:r>
          <a:r>
            <a:rPr lang="pt-BR" sz="1850" kern="1200" dirty="0" err="1">
              <a:latin typeface="+mn-lt"/>
              <a:cs typeface="Times New Roman" panose="02020603050405020304" pitchFamily="18" charset="0"/>
            </a:rPr>
            <a:t>crioulizantes</a:t>
          </a:r>
          <a:r>
            <a:rPr lang="pt-BR" sz="1850" kern="1200" dirty="0">
              <a:latin typeface="+mn-lt"/>
              <a:cs typeface="Times New Roman" panose="02020603050405020304" pitchFamily="18" charset="0"/>
            </a:rPr>
            <a:t> do </a:t>
          </a:r>
          <a:r>
            <a:rPr lang="pt-BR" sz="1850" kern="1200" dirty="0" smtClean="0">
              <a:latin typeface="+mn-lt"/>
              <a:cs typeface="Times New Roman" panose="02020603050405020304" pitchFamily="18" charset="0"/>
            </a:rPr>
            <a:t>dialeto.</a:t>
          </a:r>
          <a:endParaRPr lang="pt-BR" sz="1850" kern="1200" dirty="0">
            <a:latin typeface="+mn-lt"/>
            <a:cs typeface="Times New Roman" panose="02020603050405020304" pitchFamily="18" charset="0"/>
          </a:endParaRPr>
        </a:p>
      </dsp:txBody>
      <dsp:txXfrm>
        <a:off x="3605349" y="175264"/>
        <a:ext cx="4883305" cy="1049437"/>
      </dsp:txXfrm>
    </dsp:sp>
    <dsp:sp modelId="{F4082527-88CC-42C6-A9A4-80DC6EA1F394}">
      <dsp:nvSpPr>
        <dsp:cNvPr id="0" name=""/>
        <dsp:cNvSpPr/>
      </dsp:nvSpPr>
      <dsp:spPr>
        <a:xfrm>
          <a:off x="0" y="104896"/>
          <a:ext cx="3605349" cy="13992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pt-BR" sz="1700" kern="1200" dirty="0">
              <a:latin typeface="+mn-lt"/>
              <a:cs typeface="Times New Roman" panose="02020603050405020304" pitchFamily="18" charset="0"/>
            </a:rPr>
            <a:t>A REALIZAÇÃO DO </a:t>
          </a:r>
          <a:r>
            <a:rPr lang="pt-BR" sz="1700" kern="1200" dirty="0" smtClean="0">
              <a:latin typeface="+mn-lt"/>
              <a:cs typeface="Times New Roman" panose="02020603050405020304" pitchFamily="18" charset="0"/>
            </a:rPr>
            <a:t>ARTIGO DEFINIDO </a:t>
          </a:r>
          <a:r>
            <a:rPr lang="pt-BR" sz="1700" kern="1200" dirty="0">
              <a:latin typeface="+mn-lt"/>
              <a:cs typeface="Times New Roman" panose="02020603050405020304" pitchFamily="18" charset="0"/>
            </a:rPr>
            <a:t>EM HELVÉCIA</a:t>
          </a:r>
        </a:p>
      </dsp:txBody>
      <dsp:txXfrm>
        <a:off x="68306" y="173202"/>
        <a:ext cx="3468737" cy="1262637"/>
      </dsp:txXfrm>
    </dsp:sp>
    <dsp:sp modelId="{A501ED9B-AF83-4DC5-9B72-D79EDD90DCB2}">
      <dsp:nvSpPr>
        <dsp:cNvPr id="0" name=""/>
        <dsp:cNvSpPr/>
      </dsp:nvSpPr>
      <dsp:spPr>
        <a:xfrm>
          <a:off x="3605349" y="1539533"/>
          <a:ext cx="5408023" cy="1399249"/>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just" defTabSz="822325">
            <a:lnSpc>
              <a:spcPct val="90000"/>
            </a:lnSpc>
            <a:spcBef>
              <a:spcPct val="0"/>
            </a:spcBef>
            <a:spcAft>
              <a:spcPct val="15000"/>
            </a:spcAft>
            <a:buChar char="••"/>
          </a:pPr>
          <a:r>
            <a:rPr lang="pt-BR" sz="1850" kern="1200" dirty="0">
              <a:latin typeface="+mn-lt"/>
              <a:cs typeface="Times New Roman" panose="02020603050405020304" pitchFamily="18" charset="0"/>
            </a:rPr>
            <a:t>Ocorre principalmente diante de possessivo;</a:t>
          </a:r>
        </a:p>
        <a:p>
          <a:pPr marL="171450" lvl="1" indent="-171450" algn="just" defTabSz="822325">
            <a:lnSpc>
              <a:spcPct val="90000"/>
            </a:lnSpc>
            <a:spcBef>
              <a:spcPct val="0"/>
            </a:spcBef>
            <a:spcAft>
              <a:spcPct val="15000"/>
            </a:spcAft>
            <a:buChar char="••"/>
          </a:pPr>
          <a:r>
            <a:rPr lang="pt-BR" sz="1850" kern="1200" dirty="0">
              <a:latin typeface="+mn-lt"/>
              <a:cs typeface="Times New Roman" panose="02020603050405020304" pitchFamily="18" charset="0"/>
            </a:rPr>
            <a:t>Pode ocorrer diante de antropônimo também.</a:t>
          </a:r>
        </a:p>
      </dsp:txBody>
      <dsp:txXfrm>
        <a:off x="3605349" y="1714439"/>
        <a:ext cx="4883305" cy="1049437"/>
      </dsp:txXfrm>
    </dsp:sp>
    <dsp:sp modelId="{F6D2ECB9-9573-46AE-BFB3-9483DED6F048}">
      <dsp:nvSpPr>
        <dsp:cNvPr id="0" name=""/>
        <dsp:cNvSpPr/>
      </dsp:nvSpPr>
      <dsp:spPr>
        <a:xfrm>
          <a:off x="0" y="1471445"/>
          <a:ext cx="3605349" cy="13992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pt-BR" sz="1700" kern="1200" dirty="0">
              <a:latin typeface="+mn-lt"/>
              <a:cs typeface="Times New Roman" panose="02020603050405020304" pitchFamily="18" charset="0"/>
            </a:rPr>
            <a:t>A REALIZAÇÃO DO </a:t>
          </a:r>
          <a:r>
            <a:rPr lang="pt-BR" sz="1700" kern="1200" dirty="0" smtClean="0">
              <a:latin typeface="+mn-lt"/>
              <a:cs typeface="Times New Roman" panose="02020603050405020304" pitchFamily="18" charset="0"/>
            </a:rPr>
            <a:t>ARTIGO DEFINIDO </a:t>
          </a:r>
          <a:r>
            <a:rPr lang="pt-BR" sz="1700" kern="1200" dirty="0">
              <a:latin typeface="+mn-lt"/>
              <a:cs typeface="Times New Roman" panose="02020603050405020304" pitchFamily="18" charset="0"/>
            </a:rPr>
            <a:t>EM OUTRAS VARIEDADES DO PB</a:t>
          </a:r>
        </a:p>
      </dsp:txBody>
      <dsp:txXfrm>
        <a:off x="68306" y="1539751"/>
        <a:ext cx="3468737" cy="126263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pt-BR"/>
              <a:t>Clique para editar o título Mestre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5/11/2020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pt-BR"/>
              <a:t>Clique para editar o título Mestre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55BA285-9698-1B45-8319-D90A8C63F150}" type="datetimeFigureOut">
              <a:rPr lang="en-US" dirty="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534695" y="2824269"/>
            <a:ext cx="4608576" cy="264445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454792" y="2821491"/>
            <a:ext cx="4608576" cy="2637371"/>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5/11/2020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5/11/2020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pt-BR"/>
              <a:t>Clique para editar o título Mestre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61CFCDFD-B4CF-A241-8D71-E814B10BEAF4}" type="datetimeFigureOut">
              <a:rPr lang="en-US" dirty="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5/11/2020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5/11/2020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38000"/>
          </a:blip>
          <a:tile tx="0" ty="0" sx="100000" sy="100000" flip="none" algn="tl"/>
        </a:blipFill>
        <a:effectLst/>
      </p:bgPr>
    </p:bg>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xmlns="" id="{66190E7D-C953-4F95-AF44-BFCDA754817C}"/>
              </a:ext>
            </a:extLst>
          </p:cNvPr>
          <p:cNvSpPr/>
          <p:nvPr/>
        </p:nvSpPr>
        <p:spPr>
          <a:xfrm>
            <a:off x="0" y="5880378"/>
            <a:ext cx="12192000" cy="977621"/>
          </a:xfrm>
          <a:prstGeom prst="rect">
            <a:avLst/>
          </a:prstGeom>
          <a:blipFill dpi="0" rotWithShape="1">
            <a:blip r:embed="rId2">
              <a:alphaModFix amt="72000"/>
            </a:blip>
            <a:srcRect/>
            <a:tile tx="0" ty="0" sx="100000" sy="100000" flip="none" algn="tl"/>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8">
            <a:extLst>
              <a:ext uri="{FF2B5EF4-FFF2-40B4-BE49-F238E27FC236}">
                <a16:creationId xmlns:a16="http://schemas.microsoft.com/office/drawing/2014/main" xmlns="" id="{24E9C8B8-60AC-4088-BDA1-36CAB5402A98}"/>
              </a:ext>
            </a:extLst>
          </p:cNvPr>
          <p:cNvSpPr>
            <a:spLocks noGrp="1"/>
          </p:cNvSpPr>
          <p:nvPr>
            <p:ph type="ctrTitle"/>
          </p:nvPr>
        </p:nvSpPr>
        <p:spPr>
          <a:xfrm>
            <a:off x="1137148" y="587861"/>
            <a:ext cx="10163675" cy="2541431"/>
          </a:xfrm>
        </p:spPr>
        <p:txBody>
          <a:bodyPr anchor="ctr">
            <a:noAutofit/>
          </a:bodyPr>
          <a:lstStyle/>
          <a:p>
            <a:pPr algn="ctr"/>
            <a:r>
              <a:rPr lang="pt-BR" sz="2400" b="1" dirty="0"/>
              <a:t>O USO DO ARTIGO DEFINIDO DIANTE DE POSSESSIVOS E ANTROPÔNIMOS EM CARTAS PESSOAIS DO SERTÃO BAIANO</a:t>
            </a:r>
            <a:r>
              <a:rPr lang="pt-BR" sz="2400" b="1" dirty="0" smtClean="0"/>
              <a:t>:</a:t>
            </a:r>
            <a:br>
              <a:rPr lang="pt-BR" sz="2400" b="1" dirty="0" smtClean="0"/>
            </a:br>
            <a:r>
              <a:rPr lang="pt-BR" sz="2400" b="1" dirty="0" smtClean="0"/>
              <a:t> </a:t>
            </a:r>
            <a:r>
              <a:rPr lang="pt-BR" sz="2400" b="1" dirty="0"/>
              <a:t>CONSIDERAÇÕES SOBRE O CONTEXTO DE APRENDIZAGEM</a:t>
            </a:r>
            <a:endParaRPr lang="pt-BR" sz="1200" dirty="0"/>
          </a:p>
        </p:txBody>
      </p:sp>
      <p:sp>
        <p:nvSpPr>
          <p:cNvPr id="10" name="Subtítulo 9">
            <a:extLst>
              <a:ext uri="{FF2B5EF4-FFF2-40B4-BE49-F238E27FC236}">
                <a16:creationId xmlns:a16="http://schemas.microsoft.com/office/drawing/2014/main" xmlns="" id="{413ED160-E154-45AF-B8D6-175A25961D2B}"/>
              </a:ext>
            </a:extLst>
          </p:cNvPr>
          <p:cNvSpPr>
            <a:spLocks noGrp="1"/>
          </p:cNvSpPr>
          <p:nvPr>
            <p:ph type="subTitle" idx="1"/>
          </p:nvPr>
        </p:nvSpPr>
        <p:spPr>
          <a:xfrm>
            <a:off x="1137149" y="3391255"/>
            <a:ext cx="10163674" cy="1428939"/>
          </a:xfrm>
        </p:spPr>
        <p:txBody>
          <a:bodyPr>
            <a:normAutofit/>
          </a:bodyPr>
          <a:lstStyle/>
          <a:p>
            <a:pPr algn="r"/>
            <a:r>
              <a:rPr lang="pt-BR" sz="1600" dirty="0"/>
              <a:t>Rosana Carvalho (UEFS)</a:t>
            </a:r>
          </a:p>
          <a:p>
            <a:pPr algn="r"/>
            <a:r>
              <a:rPr lang="pt-BR" sz="1600" dirty="0"/>
              <a:t>Mariana Lacerda (UEFS)</a:t>
            </a:r>
          </a:p>
          <a:p>
            <a:pPr algn="r"/>
            <a:r>
              <a:rPr lang="pt-BR" sz="1600" dirty="0" err="1"/>
              <a:t>Huda</a:t>
            </a:r>
            <a:r>
              <a:rPr lang="pt-BR" sz="1600" dirty="0"/>
              <a:t> Santiago (UNEB/UFBA</a:t>
            </a:r>
          </a:p>
        </p:txBody>
      </p:sp>
      <p:pic>
        <p:nvPicPr>
          <p:cNvPr id="5" name="Imagem 4" descr="uefs">
            <a:extLst>
              <a:ext uri="{FF2B5EF4-FFF2-40B4-BE49-F238E27FC236}">
                <a16:creationId xmlns:a16="http://schemas.microsoft.com/office/drawing/2014/main" xmlns="" id="{F4579425-1343-427D-9450-C13A14950DB9}"/>
              </a:ext>
            </a:extLst>
          </p:cNvPr>
          <p:cNvPicPr/>
          <p:nvPr/>
        </p:nvPicPr>
        <p:blipFill>
          <a:blip r:embed="rId3"/>
          <a:srcRect/>
          <a:stretch>
            <a:fillRect/>
          </a:stretch>
        </p:blipFill>
        <p:spPr bwMode="auto">
          <a:xfrm>
            <a:off x="4251972" y="5980552"/>
            <a:ext cx="784262" cy="807089"/>
          </a:xfrm>
          <a:prstGeom prst="rect">
            <a:avLst/>
          </a:prstGeom>
          <a:noFill/>
          <a:ln w="9525">
            <a:noFill/>
            <a:miter lim="800000"/>
            <a:headEnd/>
            <a:tailEnd/>
          </a:ln>
        </p:spPr>
      </p:pic>
      <p:pic>
        <p:nvPicPr>
          <p:cNvPr id="11" name="Picture 2" descr="Resultado de imagem para ce-dohs">
            <a:extLst>
              <a:ext uri="{FF2B5EF4-FFF2-40B4-BE49-F238E27FC236}">
                <a16:creationId xmlns:a16="http://schemas.microsoft.com/office/drawing/2014/main" xmlns="" id="{3C4C52F5-82B4-45CD-B557-0E338096BE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773978" y="5955401"/>
            <a:ext cx="1222601" cy="85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0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Autofit/>
          </a:bodyPr>
          <a:lstStyle/>
          <a:p>
            <a:r>
              <a:rPr lang="pt-BR" dirty="0"/>
              <a:t>Influência do contexto de aprendizagem</a:t>
            </a:r>
          </a:p>
        </p:txBody>
      </p:sp>
      <p:graphicFrame>
        <p:nvGraphicFramePr>
          <p:cNvPr id="4" name="Tabela 3"/>
          <p:cNvGraphicFramePr>
            <a:graphicFrameLocks noGrp="1"/>
          </p:cNvGraphicFramePr>
          <p:nvPr>
            <p:extLst/>
          </p:nvPr>
        </p:nvGraphicFramePr>
        <p:xfrm>
          <a:off x="1750421" y="2599508"/>
          <a:ext cx="8307978" cy="1306286"/>
        </p:xfrm>
        <a:graphic>
          <a:graphicData uri="http://schemas.openxmlformats.org/drawingml/2006/table">
            <a:tbl>
              <a:tblPr firstRow="1" firstCol="1" bandRow="1">
                <a:tableStyleId>{5C22544A-7EE6-4342-B048-85BDC9FD1C3A}</a:tableStyleId>
              </a:tblPr>
              <a:tblGrid>
                <a:gridCol w="1815738">
                  <a:extLst>
                    <a:ext uri="{9D8B030D-6E8A-4147-A177-3AD203B41FA5}">
                      <a16:colId xmlns:a16="http://schemas.microsoft.com/office/drawing/2014/main" xmlns="" val="1297419054"/>
                    </a:ext>
                  </a:extLst>
                </a:gridCol>
                <a:gridCol w="757646">
                  <a:extLst>
                    <a:ext uri="{9D8B030D-6E8A-4147-A177-3AD203B41FA5}">
                      <a16:colId xmlns:a16="http://schemas.microsoft.com/office/drawing/2014/main" xmlns="" val="1753454610"/>
                    </a:ext>
                  </a:extLst>
                </a:gridCol>
                <a:gridCol w="757646">
                  <a:extLst>
                    <a:ext uri="{9D8B030D-6E8A-4147-A177-3AD203B41FA5}">
                      <a16:colId xmlns:a16="http://schemas.microsoft.com/office/drawing/2014/main" xmlns="" val="513328633"/>
                    </a:ext>
                  </a:extLst>
                </a:gridCol>
                <a:gridCol w="901337">
                  <a:extLst>
                    <a:ext uri="{9D8B030D-6E8A-4147-A177-3AD203B41FA5}">
                      <a16:colId xmlns:a16="http://schemas.microsoft.com/office/drawing/2014/main" xmlns="" val="1292730783"/>
                    </a:ext>
                  </a:extLst>
                </a:gridCol>
                <a:gridCol w="836023">
                  <a:extLst>
                    <a:ext uri="{9D8B030D-6E8A-4147-A177-3AD203B41FA5}">
                      <a16:colId xmlns:a16="http://schemas.microsoft.com/office/drawing/2014/main" xmlns="" val="1613641629"/>
                    </a:ext>
                  </a:extLst>
                </a:gridCol>
                <a:gridCol w="953588">
                  <a:extLst>
                    <a:ext uri="{9D8B030D-6E8A-4147-A177-3AD203B41FA5}">
                      <a16:colId xmlns:a16="http://schemas.microsoft.com/office/drawing/2014/main" xmlns="" val="3363975396"/>
                    </a:ext>
                  </a:extLst>
                </a:gridCol>
                <a:gridCol w="613954">
                  <a:extLst>
                    <a:ext uri="{9D8B030D-6E8A-4147-A177-3AD203B41FA5}">
                      <a16:colId xmlns:a16="http://schemas.microsoft.com/office/drawing/2014/main" xmlns="" val="112177465"/>
                    </a:ext>
                  </a:extLst>
                </a:gridCol>
                <a:gridCol w="796835">
                  <a:extLst>
                    <a:ext uri="{9D8B030D-6E8A-4147-A177-3AD203B41FA5}">
                      <a16:colId xmlns:a16="http://schemas.microsoft.com/office/drawing/2014/main" xmlns="" val="2417078042"/>
                    </a:ext>
                  </a:extLst>
                </a:gridCol>
                <a:gridCol w="875211">
                  <a:extLst>
                    <a:ext uri="{9D8B030D-6E8A-4147-A177-3AD203B41FA5}">
                      <a16:colId xmlns:a16="http://schemas.microsoft.com/office/drawing/2014/main" xmlns="" val="3947813862"/>
                    </a:ext>
                  </a:extLst>
                </a:gridCol>
              </a:tblGrid>
              <a:tr h="425777">
                <a:tc>
                  <a:txBody>
                    <a:bodyPr/>
                    <a:lstStyle/>
                    <a:p>
                      <a:pPr algn="ctr">
                        <a:lnSpc>
                          <a:spcPct val="107000"/>
                        </a:lnSpc>
                        <a:spcAft>
                          <a:spcPts val="0"/>
                        </a:spcAft>
                      </a:pPr>
                      <a:r>
                        <a:rPr lang="pt-BR" sz="1600" kern="1200">
                          <a:effectLst/>
                        </a:rPr>
                        <a:t>CONTEXTO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gridSpan="2">
                  <a:txBody>
                    <a:bodyPr/>
                    <a:lstStyle/>
                    <a:p>
                      <a:pPr algn="ctr">
                        <a:lnSpc>
                          <a:spcPct val="107000"/>
                        </a:lnSpc>
                        <a:spcAft>
                          <a:spcPts val="0"/>
                        </a:spcAft>
                      </a:pPr>
                      <a:r>
                        <a:rPr lang="pt-BR" sz="1600" kern="1200" dirty="0">
                          <a:effectLst/>
                        </a:rPr>
                        <a:t>Casa</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pt-BR"/>
                    </a:p>
                  </a:txBody>
                  <a:tcPr/>
                </a:tc>
                <a:tc gridSpan="2">
                  <a:txBody>
                    <a:bodyPr/>
                    <a:lstStyle/>
                    <a:p>
                      <a:pPr algn="ctr">
                        <a:lnSpc>
                          <a:spcPct val="107000"/>
                        </a:lnSpc>
                        <a:spcAft>
                          <a:spcPts val="0"/>
                        </a:spcAft>
                      </a:pPr>
                      <a:r>
                        <a:rPr lang="pt-BR" sz="1600" kern="1200">
                          <a:effectLst/>
                        </a:rPr>
                        <a:t>1 ou 2 anos</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pt-BR"/>
                    </a:p>
                  </a:txBody>
                  <a:tcPr/>
                </a:tc>
                <a:tc gridSpan="2">
                  <a:txBody>
                    <a:bodyPr/>
                    <a:lstStyle/>
                    <a:p>
                      <a:pPr algn="ctr">
                        <a:lnSpc>
                          <a:spcPct val="107000"/>
                        </a:lnSpc>
                        <a:spcAft>
                          <a:spcPts val="0"/>
                        </a:spcAft>
                      </a:pPr>
                      <a:r>
                        <a:rPr lang="pt-BR" sz="1600" kern="1200">
                          <a:effectLst/>
                        </a:rPr>
                        <a:t>4ª série</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pt-BR"/>
                    </a:p>
                  </a:txBody>
                  <a:tcPr/>
                </a:tc>
                <a:tc gridSpan="2">
                  <a:txBody>
                    <a:bodyPr/>
                    <a:lstStyle/>
                    <a:p>
                      <a:pPr algn="ctr">
                        <a:lnSpc>
                          <a:spcPct val="107000"/>
                        </a:lnSpc>
                        <a:spcAft>
                          <a:spcPts val="0"/>
                        </a:spcAft>
                      </a:pPr>
                      <a:r>
                        <a:rPr lang="pt-BR" sz="1600" kern="1200">
                          <a:effectLst/>
                        </a:rPr>
                        <a:t>Bíblia</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pt-BR"/>
                    </a:p>
                  </a:txBody>
                  <a:tcPr/>
                </a:tc>
                <a:extLst>
                  <a:ext uri="{0D108BD9-81ED-4DB2-BD59-A6C34878D82A}">
                    <a16:rowId xmlns:a16="http://schemas.microsoft.com/office/drawing/2014/main" xmlns="" val="1911901941"/>
                  </a:ext>
                </a:extLst>
              </a:tr>
              <a:tr h="462497">
                <a:tc>
                  <a:txBody>
                    <a:bodyPr/>
                    <a:lstStyle/>
                    <a:p>
                      <a:pPr algn="ctr">
                        <a:lnSpc>
                          <a:spcPct val="107000"/>
                        </a:lnSpc>
                        <a:spcAft>
                          <a:spcPts val="0"/>
                        </a:spcAft>
                      </a:pPr>
                      <a:r>
                        <a:rPr lang="pt-BR" sz="1600" kern="1200">
                          <a:effectLst/>
                        </a:rPr>
                        <a:t>FREQUÊNCIA</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0"/>
                        </a:spcAft>
                      </a:pPr>
                      <a:r>
                        <a:rPr lang="pt-BR" sz="1600">
                          <a:effectLst/>
                        </a:rPr>
                        <a:t>51/90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0"/>
                        </a:spcAft>
                      </a:pPr>
                      <a:r>
                        <a:rPr lang="pt-BR" sz="1600" kern="1200">
                          <a:effectLst/>
                        </a:rPr>
                        <a:t>56,7%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pt-BR" sz="1600">
                          <a:effectLst/>
                        </a:rPr>
                        <a:t>14/20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0"/>
                        </a:spcAft>
                      </a:pPr>
                      <a:r>
                        <a:rPr lang="pt-BR" sz="1600" kern="1200">
                          <a:effectLst/>
                        </a:rPr>
                        <a:t>70%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pt-BR" sz="1600">
                          <a:effectLst/>
                        </a:rPr>
                        <a:t>27/64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0"/>
                        </a:spcAft>
                      </a:pPr>
                      <a:r>
                        <a:rPr lang="pt-BR" sz="1600" kern="1200">
                          <a:effectLst/>
                        </a:rPr>
                        <a:t>42,2%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pt-BR" sz="1600">
                          <a:effectLst/>
                        </a:rPr>
                        <a:t>77/121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0"/>
                        </a:spcAft>
                      </a:pPr>
                      <a:r>
                        <a:rPr lang="pt-BR" sz="1600" kern="1200">
                          <a:effectLst/>
                        </a:rPr>
                        <a:t>63,6%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825830195"/>
                  </a:ext>
                </a:extLst>
              </a:tr>
              <a:tr h="418012">
                <a:tc>
                  <a:txBody>
                    <a:bodyPr/>
                    <a:lstStyle/>
                    <a:p>
                      <a:pPr algn="ctr">
                        <a:lnSpc>
                          <a:spcPct val="107000"/>
                        </a:lnSpc>
                        <a:spcAft>
                          <a:spcPts val="0"/>
                        </a:spcAft>
                      </a:pPr>
                      <a:r>
                        <a:rPr lang="pt-BR" sz="1600" kern="1200">
                          <a:effectLst/>
                        </a:rPr>
                        <a:t>PESO RELATIVO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gridSpan="2">
                  <a:txBody>
                    <a:bodyPr/>
                    <a:lstStyle/>
                    <a:p>
                      <a:pPr algn="ctr">
                        <a:lnSpc>
                          <a:spcPct val="107000"/>
                        </a:lnSpc>
                        <a:spcAft>
                          <a:spcPts val="0"/>
                        </a:spcAft>
                      </a:pPr>
                      <a:r>
                        <a:rPr lang="pt-BR" sz="1600" kern="1200">
                          <a:effectLst/>
                        </a:rPr>
                        <a:t>.49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pt-BR"/>
                    </a:p>
                  </a:txBody>
                  <a:tcPr/>
                </a:tc>
                <a:tc gridSpan="2">
                  <a:txBody>
                    <a:bodyPr/>
                    <a:lstStyle/>
                    <a:p>
                      <a:pPr algn="ctr">
                        <a:lnSpc>
                          <a:spcPct val="107000"/>
                        </a:lnSpc>
                        <a:spcAft>
                          <a:spcPts val="0"/>
                        </a:spcAft>
                      </a:pPr>
                      <a:r>
                        <a:rPr lang="pt-BR" sz="1600" kern="1200">
                          <a:effectLst/>
                        </a:rPr>
                        <a:t>.63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pt-BR"/>
                    </a:p>
                  </a:txBody>
                  <a:tcPr/>
                </a:tc>
                <a:tc gridSpan="2">
                  <a:txBody>
                    <a:bodyPr/>
                    <a:lstStyle/>
                    <a:p>
                      <a:pPr algn="ctr">
                        <a:lnSpc>
                          <a:spcPct val="107000"/>
                        </a:lnSpc>
                        <a:spcAft>
                          <a:spcPts val="0"/>
                        </a:spcAft>
                      </a:pPr>
                      <a:r>
                        <a:rPr lang="pt-BR" sz="1600" kern="1200">
                          <a:effectLst/>
                        </a:rPr>
                        <a:t>.35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pt-BR"/>
                    </a:p>
                  </a:txBody>
                  <a:tcPr/>
                </a:tc>
                <a:tc gridSpan="2">
                  <a:txBody>
                    <a:bodyPr/>
                    <a:lstStyle/>
                    <a:p>
                      <a:pPr algn="ctr">
                        <a:lnSpc>
                          <a:spcPct val="107000"/>
                        </a:lnSpc>
                        <a:spcAft>
                          <a:spcPts val="0"/>
                        </a:spcAft>
                      </a:pPr>
                      <a:r>
                        <a:rPr lang="pt-BR" sz="1600" kern="1200" dirty="0">
                          <a:effectLst/>
                        </a:rPr>
                        <a:t>.56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pt-BR"/>
                    </a:p>
                  </a:txBody>
                  <a:tcPr/>
                </a:tc>
                <a:extLst>
                  <a:ext uri="{0D108BD9-81ED-4DB2-BD59-A6C34878D82A}">
                    <a16:rowId xmlns:a16="http://schemas.microsoft.com/office/drawing/2014/main" xmlns="" val="3524059292"/>
                  </a:ext>
                </a:extLst>
              </a:tr>
            </a:tbl>
          </a:graphicData>
        </a:graphic>
      </p:graphicFrame>
      <p:sp>
        <p:nvSpPr>
          <p:cNvPr id="8" name="CaixaDeTexto 7"/>
          <p:cNvSpPr txBox="1"/>
          <p:nvPr/>
        </p:nvSpPr>
        <p:spPr>
          <a:xfrm>
            <a:off x="1750421" y="2230176"/>
            <a:ext cx="8307978" cy="369332"/>
          </a:xfrm>
          <a:prstGeom prst="rect">
            <a:avLst/>
          </a:prstGeom>
          <a:noFill/>
        </p:spPr>
        <p:txBody>
          <a:bodyPr wrap="square" rtlCol="0">
            <a:spAutoFit/>
          </a:bodyPr>
          <a:lstStyle/>
          <a:p>
            <a:pPr algn="ctr"/>
            <a:r>
              <a:rPr lang="pt-BR" dirty="0" smtClean="0"/>
              <a:t>Realização do artigo e contexto de aprendizagem</a:t>
            </a:r>
            <a:endParaRPr lang="pt-BR" dirty="0"/>
          </a:p>
        </p:txBody>
      </p:sp>
    </p:spTree>
    <p:extLst>
      <p:ext uri="{BB962C8B-B14F-4D97-AF65-F5344CB8AC3E}">
        <p14:creationId xmlns:p14="http://schemas.microsoft.com/office/powerpoint/2010/main" val="1447603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rmAutofit/>
          </a:bodyPr>
          <a:lstStyle/>
          <a:p>
            <a:r>
              <a:rPr lang="pt-BR" sz="3200" dirty="0"/>
              <a:t>Sobre o uso do </a:t>
            </a:r>
            <a:r>
              <a:rPr lang="pt-BR" sz="3200" dirty="0" smtClean="0"/>
              <a:t>artigo </a:t>
            </a:r>
            <a:r>
              <a:rPr lang="pt-BR" sz="3200" dirty="0"/>
              <a:t>diante de antropônimo</a:t>
            </a:r>
          </a:p>
        </p:txBody>
      </p:sp>
      <p:sp>
        <p:nvSpPr>
          <p:cNvPr id="3" name="Espaço Reservado para Conteúdo 2"/>
          <p:cNvSpPr>
            <a:spLocks noGrp="1"/>
          </p:cNvSpPr>
          <p:nvPr>
            <p:ph sz="quarter" idx="1"/>
          </p:nvPr>
        </p:nvSpPr>
        <p:spPr>
          <a:xfrm>
            <a:off x="1104900" y="1879947"/>
            <a:ext cx="9980682" cy="4619271"/>
          </a:xfrm>
        </p:spPr>
        <p:txBody>
          <a:bodyPr>
            <a:normAutofit/>
          </a:bodyPr>
          <a:lstStyle/>
          <a:p>
            <a:pPr lvl="0" algn="just"/>
            <a:endParaRPr lang="pt-BR" sz="2400" dirty="0" smtClean="0"/>
          </a:p>
          <a:p>
            <a:pPr lvl="0" algn="just"/>
            <a:r>
              <a:rPr lang="pt-BR" sz="2400" dirty="0" smtClean="0"/>
              <a:t>Foram </a:t>
            </a:r>
            <a:r>
              <a:rPr lang="pt-BR" sz="2400" dirty="0"/>
              <a:t>levantadas </a:t>
            </a:r>
            <a:r>
              <a:rPr lang="pt-BR" sz="2400" b="1" dirty="0" smtClean="0"/>
              <a:t>276</a:t>
            </a:r>
            <a:r>
              <a:rPr lang="pt-BR" sz="2400" dirty="0" smtClean="0"/>
              <a:t> </a:t>
            </a:r>
            <a:r>
              <a:rPr lang="pt-BR" sz="2400" dirty="0"/>
              <a:t>ocorrências de antropônimo em contexto de variação do </a:t>
            </a:r>
            <a:r>
              <a:rPr lang="pt-BR" sz="2400" dirty="0" smtClean="0">
                <a:cs typeface="Times New Roman" panose="02020603050405020304" pitchFamily="18" charset="0"/>
              </a:rPr>
              <a:t>artigo definido</a:t>
            </a:r>
            <a:r>
              <a:rPr lang="pt-BR" sz="2400" dirty="0" smtClean="0"/>
              <a:t> </a:t>
            </a:r>
            <a:r>
              <a:rPr lang="pt-BR" sz="2400" dirty="0"/>
              <a:t>no </a:t>
            </a:r>
            <a:r>
              <a:rPr lang="pt-BR" sz="2400" i="1" dirty="0"/>
              <a:t>corpus</a:t>
            </a:r>
            <a:r>
              <a:rPr lang="pt-BR" sz="2400" dirty="0"/>
              <a:t>, das quais uma pequena parcela </a:t>
            </a:r>
            <a:r>
              <a:rPr lang="pt-BR" sz="2400" dirty="0" smtClean="0"/>
              <a:t>(2 </a:t>
            </a:r>
            <a:r>
              <a:rPr lang="pt-BR" sz="2400" dirty="0"/>
              <a:t>ocorrências; </a:t>
            </a:r>
            <a:r>
              <a:rPr lang="pt-BR" sz="2400" b="1" dirty="0" smtClean="0"/>
              <a:t>0,7%</a:t>
            </a:r>
            <a:r>
              <a:rPr lang="pt-BR" sz="2400" dirty="0" smtClean="0"/>
              <a:t>) </a:t>
            </a:r>
            <a:r>
              <a:rPr lang="pt-BR" sz="2400" dirty="0"/>
              <a:t>é precedida pelo artigo</a:t>
            </a:r>
            <a:r>
              <a:rPr lang="pt-BR" sz="2400" dirty="0" smtClean="0"/>
              <a:t>:</a:t>
            </a:r>
            <a:endParaRPr lang="pt-BR" sz="2400" dirty="0"/>
          </a:p>
          <a:p>
            <a:pPr marL="0" indent="0" algn="just">
              <a:spcBef>
                <a:spcPts val="400"/>
              </a:spcBef>
              <a:buNone/>
            </a:pPr>
            <a:endParaRPr lang="pt-BR" dirty="0"/>
          </a:p>
          <a:p>
            <a:pPr marL="0" indent="0" algn="just">
              <a:spcBef>
                <a:spcPts val="400"/>
              </a:spcBef>
              <a:buNone/>
            </a:pPr>
            <a:r>
              <a:rPr lang="pt-BR" sz="1800" dirty="0"/>
              <a:t>[...] </a:t>
            </a:r>
            <a:r>
              <a:rPr lang="pt-BR" sz="1800" dirty="0" err="1"/>
              <a:t>Compadi</a:t>
            </a:r>
            <a:r>
              <a:rPr lang="pt-BR" sz="1800" dirty="0"/>
              <a:t> </a:t>
            </a:r>
            <a:r>
              <a:rPr lang="pt-BR" sz="1800" dirty="0" err="1"/>
              <a:t>pitangeiro</a:t>
            </a:r>
            <a:r>
              <a:rPr lang="pt-BR" sz="1800" dirty="0"/>
              <a:t> u| </a:t>
            </a:r>
            <a:r>
              <a:rPr lang="pt-BR" sz="1800" dirty="0" err="1"/>
              <a:t>senho</a:t>
            </a:r>
            <a:r>
              <a:rPr lang="pt-BR" sz="1800" dirty="0"/>
              <a:t> </a:t>
            </a:r>
            <a:r>
              <a:rPr lang="pt-BR" sz="1800" dirty="0" err="1"/>
              <a:t>jar</a:t>
            </a:r>
            <a:r>
              <a:rPr lang="pt-BR" sz="1800" dirty="0"/>
              <a:t> largou </a:t>
            </a:r>
            <a:r>
              <a:rPr lang="pt-BR" sz="1800" dirty="0" err="1"/>
              <a:t>conmigo</a:t>
            </a:r>
            <a:r>
              <a:rPr lang="pt-BR" sz="1800" dirty="0"/>
              <a:t>| com </a:t>
            </a:r>
            <a:r>
              <a:rPr lang="pt-BR" sz="1800" dirty="0" err="1"/>
              <a:t>Aderza</a:t>
            </a:r>
            <a:r>
              <a:rPr lang="pt-BR" sz="1800" dirty="0"/>
              <a:t> ir com </a:t>
            </a:r>
            <a:r>
              <a:rPr lang="pt-BR" sz="1800" b="1" u="sng" dirty="0"/>
              <a:t>A</a:t>
            </a:r>
            <a:r>
              <a:rPr lang="pt-BR" sz="1800" dirty="0"/>
              <a:t>| </a:t>
            </a:r>
            <a:r>
              <a:rPr lang="pt-BR" sz="1800" b="1" dirty="0" err="1"/>
              <a:t>Dilinna</a:t>
            </a:r>
            <a:r>
              <a:rPr lang="pt-BR" sz="1800" dirty="0"/>
              <a:t> [...] (AFS- 12);</a:t>
            </a:r>
          </a:p>
          <a:p>
            <a:pPr marL="0" indent="0" algn="just">
              <a:spcBef>
                <a:spcPts val="400"/>
              </a:spcBef>
              <a:buNone/>
            </a:pPr>
            <a:endParaRPr lang="pt-BR" sz="1800" dirty="0"/>
          </a:p>
          <a:p>
            <a:pPr marL="0" indent="0" algn="just">
              <a:spcBef>
                <a:spcPts val="400"/>
              </a:spcBef>
              <a:buNone/>
            </a:pPr>
            <a:r>
              <a:rPr lang="pt-BR" sz="1800" dirty="0"/>
              <a:t>[...] Sim </a:t>
            </a:r>
            <a:r>
              <a:rPr lang="pt-BR" sz="1800" dirty="0" err="1"/>
              <a:t>conpadi</a:t>
            </a:r>
            <a:r>
              <a:rPr lang="pt-BR" sz="1800" dirty="0"/>
              <a:t> u </a:t>
            </a:r>
            <a:r>
              <a:rPr lang="pt-BR" sz="1800" dirty="0" err="1"/>
              <a:t>sinho</a:t>
            </a:r>
            <a:r>
              <a:rPr lang="pt-BR" sz="1800" dirty="0"/>
              <a:t>| min mandou Dizer| que que </a:t>
            </a:r>
            <a:r>
              <a:rPr lang="pt-BR" sz="1800" dirty="0" err="1"/>
              <a:t>Andriza</a:t>
            </a:r>
            <a:r>
              <a:rPr lang="pt-BR" sz="1800" dirty="0"/>
              <a:t> </a:t>
            </a:r>
            <a:r>
              <a:rPr lang="pt-BR" sz="1800" dirty="0" err="1"/>
              <a:t>conmeu</a:t>
            </a:r>
            <a:r>
              <a:rPr lang="pt-BR" sz="1800" dirty="0"/>
              <a:t>   </a:t>
            </a:r>
            <a:r>
              <a:rPr lang="pt-BR" sz="1800" dirty="0" err="1"/>
              <a:t>Apalha</a:t>
            </a:r>
            <a:r>
              <a:rPr lang="pt-BR" sz="1800" dirty="0"/>
              <a:t>| da </a:t>
            </a:r>
            <a:r>
              <a:rPr lang="pt-BR" sz="1800" b="1" u="sng" dirty="0"/>
              <a:t>o</a:t>
            </a:r>
            <a:r>
              <a:rPr lang="pt-BR" sz="1800" dirty="0"/>
              <a:t> </a:t>
            </a:r>
            <a:r>
              <a:rPr lang="pt-BR" sz="1800" b="1" dirty="0" err="1"/>
              <a:t>Aririas</a:t>
            </a:r>
            <a:r>
              <a:rPr lang="pt-BR" sz="1800" dirty="0"/>
              <a:t> [...] (AFS- 16</a:t>
            </a:r>
            <a:r>
              <a:rPr lang="pt-BR" sz="1800" dirty="0" smtClean="0"/>
              <a:t>).</a:t>
            </a:r>
            <a:endParaRPr lang="pt-BR" sz="1800" dirty="0"/>
          </a:p>
          <a:p>
            <a:pPr marL="0" indent="0" algn="just">
              <a:buNone/>
            </a:pPr>
            <a:endParaRPr lang="pt-BR" dirty="0"/>
          </a:p>
        </p:txBody>
      </p:sp>
    </p:spTree>
    <p:extLst>
      <p:ext uri="{BB962C8B-B14F-4D97-AF65-F5344CB8AC3E}">
        <p14:creationId xmlns:p14="http://schemas.microsoft.com/office/powerpoint/2010/main" val="3338442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63041" y="2586445"/>
            <a:ext cx="9771018" cy="1138773"/>
          </a:xfrm>
          <a:prstGeom prst="rect">
            <a:avLst/>
          </a:prstGeom>
          <a:noFill/>
        </p:spPr>
        <p:txBody>
          <a:bodyPr wrap="square" rtlCol="0">
            <a:spAutoFit/>
          </a:bodyPr>
          <a:lstStyle/>
          <a:p>
            <a:pPr algn="ctr"/>
            <a:r>
              <a:rPr lang="pt-BR" sz="3400" dirty="0" smtClean="0"/>
              <a:t>Análise preliminar do artigo definido na coleção de livros didáticos “Português: linguagens”</a:t>
            </a:r>
            <a:endParaRPr lang="pt-BR" sz="3400" dirty="0"/>
          </a:p>
        </p:txBody>
      </p:sp>
    </p:spTree>
    <p:extLst>
      <p:ext uri="{BB962C8B-B14F-4D97-AF65-F5344CB8AC3E}">
        <p14:creationId xmlns:p14="http://schemas.microsoft.com/office/powerpoint/2010/main" val="246858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rmAutofit fontScale="90000"/>
          </a:bodyPr>
          <a:lstStyle/>
          <a:p>
            <a:r>
              <a:rPr lang="pt-BR" sz="4000" dirty="0">
                <a:latin typeface="Times New Roman" pitchFamily="18" charset="0"/>
                <a:cs typeface="Times New Roman" pitchFamily="18" charset="0"/>
              </a:rPr>
              <a:t>Coleção Português: linguagens, para o Ensino Fundamental II</a:t>
            </a:r>
          </a:p>
        </p:txBody>
      </p:sp>
      <p:pic>
        <p:nvPicPr>
          <p:cNvPr id="4" name="Espaço Reservado para Conteúdo 3" descr="Resultado de imagem para coleção livros didáticos de cereja e cochar para ensino médio, editora saraiva"/>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8744" y="2607135"/>
            <a:ext cx="2244767" cy="2802954"/>
          </a:xfrm>
          <a:prstGeom prst="rect">
            <a:avLst/>
          </a:prstGeom>
          <a:ln>
            <a:noFill/>
          </a:ln>
          <a:effectLst>
            <a:outerShdw blurRad="292100" dist="139700" dir="2700000" algn="tl" rotWithShape="0">
              <a:srgbClr val="333333">
                <a:alpha val="65000"/>
              </a:srgbClr>
            </a:outerShdw>
          </a:effectLst>
        </p:spPr>
      </p:pic>
      <p:pic>
        <p:nvPicPr>
          <p:cNvPr id="5" name="Imagem 4" descr="http://cdn.editorasaraiva.com.br/wp-content/portuguescereja.editorasaraiva.com.br/files/wordpress/wp-content/blogs.dir/23/files/2016/04/26101627/PL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3511" y="2596340"/>
            <a:ext cx="2217386" cy="2813749"/>
          </a:xfrm>
          <a:prstGeom prst="rect">
            <a:avLst/>
          </a:prstGeom>
          <a:ln>
            <a:noFill/>
          </a:ln>
          <a:effectLst>
            <a:outerShdw blurRad="292100" dist="139700" dir="2700000" algn="tl" rotWithShape="0">
              <a:srgbClr val="333333">
                <a:alpha val="65000"/>
              </a:srgbClr>
            </a:outerShdw>
          </a:effectLst>
        </p:spPr>
      </p:pic>
      <p:pic>
        <p:nvPicPr>
          <p:cNvPr id="6" name="Imagem 5" descr="http://cdn.editorasaraiva.com.br/wp-content/portuguescereja.editorasaraiva.com.br/files/wordpress/wp-content/blogs.dir/23/files/2016/04/26101655/PL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0897" y="2596340"/>
            <a:ext cx="2203536" cy="2813749"/>
          </a:xfrm>
          <a:prstGeom prst="rect">
            <a:avLst/>
          </a:prstGeom>
          <a:ln>
            <a:noFill/>
          </a:ln>
          <a:effectLst>
            <a:outerShdw blurRad="292100" dist="139700" dir="2700000" algn="tl" rotWithShape="0">
              <a:srgbClr val="333333">
                <a:alpha val="65000"/>
              </a:srgbClr>
            </a:outerShdw>
          </a:effectLst>
        </p:spPr>
      </p:pic>
      <p:pic>
        <p:nvPicPr>
          <p:cNvPr id="7" name="Imagem 6" descr="http://cdn.editorasaraiva.com.br/wp-content/portuguescereja.editorasaraiva.com.br/files/wordpress/wp-content/blogs.dir/23/files/2016/04/26102402/PL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4433" y="2596340"/>
            <a:ext cx="2131981" cy="2813749"/>
          </a:xfrm>
          <a:prstGeom prst="rect">
            <a:avLst/>
          </a:prstGeom>
          <a:ln>
            <a:noFill/>
          </a:ln>
          <a:effectLst>
            <a:outerShdw blurRad="292100" dist="139700" dir="2700000" algn="tl" rotWithShape="0">
              <a:srgbClr val="333333">
                <a:alpha val="65000"/>
              </a:srgbClr>
            </a:outerShdw>
          </a:effectLst>
        </p:spPr>
      </p:pic>
      <p:sp>
        <p:nvSpPr>
          <p:cNvPr id="10" name="CaixaDeTexto 9"/>
          <p:cNvSpPr txBox="1"/>
          <p:nvPr/>
        </p:nvSpPr>
        <p:spPr>
          <a:xfrm>
            <a:off x="4063462" y="5490925"/>
            <a:ext cx="3846786" cy="400110"/>
          </a:xfrm>
          <a:prstGeom prst="rect">
            <a:avLst/>
          </a:prstGeom>
          <a:noFill/>
        </p:spPr>
        <p:txBody>
          <a:bodyPr wrap="square" rtlCol="0">
            <a:spAutoFit/>
          </a:bodyPr>
          <a:lstStyle/>
          <a:p>
            <a:pPr algn="ctr"/>
            <a:r>
              <a:rPr lang="pt-BR" sz="2000" b="1" dirty="0">
                <a:latin typeface="Times New Roman" pitchFamily="18" charset="0"/>
                <a:cs typeface="Times New Roman" pitchFamily="18" charset="0"/>
              </a:rPr>
              <a:t>Fonte</a:t>
            </a:r>
            <a:r>
              <a:rPr lang="pt-BR" sz="2000" dirty="0">
                <a:latin typeface="Times New Roman" pitchFamily="18" charset="0"/>
                <a:cs typeface="Times New Roman" pitchFamily="18" charset="0"/>
              </a:rPr>
              <a:t>: Site da Parábola </a:t>
            </a:r>
            <a:r>
              <a:rPr lang="pt-BR" sz="2000" dirty="0" smtClean="0">
                <a:latin typeface="Times New Roman" pitchFamily="18" charset="0"/>
                <a:cs typeface="Times New Roman" pitchFamily="18" charset="0"/>
              </a:rPr>
              <a:t>Editorial</a:t>
            </a:r>
            <a:endParaRPr lang="pt-BR" sz="2000" dirty="0">
              <a:latin typeface="Times New Roman" pitchFamily="18" charset="0"/>
              <a:cs typeface="Times New Roman" pitchFamily="18" charset="0"/>
            </a:endParaRPr>
          </a:p>
        </p:txBody>
      </p:sp>
    </p:spTree>
    <p:extLst>
      <p:ext uri="{BB962C8B-B14F-4D97-AF65-F5344CB8AC3E}">
        <p14:creationId xmlns:p14="http://schemas.microsoft.com/office/powerpoint/2010/main" val="3737470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lstStyle/>
          <a:p>
            <a:r>
              <a:rPr lang="pt-BR" dirty="0"/>
              <a:t> Apresentação do artigo</a:t>
            </a:r>
          </a:p>
        </p:txBody>
      </p:sp>
      <p:sp>
        <p:nvSpPr>
          <p:cNvPr id="5" name="Espaço Reservado para Conteúdo 4"/>
          <p:cNvSpPr>
            <a:spLocks noGrp="1"/>
          </p:cNvSpPr>
          <p:nvPr>
            <p:ph sz="quarter" idx="1"/>
          </p:nvPr>
        </p:nvSpPr>
        <p:spPr>
          <a:xfrm>
            <a:off x="1219200" y="1447800"/>
            <a:ext cx="10363200" cy="5005536"/>
          </a:xfrm>
        </p:spPr>
        <p:txBody>
          <a:bodyPr>
            <a:normAutofit fontScale="92500" lnSpcReduction="20000"/>
          </a:bodyPr>
          <a:lstStyle/>
          <a:p>
            <a:endParaRPr lang="pt-BR" dirty="0"/>
          </a:p>
          <a:p>
            <a:endParaRPr lang="pt-BR" dirty="0" smtClean="0"/>
          </a:p>
          <a:p>
            <a:pPr marL="0" indent="0" algn="just">
              <a:buNone/>
            </a:pPr>
            <a:r>
              <a:rPr lang="pt-BR" b="1" dirty="0" smtClean="0"/>
              <a:t>	</a:t>
            </a:r>
          </a:p>
          <a:p>
            <a:pPr marL="0" indent="0" algn="just">
              <a:buNone/>
            </a:pPr>
            <a:r>
              <a:rPr lang="pt-BR" dirty="0" smtClean="0"/>
              <a:t> </a:t>
            </a:r>
            <a:endParaRPr lang="pt-BR" dirty="0"/>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a:p>
          <a:p>
            <a:pPr marL="0" indent="0" algn="just">
              <a:buNone/>
            </a:pPr>
            <a:r>
              <a:rPr lang="pt-BR" dirty="0" smtClean="0"/>
              <a:t>	</a:t>
            </a:r>
          </a:p>
          <a:p>
            <a:pPr marL="0" indent="0" algn="just">
              <a:buNone/>
            </a:pPr>
            <a:r>
              <a:rPr lang="pt-BR" b="1" dirty="0" smtClean="0"/>
              <a:t>  Fonte</a:t>
            </a:r>
            <a:r>
              <a:rPr lang="pt-BR" dirty="0" smtClean="0"/>
              <a:t>: </a:t>
            </a:r>
            <a:r>
              <a:rPr lang="pt-BR" dirty="0"/>
              <a:t>Cereja e Magalhães (2015, p. 170). </a:t>
            </a:r>
          </a:p>
          <a:p>
            <a:pPr marL="0" indent="0" algn="just">
              <a:buNone/>
            </a:pPr>
            <a:endParaRPr lang="pt-BR" dirty="0"/>
          </a:p>
          <a:p>
            <a:pPr marL="0" indent="0">
              <a:buNone/>
            </a:pPr>
            <a:r>
              <a:rPr lang="pt-BR" dirty="0" smtClean="0"/>
              <a:t> </a:t>
            </a:r>
          </a:p>
          <a:p>
            <a:endParaRPr lang="pt-BR" dirty="0" smtClean="0"/>
          </a:p>
          <a:p>
            <a:endParaRPr lang="pt-BR" dirty="0"/>
          </a:p>
        </p:txBody>
      </p:sp>
      <p:pic>
        <p:nvPicPr>
          <p:cNvPr id="6" name="Imagem 5"/>
          <p:cNvPicPr/>
          <p:nvPr/>
        </p:nvPicPr>
        <p:blipFill>
          <a:blip r:embed="rId2"/>
          <a:stretch>
            <a:fillRect/>
          </a:stretch>
        </p:blipFill>
        <p:spPr>
          <a:xfrm rot="10800000">
            <a:off x="1312984" y="2259874"/>
            <a:ext cx="9503061" cy="2825306"/>
          </a:xfrm>
          <a:prstGeom prst="rect">
            <a:avLst/>
          </a:prstGeom>
          <a:ln>
            <a:solidFill>
              <a:schemeClr val="tx1"/>
            </a:solidFill>
          </a:ln>
        </p:spPr>
      </p:pic>
    </p:spTree>
    <p:extLst>
      <p:ext uri="{BB962C8B-B14F-4D97-AF65-F5344CB8AC3E}">
        <p14:creationId xmlns:p14="http://schemas.microsoft.com/office/powerpoint/2010/main" val="503306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lstStyle/>
          <a:p>
            <a:r>
              <a:rPr lang="pt-BR" dirty="0"/>
              <a:t>O conceito de artigo na coleção “Português: linguagens”</a:t>
            </a:r>
          </a:p>
        </p:txBody>
      </p:sp>
      <p:sp>
        <p:nvSpPr>
          <p:cNvPr id="5" name="Espaço Reservado para Conteúdo 4"/>
          <p:cNvSpPr>
            <a:spLocks noGrp="1"/>
          </p:cNvSpPr>
          <p:nvPr>
            <p:ph sz="quarter" idx="1"/>
          </p:nvPr>
        </p:nvSpPr>
        <p:spPr>
          <a:xfrm>
            <a:off x="1219200" y="1447800"/>
            <a:ext cx="10363200" cy="5005536"/>
          </a:xfrm>
        </p:spPr>
        <p:txBody>
          <a:bodyPr>
            <a:normAutofit fontScale="92500" lnSpcReduction="20000"/>
          </a:bodyPr>
          <a:lstStyle/>
          <a:p>
            <a:endParaRPr lang="pt-BR" dirty="0"/>
          </a:p>
          <a:p>
            <a:endParaRPr lang="pt-BR" dirty="0" smtClean="0"/>
          </a:p>
          <a:p>
            <a:pPr marL="0" indent="0" algn="just">
              <a:buNone/>
            </a:pPr>
            <a:r>
              <a:rPr lang="pt-BR" b="1" dirty="0" smtClean="0"/>
              <a:t>	</a:t>
            </a:r>
          </a:p>
          <a:p>
            <a:pPr marL="0" indent="0" algn="just">
              <a:buNone/>
            </a:pPr>
            <a:r>
              <a:rPr lang="pt-BR" sz="1800" b="1" dirty="0" smtClean="0"/>
              <a:t>  </a:t>
            </a:r>
            <a:endParaRPr lang="pt-BR" sz="1800" dirty="0"/>
          </a:p>
          <a:p>
            <a:pPr marL="0" indent="0" algn="just">
              <a:buNone/>
            </a:pPr>
            <a:endParaRPr lang="pt-BR" sz="1800" dirty="0" smtClean="0"/>
          </a:p>
          <a:p>
            <a:pPr marL="0" indent="0" algn="just">
              <a:buNone/>
            </a:pPr>
            <a:endParaRPr lang="pt-BR" sz="1800" dirty="0"/>
          </a:p>
          <a:p>
            <a:pPr marL="0" indent="0" algn="just">
              <a:buNone/>
            </a:pPr>
            <a:r>
              <a:rPr lang="pt-BR" sz="1800" dirty="0" smtClean="0"/>
              <a:t>	</a:t>
            </a:r>
          </a:p>
          <a:p>
            <a:pPr marL="0" indent="0" algn="just">
              <a:buNone/>
            </a:pPr>
            <a:endParaRPr lang="pt-BR" sz="1800" dirty="0" smtClean="0"/>
          </a:p>
          <a:p>
            <a:pPr marL="0" indent="0" algn="just">
              <a:buNone/>
            </a:pPr>
            <a:endParaRPr lang="pt-BR" sz="1800" b="1" dirty="0" smtClean="0"/>
          </a:p>
          <a:p>
            <a:pPr marL="0" indent="0" algn="just">
              <a:buNone/>
            </a:pPr>
            <a:r>
              <a:rPr lang="pt-BR" sz="1800" b="1" dirty="0" smtClean="0"/>
              <a:t>    	  Fonte</a:t>
            </a:r>
            <a:r>
              <a:rPr lang="pt-BR" sz="1800" dirty="0" smtClean="0"/>
              <a:t>: </a:t>
            </a:r>
            <a:r>
              <a:rPr lang="pt-BR" sz="1800" dirty="0"/>
              <a:t>Cereja e Magalhães (2015, p. 170). </a:t>
            </a:r>
          </a:p>
          <a:p>
            <a:pPr marL="0" indent="0" algn="just">
              <a:buNone/>
            </a:pPr>
            <a:endParaRPr lang="pt-BR" dirty="0"/>
          </a:p>
          <a:p>
            <a:pPr marL="0" indent="0">
              <a:buNone/>
            </a:pPr>
            <a:r>
              <a:rPr lang="pt-BR" dirty="0" smtClean="0"/>
              <a:t> </a:t>
            </a:r>
          </a:p>
          <a:p>
            <a:endParaRPr lang="pt-BR" dirty="0" smtClean="0"/>
          </a:p>
          <a:p>
            <a:endParaRPr lang="pt-BR" dirty="0"/>
          </a:p>
        </p:txBody>
      </p:sp>
      <p:pic>
        <p:nvPicPr>
          <p:cNvPr id="7" name="Imagem 6"/>
          <p:cNvPicPr/>
          <p:nvPr/>
        </p:nvPicPr>
        <p:blipFill>
          <a:blip r:embed="rId2"/>
          <a:stretch>
            <a:fillRect/>
          </a:stretch>
        </p:blipFill>
        <p:spPr>
          <a:xfrm rot="10800000">
            <a:off x="2275729" y="2312126"/>
            <a:ext cx="7769608" cy="2752745"/>
          </a:xfrm>
          <a:prstGeom prst="rect">
            <a:avLst/>
          </a:prstGeom>
          <a:ln>
            <a:solidFill>
              <a:schemeClr val="tx1"/>
            </a:solidFill>
          </a:ln>
        </p:spPr>
      </p:pic>
    </p:spTree>
    <p:extLst>
      <p:ext uri="{BB962C8B-B14F-4D97-AF65-F5344CB8AC3E}">
        <p14:creationId xmlns:p14="http://schemas.microsoft.com/office/powerpoint/2010/main" val="2617613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lstStyle/>
          <a:p>
            <a:r>
              <a:rPr lang="pt-BR" dirty="0"/>
              <a:t>Destaque às propriedades discursivas dos artigos</a:t>
            </a:r>
          </a:p>
        </p:txBody>
      </p:sp>
      <p:sp>
        <p:nvSpPr>
          <p:cNvPr id="3" name="Espaço Reservado para Conteúdo 2"/>
          <p:cNvSpPr>
            <a:spLocks noGrp="1"/>
          </p:cNvSpPr>
          <p:nvPr>
            <p:ph sz="quarter" idx="1"/>
          </p:nvPr>
        </p:nvSpPr>
        <p:spPr>
          <a:xfrm>
            <a:off x="1219200" y="1922584"/>
            <a:ext cx="10363200" cy="4818783"/>
          </a:xfrm>
        </p:spPr>
        <p:txBody>
          <a:bodyPr>
            <a:normAutofit/>
          </a:bodyPr>
          <a:lstStyle/>
          <a:p>
            <a:pPr marL="0" indent="0">
              <a:buNone/>
            </a:pPr>
            <a:endParaRPr lang="pt-BR" sz="1800" b="1" dirty="0" smtClean="0"/>
          </a:p>
          <a:p>
            <a:pPr marL="0" indent="0">
              <a:buNone/>
            </a:pPr>
            <a:endParaRPr lang="pt-BR" sz="1400" dirty="0" smtClean="0"/>
          </a:p>
          <a:p>
            <a:pPr marL="0" indent="0">
              <a:buNone/>
            </a:pPr>
            <a:endParaRPr lang="pt-BR" sz="1400" dirty="0"/>
          </a:p>
          <a:p>
            <a:pPr marL="0" indent="0">
              <a:buNone/>
            </a:pPr>
            <a:endParaRPr lang="pt-BR" sz="1400" dirty="0" smtClean="0"/>
          </a:p>
          <a:p>
            <a:pPr marL="0" indent="0">
              <a:buNone/>
            </a:pPr>
            <a:endParaRPr lang="pt-BR" sz="1400" dirty="0"/>
          </a:p>
          <a:p>
            <a:pPr marL="0" indent="0">
              <a:buNone/>
            </a:pPr>
            <a:endParaRPr lang="pt-BR" sz="1400" dirty="0" smtClean="0"/>
          </a:p>
          <a:p>
            <a:pPr marL="0" indent="0">
              <a:buNone/>
            </a:pPr>
            <a:endParaRPr lang="pt-BR" sz="1400" dirty="0"/>
          </a:p>
          <a:p>
            <a:pPr marL="0" indent="0">
              <a:buNone/>
            </a:pPr>
            <a:endParaRPr lang="pt-BR" sz="1400" dirty="0" smtClean="0"/>
          </a:p>
          <a:p>
            <a:pPr marL="0" indent="0">
              <a:buNone/>
            </a:pPr>
            <a:endParaRPr lang="pt-BR" sz="1400" dirty="0"/>
          </a:p>
          <a:p>
            <a:pPr marL="0" indent="0">
              <a:buNone/>
            </a:pPr>
            <a:endParaRPr lang="pt-BR" sz="1400" b="1" dirty="0" smtClean="0"/>
          </a:p>
          <a:p>
            <a:pPr marL="0" indent="0">
              <a:buNone/>
            </a:pPr>
            <a:r>
              <a:rPr lang="pt-BR" sz="1400" b="1" dirty="0" smtClean="0"/>
              <a:t>      Fonte</a:t>
            </a:r>
            <a:r>
              <a:rPr lang="pt-BR" sz="1400" dirty="0" smtClean="0"/>
              <a:t>: </a:t>
            </a:r>
            <a:r>
              <a:rPr lang="pt-BR" sz="1400" dirty="0"/>
              <a:t>Cereja e Magalhães (2015, p. 174). </a:t>
            </a:r>
            <a:endParaRPr lang="pt-BR" sz="1400" dirty="0" smtClean="0"/>
          </a:p>
          <a:p>
            <a:endParaRPr lang="pt-BR" dirty="0"/>
          </a:p>
        </p:txBody>
      </p:sp>
      <p:pic>
        <p:nvPicPr>
          <p:cNvPr id="4" name="Imagem 3"/>
          <p:cNvPicPr/>
          <p:nvPr/>
        </p:nvPicPr>
        <p:blipFill>
          <a:blip r:embed="rId2"/>
          <a:stretch>
            <a:fillRect/>
          </a:stretch>
        </p:blipFill>
        <p:spPr>
          <a:xfrm rot="10800000">
            <a:off x="1534696" y="2307435"/>
            <a:ext cx="8817109" cy="3537665"/>
          </a:xfrm>
          <a:prstGeom prst="rect">
            <a:avLst/>
          </a:prstGeom>
          <a:ln>
            <a:solidFill>
              <a:schemeClr val="tx1"/>
            </a:solidFill>
          </a:ln>
        </p:spPr>
      </p:pic>
    </p:spTree>
    <p:extLst>
      <p:ext uri="{BB962C8B-B14F-4D97-AF65-F5344CB8AC3E}">
        <p14:creationId xmlns:p14="http://schemas.microsoft.com/office/powerpoint/2010/main" val="92469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rmAutofit/>
          </a:bodyPr>
          <a:lstStyle/>
          <a:p>
            <a:r>
              <a:rPr lang="pt-BR" dirty="0">
                <a:cs typeface="Times New Roman" pitchFamily="18" charset="0"/>
              </a:rPr>
              <a:t>Coleção Português: linguagens, para o Ensino Médio</a:t>
            </a:r>
          </a:p>
        </p:txBody>
      </p:sp>
      <p:pic>
        <p:nvPicPr>
          <p:cNvPr id="4" name="Imagem 3"/>
          <p:cNvPicPr/>
          <p:nvPr/>
        </p:nvPicPr>
        <p:blipFill>
          <a:blip r:embed="rId2"/>
          <a:stretch>
            <a:fillRect/>
          </a:stretch>
        </p:blipFill>
        <p:spPr>
          <a:xfrm>
            <a:off x="1970691" y="2638618"/>
            <a:ext cx="2687820" cy="3052734"/>
          </a:xfrm>
          <a:prstGeom prst="rect">
            <a:avLst/>
          </a:prstGeom>
          <a:ln>
            <a:noFill/>
          </a:ln>
          <a:effectLst>
            <a:outerShdw blurRad="292100" dist="139700" dir="2700000" algn="tl" rotWithShape="0">
              <a:srgbClr val="333333">
                <a:alpha val="65000"/>
              </a:srgbClr>
            </a:outerShdw>
          </a:effectLst>
        </p:spPr>
      </p:pic>
      <p:pic>
        <p:nvPicPr>
          <p:cNvPr id="5" name="Imagem 4"/>
          <p:cNvPicPr/>
          <p:nvPr/>
        </p:nvPicPr>
        <p:blipFill>
          <a:blip r:embed="rId3"/>
          <a:stretch>
            <a:fillRect/>
          </a:stretch>
        </p:blipFill>
        <p:spPr>
          <a:xfrm>
            <a:off x="4658511" y="2638618"/>
            <a:ext cx="2656689" cy="3052736"/>
          </a:xfrm>
          <a:prstGeom prst="rect">
            <a:avLst/>
          </a:prstGeom>
          <a:ln>
            <a:noFill/>
          </a:ln>
          <a:effectLst>
            <a:outerShdw blurRad="292100" dist="139700" dir="2700000" algn="tl" rotWithShape="0">
              <a:srgbClr val="333333">
                <a:alpha val="65000"/>
              </a:srgbClr>
            </a:outerShdw>
          </a:effectLst>
        </p:spPr>
      </p:pic>
      <p:pic>
        <p:nvPicPr>
          <p:cNvPr id="6" name="Imagem 5"/>
          <p:cNvPicPr/>
          <p:nvPr/>
        </p:nvPicPr>
        <p:blipFill>
          <a:blip r:embed="rId4"/>
          <a:stretch>
            <a:fillRect/>
          </a:stretch>
        </p:blipFill>
        <p:spPr>
          <a:xfrm>
            <a:off x="7315200" y="2638619"/>
            <a:ext cx="2581098" cy="3052733"/>
          </a:xfrm>
          <a:prstGeom prst="rect">
            <a:avLst/>
          </a:prstGeom>
          <a:ln>
            <a:noFill/>
          </a:ln>
          <a:effectLst>
            <a:outerShdw blurRad="292100" dist="139700" dir="2700000" algn="tl" rotWithShape="0">
              <a:srgbClr val="333333">
                <a:alpha val="65000"/>
              </a:srgbClr>
            </a:outerShdw>
          </a:effectLst>
        </p:spPr>
      </p:pic>
      <p:sp>
        <p:nvSpPr>
          <p:cNvPr id="9" name="CaixaDeTexto 8"/>
          <p:cNvSpPr txBox="1"/>
          <p:nvPr/>
        </p:nvSpPr>
        <p:spPr>
          <a:xfrm>
            <a:off x="4063462" y="5691354"/>
            <a:ext cx="3846786" cy="400110"/>
          </a:xfrm>
          <a:prstGeom prst="rect">
            <a:avLst/>
          </a:prstGeom>
          <a:noFill/>
        </p:spPr>
        <p:txBody>
          <a:bodyPr wrap="square" rtlCol="0">
            <a:spAutoFit/>
          </a:bodyPr>
          <a:lstStyle/>
          <a:p>
            <a:pPr algn="ctr"/>
            <a:r>
              <a:rPr lang="pt-BR" sz="2000" b="1" dirty="0">
                <a:latin typeface="Times New Roman" pitchFamily="18" charset="0"/>
                <a:cs typeface="Times New Roman" pitchFamily="18" charset="0"/>
              </a:rPr>
              <a:t>Fonte</a:t>
            </a:r>
            <a:r>
              <a:rPr lang="pt-BR" sz="2000" dirty="0">
                <a:latin typeface="Times New Roman" pitchFamily="18" charset="0"/>
                <a:cs typeface="Times New Roman" pitchFamily="18" charset="0"/>
              </a:rPr>
              <a:t>: Site da Parábola </a:t>
            </a:r>
            <a:r>
              <a:rPr lang="pt-BR" sz="2000" dirty="0" smtClean="0">
                <a:latin typeface="Times New Roman" pitchFamily="18" charset="0"/>
                <a:cs typeface="Times New Roman" pitchFamily="18" charset="0"/>
              </a:rPr>
              <a:t>Editorial</a:t>
            </a:r>
            <a:endParaRPr lang="pt-BR" sz="2000" dirty="0">
              <a:latin typeface="Times New Roman" pitchFamily="18" charset="0"/>
              <a:cs typeface="Times New Roman" pitchFamily="18" charset="0"/>
            </a:endParaRPr>
          </a:p>
        </p:txBody>
      </p:sp>
    </p:spTree>
    <p:extLst>
      <p:ext uri="{BB962C8B-B14F-4D97-AF65-F5344CB8AC3E}">
        <p14:creationId xmlns:p14="http://schemas.microsoft.com/office/powerpoint/2010/main" val="194306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1926089" y="1781404"/>
            <a:ext cx="10862997" cy="4467497"/>
          </a:xfrm>
        </p:spPr>
        <p:txBody>
          <a:bodyPr>
            <a:normAutofit fontScale="77500" lnSpcReduction="20000"/>
          </a:bodyPr>
          <a:lstStyle/>
          <a:p>
            <a:pPr marL="0" indent="0">
              <a:buNone/>
            </a:pPr>
            <a:endParaRPr lang="pt-BR" sz="2000" dirty="0" smtClean="0"/>
          </a:p>
          <a:p>
            <a:endParaRPr lang="pt-BR" sz="1400" dirty="0" smtClean="0"/>
          </a:p>
          <a:p>
            <a:endParaRPr lang="pt-BR" sz="1400" dirty="0"/>
          </a:p>
          <a:p>
            <a:endParaRPr lang="pt-BR" sz="1400" dirty="0" smtClean="0"/>
          </a:p>
          <a:p>
            <a:endParaRPr lang="pt-BR" sz="1400" dirty="0"/>
          </a:p>
          <a:p>
            <a:endParaRPr lang="pt-BR" sz="1400" dirty="0" smtClean="0"/>
          </a:p>
          <a:p>
            <a:endParaRPr lang="pt-BR" sz="1400" dirty="0"/>
          </a:p>
          <a:p>
            <a:endParaRPr lang="pt-BR" sz="1400" dirty="0" smtClean="0"/>
          </a:p>
          <a:p>
            <a:endParaRPr lang="pt-BR" sz="1400" dirty="0"/>
          </a:p>
          <a:p>
            <a:endParaRPr lang="pt-BR" sz="1400" dirty="0" smtClean="0"/>
          </a:p>
          <a:p>
            <a:endParaRPr lang="pt-BR" sz="1400" dirty="0" smtClean="0"/>
          </a:p>
          <a:p>
            <a:pPr marL="0" indent="0">
              <a:buNone/>
            </a:pPr>
            <a:endParaRPr lang="pt-BR" sz="1400" b="1" dirty="0" smtClean="0"/>
          </a:p>
          <a:p>
            <a:pPr marL="0" indent="0">
              <a:buNone/>
            </a:pPr>
            <a:endParaRPr lang="pt-BR" sz="1400" b="1" dirty="0"/>
          </a:p>
          <a:p>
            <a:pPr marL="0" indent="0">
              <a:buNone/>
            </a:pPr>
            <a:r>
              <a:rPr lang="pt-BR" sz="2500" b="1" dirty="0" smtClean="0"/>
              <a:t>Fonte</a:t>
            </a:r>
            <a:r>
              <a:rPr lang="pt-BR" sz="2500" dirty="0" smtClean="0"/>
              <a:t>: </a:t>
            </a:r>
            <a:r>
              <a:rPr lang="pt-BR" sz="2500" dirty="0"/>
              <a:t>Cereja e Magalhães (2013, p. 69</a:t>
            </a:r>
            <a:r>
              <a:rPr lang="pt-BR" sz="2500" dirty="0" smtClean="0"/>
              <a:t>).</a:t>
            </a:r>
            <a:endParaRPr lang="pt-BR" sz="2500" dirty="0"/>
          </a:p>
          <a:p>
            <a:endParaRPr lang="pt-BR" dirty="0" smtClean="0"/>
          </a:p>
          <a:p>
            <a:endParaRPr lang="pt-BR" dirty="0"/>
          </a:p>
        </p:txBody>
      </p:sp>
      <p:pic>
        <p:nvPicPr>
          <p:cNvPr id="4" name="Imagem 3"/>
          <p:cNvPicPr/>
          <p:nvPr/>
        </p:nvPicPr>
        <p:blipFill>
          <a:blip r:embed="rId2"/>
          <a:stretch>
            <a:fillRect/>
          </a:stretch>
        </p:blipFill>
        <p:spPr>
          <a:xfrm>
            <a:off x="1926089" y="1959429"/>
            <a:ext cx="8659652" cy="3755396"/>
          </a:xfrm>
          <a:prstGeom prst="rect">
            <a:avLst/>
          </a:prstGeom>
        </p:spPr>
      </p:pic>
      <p:sp>
        <p:nvSpPr>
          <p:cNvPr id="2" name="Retângulo 1"/>
          <p:cNvSpPr/>
          <p:nvPr/>
        </p:nvSpPr>
        <p:spPr>
          <a:xfrm>
            <a:off x="1716061" y="827297"/>
            <a:ext cx="8869680" cy="954107"/>
          </a:xfrm>
          <a:prstGeom prst="rect">
            <a:avLst/>
          </a:prstGeom>
        </p:spPr>
        <p:txBody>
          <a:bodyPr wrap="square" anchor="ctr">
            <a:spAutoFit/>
          </a:bodyPr>
          <a:lstStyle/>
          <a:p>
            <a:r>
              <a:rPr lang="pt-BR" sz="2800" dirty="0"/>
              <a:t>Destaque às propriedades discursivas dos artigos no livro do Ensino médio</a:t>
            </a:r>
          </a:p>
        </p:txBody>
      </p:sp>
    </p:spTree>
    <p:extLst>
      <p:ext uri="{BB962C8B-B14F-4D97-AF65-F5344CB8AC3E}">
        <p14:creationId xmlns:p14="http://schemas.microsoft.com/office/powerpoint/2010/main" val="349038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rmAutofit/>
          </a:bodyPr>
          <a:lstStyle/>
          <a:p>
            <a:r>
              <a:rPr lang="pt-BR" sz="3600" dirty="0" smtClean="0">
                <a:latin typeface="Times New Roman" pitchFamily="18" charset="0"/>
                <a:cs typeface="Times New Roman" pitchFamily="18" charset="0"/>
              </a:rPr>
              <a:t>Considerações finais</a:t>
            </a:r>
            <a:endParaRPr lang="pt-BR" sz="3600" dirty="0">
              <a:latin typeface="Times New Roman" pitchFamily="18" charset="0"/>
              <a:cs typeface="Times New Roman" pitchFamily="18" charset="0"/>
            </a:endParaRPr>
          </a:p>
        </p:txBody>
      </p:sp>
      <p:sp>
        <p:nvSpPr>
          <p:cNvPr id="3" name="Espaço Reservado para Conteúdo 2"/>
          <p:cNvSpPr>
            <a:spLocks noGrp="1"/>
          </p:cNvSpPr>
          <p:nvPr>
            <p:ph idx="1"/>
          </p:nvPr>
        </p:nvSpPr>
        <p:spPr/>
        <p:txBody>
          <a:bodyPr>
            <a:normAutofit fontScale="85000" lnSpcReduction="10000"/>
          </a:bodyPr>
          <a:lstStyle/>
          <a:p>
            <a:pPr algn="just"/>
            <a:endParaRPr lang="pt-BR" dirty="0" smtClean="0"/>
          </a:p>
          <a:p>
            <a:pPr algn="just"/>
            <a:r>
              <a:rPr lang="pt-BR" sz="2400" dirty="0" smtClean="0">
                <a:latin typeface="Times New Roman" pitchFamily="18" charset="0"/>
                <a:ea typeface="Tahoma" pitchFamily="34" charset="0"/>
                <a:cs typeface="Times New Roman" pitchFamily="18" charset="0"/>
              </a:rPr>
              <a:t>A partir </a:t>
            </a:r>
            <a:r>
              <a:rPr lang="pt-BR" sz="2400" dirty="0">
                <a:latin typeface="Times New Roman" pitchFamily="18" charset="0"/>
                <a:ea typeface="Tahoma" pitchFamily="34" charset="0"/>
                <a:cs typeface="Times New Roman" pitchFamily="18" charset="0"/>
              </a:rPr>
              <a:t>da consulta à coleção de livros didáticos </a:t>
            </a:r>
            <a:r>
              <a:rPr lang="pt-BR" sz="2400" i="1" dirty="0">
                <a:latin typeface="Times New Roman" pitchFamily="18" charset="0"/>
                <a:ea typeface="Tahoma" pitchFamily="34" charset="0"/>
                <a:cs typeface="Times New Roman" pitchFamily="18" charset="0"/>
              </a:rPr>
              <a:t>Português: linguagens</a:t>
            </a:r>
            <a:r>
              <a:rPr lang="pt-BR" sz="2400" dirty="0">
                <a:latin typeface="Times New Roman" pitchFamily="18" charset="0"/>
                <a:ea typeface="Tahoma" pitchFamily="34" charset="0"/>
                <a:cs typeface="Times New Roman" pitchFamily="18" charset="0"/>
              </a:rPr>
              <a:t>, observou-se que esses livros não se limitam a classificar os artigos em definidos e indefinidos, considerando, no lugar disso, seu emprego nos textos e, consequentemente, suas propriedades semânticas e discursivas. Isso se torna perceptível </a:t>
            </a:r>
            <a:r>
              <a:rPr lang="pt-BR" sz="2400" dirty="0" smtClean="0">
                <a:latin typeface="Times New Roman" pitchFamily="18" charset="0"/>
                <a:ea typeface="Tahoma" pitchFamily="34" charset="0"/>
                <a:cs typeface="Times New Roman" pitchFamily="18" charset="0"/>
              </a:rPr>
              <a:t>quando se consulta a </a:t>
            </a:r>
            <a:r>
              <a:rPr lang="pt-BR" sz="2400" i="1" dirty="0">
                <a:latin typeface="Times New Roman" pitchFamily="18" charset="0"/>
                <a:ea typeface="Tahoma" pitchFamily="34" charset="0"/>
                <a:cs typeface="Times New Roman" pitchFamily="18" charset="0"/>
              </a:rPr>
              <a:t>Nova Gramática do Português</a:t>
            </a:r>
            <a:r>
              <a:rPr lang="pt-BR" sz="2400" dirty="0">
                <a:latin typeface="Times New Roman" pitchFamily="18" charset="0"/>
                <a:ea typeface="Tahoma" pitchFamily="34" charset="0"/>
                <a:cs typeface="Times New Roman" pitchFamily="18" charset="0"/>
              </a:rPr>
              <a:t> (2010), de Castilho, pois se vê que as propriedades referidas pelo autor nessa </a:t>
            </a:r>
            <a:r>
              <a:rPr lang="pt-BR" sz="2400" dirty="0" smtClean="0">
                <a:latin typeface="Times New Roman" pitchFamily="18" charset="0"/>
                <a:ea typeface="Tahoma" pitchFamily="34" charset="0"/>
                <a:cs typeface="Times New Roman" pitchFamily="18" charset="0"/>
              </a:rPr>
              <a:t>gramática são </a:t>
            </a:r>
            <a:r>
              <a:rPr lang="pt-BR" sz="2400" dirty="0">
                <a:latin typeface="Times New Roman" pitchFamily="18" charset="0"/>
                <a:ea typeface="Tahoma" pitchFamily="34" charset="0"/>
                <a:cs typeface="Times New Roman" pitchFamily="18" charset="0"/>
              </a:rPr>
              <a:t>abordadas nos exercícios propostos pelos autores da referida coleção de livros escolares. Com isso, deduz-se que a escola pode estar fazendo um trabalho mais produtivo com os artigos. </a:t>
            </a:r>
          </a:p>
        </p:txBody>
      </p:sp>
    </p:spTree>
    <p:extLst>
      <p:ext uri="{BB962C8B-B14F-4D97-AF65-F5344CB8AC3E}">
        <p14:creationId xmlns:p14="http://schemas.microsoft.com/office/powerpoint/2010/main" val="3490019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chor="ctr"/>
          <a:lstStyle/>
          <a:p>
            <a:pPr rtl="0"/>
            <a:r>
              <a:rPr lang="pt-BR" dirty="0" smtClean="0"/>
              <a:t>Resumo</a:t>
            </a:r>
            <a:endParaRPr lang="en-US" dirty="0"/>
          </a:p>
        </p:txBody>
      </p:sp>
      <p:sp>
        <p:nvSpPr>
          <p:cNvPr id="14" name="Espaço Reservado para Conteúdo 13"/>
          <p:cNvSpPr>
            <a:spLocks noGrp="1"/>
          </p:cNvSpPr>
          <p:nvPr>
            <p:ph idx="1"/>
          </p:nvPr>
        </p:nvSpPr>
        <p:spPr/>
        <p:txBody>
          <a:bodyPr rtlCol="0">
            <a:normAutofit lnSpcReduction="10000"/>
          </a:bodyPr>
          <a:lstStyle/>
          <a:p>
            <a:pPr marL="0" indent="0" algn="just" rtl="0">
              <a:buNone/>
            </a:pPr>
            <a:endParaRPr lang="pt-BR" dirty="0" smtClean="0"/>
          </a:p>
          <a:p>
            <a:pPr marL="0" indent="0" algn="just">
              <a:buNone/>
            </a:pPr>
            <a:r>
              <a:rPr lang="pt-BR" sz="2400" dirty="0" smtClean="0"/>
              <a:t>Apresentam-se</a:t>
            </a:r>
            <a:r>
              <a:rPr lang="en-US" sz="2400" dirty="0" smtClean="0"/>
              <a:t> </a:t>
            </a:r>
            <a:r>
              <a:rPr lang="pt-BR" sz="2400" dirty="0" smtClean="0"/>
              <a:t>algumas observações acerca da </a:t>
            </a:r>
            <a:r>
              <a:rPr lang="pt-BR" sz="2400" dirty="0"/>
              <a:t>influência da variável escolaridade/contexto de aprendizagem para a realização do artigo diante de possessivos e antropônimos em uma documentação epistolar do sertão baiano. </a:t>
            </a:r>
            <a:r>
              <a:rPr lang="pt-BR" sz="2400" dirty="0" smtClean="0"/>
              <a:t>E comenta-se a abordagem do artigo definido na coleção de livros didáticos “Português: linguagem”, de Cereja e Magalhães (2013; 2015), com objetivo de alcançar indícios de como a escola trabalha com esse conteúdo</a:t>
            </a:r>
            <a:r>
              <a:rPr lang="en-US" sz="2400" dirty="0" smtClean="0"/>
              <a:t>.</a:t>
            </a:r>
            <a:endParaRPr lang="pt-BR" sz="2400" dirty="0"/>
          </a:p>
        </p:txBody>
      </p:sp>
    </p:spTree>
    <p:extLst>
      <p:ext uri="{BB962C8B-B14F-4D97-AF65-F5344CB8AC3E}">
        <p14:creationId xmlns:p14="http://schemas.microsoft.com/office/powerpoint/2010/main" val="2311493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rmAutofit/>
          </a:bodyPr>
          <a:lstStyle/>
          <a:p>
            <a:r>
              <a:rPr lang="pt-BR" sz="3600" dirty="0" smtClean="0">
                <a:latin typeface="Times New Roman" pitchFamily="18" charset="0"/>
                <a:cs typeface="Times New Roman" pitchFamily="18" charset="0"/>
              </a:rPr>
              <a:t>Considerações finais</a:t>
            </a:r>
            <a:endParaRPr lang="pt-BR" sz="3600" dirty="0">
              <a:latin typeface="Times New Roman" pitchFamily="18" charset="0"/>
              <a:cs typeface="Times New Roman" pitchFamily="18" charset="0"/>
            </a:endParaRPr>
          </a:p>
        </p:txBody>
      </p:sp>
      <p:sp>
        <p:nvSpPr>
          <p:cNvPr id="3" name="Espaço Reservado para Conteúdo 2"/>
          <p:cNvSpPr>
            <a:spLocks noGrp="1"/>
          </p:cNvSpPr>
          <p:nvPr>
            <p:ph idx="1"/>
          </p:nvPr>
        </p:nvSpPr>
        <p:spPr/>
        <p:txBody>
          <a:bodyPr>
            <a:normAutofit fontScale="92500" lnSpcReduction="20000"/>
          </a:bodyPr>
          <a:lstStyle/>
          <a:p>
            <a:pPr algn="just"/>
            <a:endParaRPr lang="pt-BR" dirty="0" smtClean="0"/>
          </a:p>
          <a:p>
            <a:pPr algn="just"/>
            <a:r>
              <a:rPr lang="pt-BR" sz="2200" dirty="0" smtClean="0">
                <a:ea typeface="Tahoma" pitchFamily="34" charset="0"/>
                <a:cs typeface="Times New Roman" pitchFamily="18" charset="0"/>
              </a:rPr>
              <a:t>Em relação à influência do contexto de aprendizagem sobre o uso do artigo diante de possessivo, </a:t>
            </a:r>
            <a:r>
              <a:rPr lang="pt-BR" sz="2200" dirty="0" smtClean="0"/>
              <a:t>a hipótese de pesquisa não foi confirmada, já que o segundo contexto de aprendizagem foi o que mais favoreceu a presença do artigo diante de possessivo; </a:t>
            </a:r>
          </a:p>
          <a:p>
            <a:pPr algn="just">
              <a:buFont typeface="Arial" pitchFamily="34" charset="0"/>
              <a:buChar char="•"/>
            </a:pPr>
            <a:r>
              <a:rPr lang="pt-BR" sz="2200" dirty="0" smtClean="0"/>
              <a:t>A pouca regularidade na distribuição dos dados pode ser consequência das condições precárias da educação no semiárido baiano na primeira metade do século XX, ou pode ser um indicativo de que são os níveis mais elevados de escolarização (Ensino Fundamental II e Médio) que fomentam mais o uso do artigo. </a:t>
            </a:r>
          </a:p>
          <a:p>
            <a:pPr algn="just"/>
            <a:endParaRPr lang="pt-BR" sz="2400"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79298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5515B2-4D6F-4B46-8A5F-E8B1D0E25049}"/>
              </a:ext>
            </a:extLst>
          </p:cNvPr>
          <p:cNvSpPr>
            <a:spLocks noGrp="1"/>
          </p:cNvSpPr>
          <p:nvPr>
            <p:ph type="title"/>
          </p:nvPr>
        </p:nvSpPr>
        <p:spPr/>
        <p:txBody>
          <a:bodyPr anchor="ctr"/>
          <a:lstStyle/>
          <a:p>
            <a:r>
              <a:rPr lang="pt-BR" dirty="0"/>
              <a:t>Algumas pautas de pesquisas</a:t>
            </a:r>
          </a:p>
        </p:txBody>
      </p:sp>
      <p:sp>
        <p:nvSpPr>
          <p:cNvPr id="3" name="Espaço Reservado para Conteúdo 2">
            <a:extLst>
              <a:ext uri="{FF2B5EF4-FFF2-40B4-BE49-F238E27FC236}">
                <a16:creationId xmlns:a16="http://schemas.microsoft.com/office/drawing/2014/main" xmlns="" id="{B9596D74-D9D3-4478-83F9-A8F149B11E60}"/>
              </a:ext>
            </a:extLst>
          </p:cNvPr>
          <p:cNvSpPr>
            <a:spLocks noGrp="1"/>
          </p:cNvSpPr>
          <p:nvPr>
            <p:ph idx="1"/>
          </p:nvPr>
        </p:nvSpPr>
        <p:spPr/>
        <p:txBody>
          <a:bodyPr>
            <a:normAutofit fontScale="92500" lnSpcReduction="20000"/>
          </a:bodyPr>
          <a:lstStyle/>
          <a:p>
            <a:pPr lvl="0" algn="just"/>
            <a:r>
              <a:rPr lang="pt-BR" dirty="0"/>
              <a:t>A abordagem da categoria “artigo” em diferentes coleções de livros didáticos de diferentes épocas, a fim de alcançar indícios de como a escola trabalha essa categoria e poder formular e propor estratégias para um trabalho mais produtivo com o tema;</a:t>
            </a:r>
          </a:p>
          <a:p>
            <a:pPr lvl="0" algn="just"/>
            <a:r>
              <a:rPr lang="pt-BR" dirty="0"/>
              <a:t>A análise </a:t>
            </a:r>
            <a:r>
              <a:rPr lang="pt-BR" dirty="0" smtClean="0"/>
              <a:t>do uso variável dos artigos definidos em </a:t>
            </a:r>
            <a:r>
              <a:rPr lang="pt-BR" i="1" dirty="0"/>
              <a:t>corpora</a:t>
            </a:r>
            <a:r>
              <a:rPr lang="pt-BR" dirty="0"/>
              <a:t> maiores e de escreventes em diferentes níveis de escolaridade, a fim de alcançar afirmações mais contundentes acerca da influência da escolarização;</a:t>
            </a:r>
          </a:p>
          <a:p>
            <a:pPr lvl="0" algn="just"/>
            <a:r>
              <a:rPr lang="pt-BR" dirty="0"/>
              <a:t>O problema da avaliação referido por </a:t>
            </a:r>
            <a:r>
              <a:rPr lang="pt-BR" dirty="0" err="1"/>
              <a:t>Weinreich</a:t>
            </a:r>
            <a:r>
              <a:rPr lang="pt-BR" dirty="0"/>
              <a:t>, </a:t>
            </a:r>
            <a:r>
              <a:rPr lang="pt-BR" dirty="0" err="1"/>
              <a:t>Labov</a:t>
            </a:r>
            <a:r>
              <a:rPr lang="pt-BR" dirty="0"/>
              <a:t> e Herzog (2006 [1968]), a fim de observar se a forma considerada de prestígio é a ausência ou presença do determinante e relacionar os resultados alcançados ao papel da escola nessa avaliação. </a:t>
            </a:r>
          </a:p>
          <a:p>
            <a:endParaRPr lang="pt-BR" dirty="0"/>
          </a:p>
        </p:txBody>
      </p:sp>
    </p:spTree>
    <p:extLst>
      <p:ext uri="{BB962C8B-B14F-4D97-AF65-F5344CB8AC3E}">
        <p14:creationId xmlns:p14="http://schemas.microsoft.com/office/powerpoint/2010/main" val="406332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rmAutofit/>
          </a:bodyPr>
          <a:lstStyle/>
          <a:p>
            <a:r>
              <a:rPr lang="pt-BR" sz="3600" dirty="0" smtClean="0">
                <a:latin typeface="Times New Roman" pitchFamily="18" charset="0"/>
                <a:cs typeface="Times New Roman" pitchFamily="18" charset="0"/>
              </a:rPr>
              <a:t>Referências</a:t>
            </a:r>
            <a:endParaRPr lang="pt-BR" sz="3600"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1104900" y="1600200"/>
            <a:ext cx="9980682" cy="5571308"/>
          </a:xfrm>
        </p:spPr>
        <p:txBody>
          <a:bodyPr>
            <a:normAutofit/>
          </a:bodyPr>
          <a:lstStyle/>
          <a:p>
            <a:pPr marL="0" indent="0" algn="just">
              <a:lnSpc>
                <a:spcPct val="120000"/>
              </a:lnSpc>
              <a:buNone/>
            </a:pPr>
            <a:endParaRPr lang="pt-BR" sz="1800" dirty="0" smtClean="0"/>
          </a:p>
          <a:p>
            <a:pPr marL="0" indent="0" algn="just">
              <a:lnSpc>
                <a:spcPct val="120000"/>
              </a:lnSpc>
              <a:buNone/>
            </a:pPr>
            <a:r>
              <a:rPr lang="pt-BR" sz="1800" dirty="0" smtClean="0"/>
              <a:t>CALLOU</a:t>
            </a:r>
            <a:r>
              <a:rPr lang="pt-BR" sz="1800" dirty="0"/>
              <a:t>, Dinah; SILVA, Giselle M. Oliveira e. O uso do artigo definido em contextos específicos. In: HORA, </a:t>
            </a:r>
            <a:r>
              <a:rPr lang="pt-BR" sz="1800" dirty="0" err="1"/>
              <a:t>Dermeval</a:t>
            </a:r>
            <a:r>
              <a:rPr lang="pt-BR" sz="1800" dirty="0"/>
              <a:t> da (Org.). </a:t>
            </a:r>
            <a:r>
              <a:rPr lang="pt-BR" sz="1800" b="1" dirty="0"/>
              <a:t>Diversidade </a:t>
            </a:r>
            <a:r>
              <a:rPr lang="pt-BR" sz="1800" b="1" dirty="0" err="1"/>
              <a:t>Lingüística</a:t>
            </a:r>
            <a:r>
              <a:rPr lang="pt-BR" sz="1800" b="1" dirty="0"/>
              <a:t> no Brasil</a:t>
            </a:r>
            <a:r>
              <a:rPr lang="pt-BR" sz="1800" dirty="0"/>
              <a:t>. João Pessoa: </a:t>
            </a:r>
            <a:r>
              <a:rPr lang="pt-BR" sz="1800" dirty="0" err="1"/>
              <a:t>Idéia</a:t>
            </a:r>
            <a:r>
              <a:rPr lang="pt-BR" sz="1800" dirty="0"/>
              <a:t>, 1997. P. 11-27.</a:t>
            </a:r>
          </a:p>
          <a:p>
            <a:pPr marL="0" indent="0" algn="just">
              <a:lnSpc>
                <a:spcPct val="120000"/>
              </a:lnSpc>
              <a:spcBef>
                <a:spcPts val="0"/>
              </a:spcBef>
              <a:buNone/>
            </a:pPr>
            <a:endParaRPr lang="pt-BR" sz="1800" dirty="0" smtClean="0">
              <a:cs typeface="Times New Roman" pitchFamily="18" charset="0"/>
            </a:endParaRPr>
          </a:p>
          <a:p>
            <a:pPr marL="0" indent="0" algn="just">
              <a:lnSpc>
                <a:spcPct val="120000"/>
              </a:lnSpc>
              <a:spcBef>
                <a:spcPts val="0"/>
              </a:spcBef>
              <a:buNone/>
            </a:pPr>
            <a:r>
              <a:rPr lang="pt-BR" sz="1800" dirty="0" smtClean="0">
                <a:cs typeface="Times New Roman" pitchFamily="18" charset="0"/>
              </a:rPr>
              <a:t>CASTILHO</a:t>
            </a:r>
            <a:r>
              <a:rPr lang="pt-BR" sz="1800" dirty="0">
                <a:cs typeface="Times New Roman" pitchFamily="18" charset="0"/>
              </a:rPr>
              <a:t>, Ataliba Teixeira de. </a:t>
            </a:r>
            <a:r>
              <a:rPr lang="pt-BR" sz="1800" b="1" dirty="0">
                <a:cs typeface="Times New Roman" pitchFamily="18" charset="0"/>
              </a:rPr>
              <a:t>Nova gramática do português</a:t>
            </a:r>
            <a:r>
              <a:rPr lang="pt-BR" sz="1800" dirty="0">
                <a:cs typeface="Times New Roman" pitchFamily="18" charset="0"/>
              </a:rPr>
              <a:t>. São Paulo: Contexto, 2010. </a:t>
            </a:r>
          </a:p>
          <a:p>
            <a:pPr marL="0" indent="0" algn="just">
              <a:lnSpc>
                <a:spcPct val="120000"/>
              </a:lnSpc>
              <a:spcBef>
                <a:spcPts val="0"/>
              </a:spcBef>
              <a:buNone/>
            </a:pPr>
            <a:endParaRPr lang="pt-BR" sz="1800" dirty="0">
              <a:cs typeface="Times New Roman" pitchFamily="18" charset="0"/>
            </a:endParaRPr>
          </a:p>
          <a:p>
            <a:pPr marL="0" indent="0" algn="just">
              <a:lnSpc>
                <a:spcPct val="120000"/>
              </a:lnSpc>
              <a:spcBef>
                <a:spcPts val="0"/>
              </a:spcBef>
              <a:buNone/>
            </a:pPr>
            <a:r>
              <a:rPr lang="pt-BR" sz="1800" dirty="0">
                <a:cs typeface="Times New Roman" pitchFamily="18" charset="0"/>
              </a:rPr>
              <a:t>CEREJA, William Roberto; MAGALHÃES, Thereza Cochar. </a:t>
            </a:r>
            <a:r>
              <a:rPr lang="pt-BR" sz="1800" b="1" dirty="0">
                <a:cs typeface="Times New Roman" pitchFamily="18" charset="0"/>
              </a:rPr>
              <a:t>Português</a:t>
            </a:r>
            <a:r>
              <a:rPr lang="pt-BR" sz="1800" dirty="0">
                <a:cs typeface="Times New Roman" pitchFamily="18" charset="0"/>
              </a:rPr>
              <a:t>: linguagens. 9 ed. São Paulo: Saraiva, 2013.</a:t>
            </a:r>
          </a:p>
          <a:p>
            <a:pPr marL="0" indent="0" algn="just">
              <a:lnSpc>
                <a:spcPct val="120000"/>
              </a:lnSpc>
              <a:spcBef>
                <a:spcPts val="0"/>
              </a:spcBef>
              <a:buNone/>
            </a:pPr>
            <a:endParaRPr lang="pt-BR" sz="1800" dirty="0">
              <a:cs typeface="Times New Roman" pitchFamily="18" charset="0"/>
            </a:endParaRPr>
          </a:p>
          <a:p>
            <a:pPr marL="0" indent="0" algn="just">
              <a:lnSpc>
                <a:spcPct val="120000"/>
              </a:lnSpc>
              <a:spcBef>
                <a:spcPts val="0"/>
              </a:spcBef>
              <a:buNone/>
            </a:pPr>
            <a:r>
              <a:rPr lang="pt-BR" sz="1800" dirty="0" smtClean="0">
                <a:cs typeface="Times New Roman" pitchFamily="18" charset="0"/>
              </a:rPr>
              <a:t>CEREJA</a:t>
            </a:r>
            <a:r>
              <a:rPr lang="pt-BR" sz="1800" dirty="0">
                <a:cs typeface="Times New Roman" pitchFamily="18" charset="0"/>
              </a:rPr>
              <a:t>, William Roberto; MAGALHÃES, Thereza Cochar. </a:t>
            </a:r>
            <a:r>
              <a:rPr lang="pt-BR" sz="1800" b="1" dirty="0">
                <a:cs typeface="Times New Roman" pitchFamily="18" charset="0"/>
              </a:rPr>
              <a:t>Português</a:t>
            </a:r>
            <a:r>
              <a:rPr lang="pt-BR" sz="1800" dirty="0">
                <a:cs typeface="Times New Roman" pitchFamily="18" charset="0"/>
              </a:rPr>
              <a:t>: linguagens. 9 ed. São Paulo: Saraiva, 2015. </a:t>
            </a:r>
          </a:p>
          <a:p>
            <a:pPr marL="0" indent="0" algn="just">
              <a:lnSpc>
                <a:spcPct val="120000"/>
              </a:lnSpc>
              <a:spcBef>
                <a:spcPts val="0"/>
              </a:spcBef>
              <a:buNone/>
            </a:pPr>
            <a:endParaRPr lang="pt-BR" sz="8000" dirty="0" smtClean="0">
              <a:cs typeface="Times New Roman" pitchFamily="18" charset="0"/>
            </a:endParaRPr>
          </a:p>
          <a:p>
            <a:pPr marL="0" indent="0">
              <a:buNone/>
            </a:pPr>
            <a:endParaRPr lang="pt-BR" sz="6400" dirty="0"/>
          </a:p>
          <a:p>
            <a:pPr marL="0" indent="0" algn="just">
              <a:lnSpc>
                <a:spcPct val="120000"/>
              </a:lnSpc>
              <a:spcBef>
                <a:spcPts val="0"/>
              </a:spcBef>
              <a:buNone/>
            </a:pPr>
            <a:endParaRPr lang="pt-BR" sz="3400" dirty="0"/>
          </a:p>
          <a:p>
            <a:pPr marL="0" indent="0" algn="just">
              <a:spcBef>
                <a:spcPts val="0"/>
              </a:spcBef>
              <a:buNone/>
            </a:pPr>
            <a:endParaRPr lang="pt-BR" sz="2400" dirty="0">
              <a:latin typeface="Times New Roman" pitchFamily="18" charset="0"/>
              <a:cs typeface="Times New Roman" pitchFamily="18" charset="0"/>
            </a:endParaRPr>
          </a:p>
          <a:p>
            <a:endParaRPr lang="pt-BR" dirty="0"/>
          </a:p>
        </p:txBody>
      </p:sp>
    </p:spTree>
    <p:extLst>
      <p:ext uri="{BB962C8B-B14F-4D97-AF65-F5344CB8AC3E}">
        <p14:creationId xmlns:p14="http://schemas.microsoft.com/office/powerpoint/2010/main" val="3675316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rmAutofit/>
          </a:bodyPr>
          <a:lstStyle/>
          <a:p>
            <a:r>
              <a:rPr lang="pt-BR" sz="3600" dirty="0" smtClean="0">
                <a:latin typeface="Times New Roman" pitchFamily="18" charset="0"/>
                <a:cs typeface="Times New Roman" pitchFamily="18" charset="0"/>
              </a:rPr>
              <a:t>Referências</a:t>
            </a:r>
            <a:endParaRPr lang="pt-BR" sz="3600"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1201783" y="1600200"/>
            <a:ext cx="9883799" cy="5257800"/>
          </a:xfrm>
        </p:spPr>
        <p:txBody>
          <a:bodyPr>
            <a:normAutofit/>
          </a:bodyPr>
          <a:lstStyle/>
          <a:p>
            <a:pPr marL="0" indent="0" algn="just">
              <a:lnSpc>
                <a:spcPct val="120000"/>
              </a:lnSpc>
              <a:spcBef>
                <a:spcPts val="0"/>
              </a:spcBef>
              <a:buNone/>
            </a:pPr>
            <a:endParaRPr lang="pt-BR" sz="1600" dirty="0" smtClean="0"/>
          </a:p>
          <a:p>
            <a:pPr marL="0" indent="0" algn="just">
              <a:lnSpc>
                <a:spcPct val="120000"/>
              </a:lnSpc>
              <a:spcBef>
                <a:spcPts val="0"/>
              </a:spcBef>
              <a:buNone/>
            </a:pPr>
            <a:r>
              <a:rPr lang="pt-BR" sz="1800" dirty="0" smtClean="0"/>
              <a:t>SILVA</a:t>
            </a:r>
            <a:r>
              <a:rPr lang="pt-BR" sz="1800" dirty="0"/>
              <a:t>, Giselle Machline de Oliveira e. Realização facultativa do artigo definido diante de possessivo e de patronímico. In: SILVA, Giselle Machline de Oliveira e; SCHERRE, Maria Marta Pereira (Org.). </a:t>
            </a:r>
            <a:r>
              <a:rPr lang="pt-BR" sz="1800" b="1" dirty="0"/>
              <a:t>Padrões </a:t>
            </a:r>
            <a:r>
              <a:rPr lang="pt-BR" sz="1800" b="1" dirty="0" err="1"/>
              <a:t>sociolingüísticos</a:t>
            </a:r>
            <a:r>
              <a:rPr lang="pt-BR" sz="1800" dirty="0"/>
              <a:t>: análise de fenômenos variáveis do português falado na cidade do Rio de Janeiro. Rio de Janeiro: Tempo Brasileiro, 1998a. p. 120-145.</a:t>
            </a:r>
          </a:p>
          <a:p>
            <a:pPr marL="0" indent="0" algn="just">
              <a:lnSpc>
                <a:spcPct val="120000"/>
              </a:lnSpc>
              <a:spcBef>
                <a:spcPts val="0"/>
              </a:spcBef>
              <a:buNone/>
            </a:pPr>
            <a:endParaRPr lang="pt-BR" sz="1800" dirty="0" smtClean="0"/>
          </a:p>
          <a:p>
            <a:pPr marL="0" indent="0" algn="just">
              <a:lnSpc>
                <a:spcPct val="120000"/>
              </a:lnSpc>
              <a:spcBef>
                <a:spcPts val="0"/>
              </a:spcBef>
              <a:buNone/>
            </a:pPr>
            <a:r>
              <a:rPr lang="pt-BR" sz="1800" dirty="0" smtClean="0"/>
              <a:t>SILVA</a:t>
            </a:r>
            <a:r>
              <a:rPr lang="pt-BR" sz="1800" dirty="0"/>
              <a:t>, Giselle Machline de Oliveira e. Emprego do artigo diante de possessivo e de patronímico: resultados sociais. In: SILVA, Giselle Machline de Oliveira e; SCHERRE, Maria Marta Pereira (Org.). </a:t>
            </a:r>
            <a:r>
              <a:rPr lang="pt-BR" sz="1800" b="1" dirty="0"/>
              <a:t>Padrões </a:t>
            </a:r>
            <a:r>
              <a:rPr lang="pt-BR" sz="1800" b="1" dirty="0" err="1"/>
              <a:t>sociolingüísticos</a:t>
            </a:r>
            <a:r>
              <a:rPr lang="pt-BR" sz="1800" dirty="0"/>
              <a:t>: análise de fenômenos variáveis do português falado na cidade do Rio de Janeiro. Rio de Janeiro: Tempo Brasileiro, 1998b. p. </a:t>
            </a:r>
            <a:r>
              <a:rPr lang="pt-BR" sz="1800" dirty="0" smtClean="0"/>
              <a:t>265-281.</a:t>
            </a:r>
          </a:p>
          <a:p>
            <a:pPr marL="0" indent="0" algn="just">
              <a:lnSpc>
                <a:spcPct val="120000"/>
              </a:lnSpc>
              <a:spcBef>
                <a:spcPts val="0"/>
              </a:spcBef>
              <a:buNone/>
            </a:pPr>
            <a:endParaRPr lang="pt-BR" sz="1800" dirty="0" smtClean="0"/>
          </a:p>
          <a:p>
            <a:pPr marL="0" indent="0" algn="just">
              <a:buNone/>
            </a:pPr>
            <a:r>
              <a:rPr lang="en-US" sz="1800" dirty="0"/>
              <a:t>WEINREICH, Uriel; LABOV, William; HERZOG, Marvin. </a:t>
            </a:r>
            <a:r>
              <a:rPr lang="pt-BR" sz="1800" b="1" dirty="0"/>
              <a:t>Fundamentos empíricos para uma teoria da mudança linguística</a:t>
            </a:r>
            <a:r>
              <a:rPr lang="pt-BR" sz="1800" dirty="0"/>
              <a:t>. São Paulo: Parábola, 2006 [1968].</a:t>
            </a:r>
          </a:p>
          <a:p>
            <a:endParaRPr lang="pt-BR" sz="3400" dirty="0"/>
          </a:p>
          <a:p>
            <a:pPr marL="0" indent="0" algn="just">
              <a:spcBef>
                <a:spcPts val="0"/>
              </a:spcBef>
              <a:buNone/>
            </a:pPr>
            <a:endParaRPr lang="pt-BR" sz="2400" dirty="0">
              <a:latin typeface="Times New Roman" pitchFamily="18" charset="0"/>
              <a:cs typeface="Times New Roman" pitchFamily="18" charset="0"/>
            </a:endParaRPr>
          </a:p>
          <a:p>
            <a:endParaRPr lang="pt-BR" dirty="0"/>
          </a:p>
        </p:txBody>
      </p:sp>
    </p:spTree>
    <p:extLst>
      <p:ext uri="{BB962C8B-B14F-4D97-AF65-F5344CB8AC3E}">
        <p14:creationId xmlns:p14="http://schemas.microsoft.com/office/powerpoint/2010/main" val="1386308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86892" y="2521132"/>
            <a:ext cx="6244046" cy="1261884"/>
          </a:xfrm>
          <a:prstGeom prst="rect">
            <a:avLst/>
          </a:prstGeom>
          <a:noFill/>
        </p:spPr>
        <p:txBody>
          <a:bodyPr wrap="square" rtlCol="0">
            <a:spAutoFit/>
          </a:bodyPr>
          <a:lstStyle/>
          <a:p>
            <a:pPr algn="ctr"/>
            <a:r>
              <a:rPr lang="pt-BR" sz="4800" dirty="0">
                <a:solidFill>
                  <a:schemeClr val="accent1"/>
                </a:solidFill>
              </a:rPr>
              <a:t>Obrigada!</a:t>
            </a:r>
            <a:r>
              <a:rPr lang="pt-BR" sz="2800" dirty="0">
                <a:solidFill>
                  <a:schemeClr val="accent1"/>
                </a:solidFill>
              </a:rPr>
              <a:t/>
            </a:r>
            <a:br>
              <a:rPr lang="pt-BR" sz="2800" dirty="0">
                <a:solidFill>
                  <a:schemeClr val="accent1"/>
                </a:solidFill>
              </a:rPr>
            </a:br>
            <a:r>
              <a:rPr lang="pt-BR" sz="2800" dirty="0">
                <a:solidFill>
                  <a:schemeClr val="accent1"/>
                </a:solidFill>
              </a:rPr>
              <a:t>Carvalho.rosana@Hotmail.com</a:t>
            </a:r>
          </a:p>
        </p:txBody>
      </p:sp>
    </p:spTree>
    <p:extLst>
      <p:ext uri="{BB962C8B-B14F-4D97-AF65-F5344CB8AC3E}">
        <p14:creationId xmlns:p14="http://schemas.microsoft.com/office/powerpoint/2010/main" val="271892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534695" y="804519"/>
            <a:ext cx="10065122" cy="1049235"/>
          </a:xfrm>
        </p:spPr>
        <p:txBody>
          <a:bodyPr anchor="ctr">
            <a:normAutofit/>
          </a:bodyPr>
          <a:lstStyle/>
          <a:p>
            <a:r>
              <a:rPr lang="pt-BR" sz="3100" dirty="0" smtClean="0"/>
              <a:t>Uso variável do artigo definido em contextos específicos </a:t>
            </a:r>
            <a:endParaRPr lang="pt-BR" sz="3100" dirty="0"/>
          </a:p>
        </p:txBody>
      </p:sp>
      <p:graphicFrame>
        <p:nvGraphicFramePr>
          <p:cNvPr id="4" name="Espaço Reservado para Conteúdo 3">
            <a:extLst>
              <a:ext uri="{FF2B5EF4-FFF2-40B4-BE49-F238E27FC236}">
                <a16:creationId xmlns:a16="http://schemas.microsoft.com/office/drawing/2014/main" xmlns="" id="{6F395B16-43EB-446C-AA78-4573EBB406A8}"/>
              </a:ext>
            </a:extLst>
          </p:cNvPr>
          <p:cNvGraphicFramePr>
            <a:graphicFrameLocks noGrp="1"/>
          </p:cNvGraphicFramePr>
          <p:nvPr>
            <p:ph idx="1"/>
            <p:extLst>
              <p:ext uri="{D42A27DB-BD31-4B8C-83A1-F6EECF244321}">
                <p14:modId xmlns:p14="http://schemas.microsoft.com/office/powerpoint/2010/main" val="1124681179"/>
              </p:ext>
            </p:extLst>
          </p:nvPr>
        </p:nvGraphicFramePr>
        <p:xfrm>
          <a:off x="1698169" y="2272938"/>
          <a:ext cx="9013373" cy="2939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7303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BCED26-2F1C-4AED-8E2A-C651EA49C190}"/>
              </a:ext>
            </a:extLst>
          </p:cNvPr>
          <p:cNvSpPr>
            <a:spLocks noGrp="1"/>
          </p:cNvSpPr>
          <p:nvPr>
            <p:ph type="title"/>
          </p:nvPr>
        </p:nvSpPr>
        <p:spPr/>
        <p:txBody>
          <a:bodyPr anchor="ctr">
            <a:noAutofit/>
          </a:bodyPr>
          <a:lstStyle/>
          <a:p>
            <a:r>
              <a:rPr lang="pt-BR" dirty="0"/>
              <a:t>A variável escolarização em estudos antecedentes</a:t>
            </a:r>
          </a:p>
        </p:txBody>
      </p:sp>
      <p:sp>
        <p:nvSpPr>
          <p:cNvPr id="3" name="Espaço Reservado para Conteúdo 2">
            <a:extLst>
              <a:ext uri="{FF2B5EF4-FFF2-40B4-BE49-F238E27FC236}">
                <a16:creationId xmlns:a16="http://schemas.microsoft.com/office/drawing/2014/main" xmlns="" id="{A99376B2-0514-4735-AC95-FBEB44E3E603}"/>
              </a:ext>
            </a:extLst>
          </p:cNvPr>
          <p:cNvSpPr>
            <a:spLocks noGrp="1"/>
          </p:cNvSpPr>
          <p:nvPr>
            <p:ph idx="1"/>
          </p:nvPr>
        </p:nvSpPr>
        <p:spPr>
          <a:xfrm>
            <a:off x="2589212" y="2133600"/>
            <a:ext cx="8915400" cy="3939654"/>
          </a:xfrm>
        </p:spPr>
        <p:txBody>
          <a:bodyPr>
            <a:noAutofit/>
          </a:bodyPr>
          <a:lstStyle/>
          <a:p>
            <a:pPr marL="0" indent="0">
              <a:buNone/>
            </a:pPr>
            <a:r>
              <a:rPr lang="pt-BR" sz="1800" dirty="0" smtClean="0"/>
              <a:t>  </a:t>
            </a:r>
            <a:r>
              <a:rPr lang="pt-BR" sz="1600" dirty="0" smtClean="0"/>
              <a:t>Atuação </a:t>
            </a:r>
            <a:r>
              <a:rPr lang="pt-BR" sz="1600" dirty="0"/>
              <a:t>da escolarização no uso do artigo diante de </a:t>
            </a:r>
            <a:r>
              <a:rPr lang="pt-BR" sz="1600" dirty="0" smtClean="0"/>
              <a:t>possessivos</a:t>
            </a:r>
            <a:endParaRPr lang="pt-BR" sz="1600" dirty="0"/>
          </a:p>
          <a:p>
            <a:pPr marL="0" indent="0">
              <a:buNone/>
            </a:pPr>
            <a:endParaRPr lang="pt-BR" sz="1600" dirty="0"/>
          </a:p>
          <a:p>
            <a:pPr marL="0" indent="0">
              <a:buNone/>
            </a:pPr>
            <a:endParaRPr lang="pt-BR" sz="1600" dirty="0"/>
          </a:p>
          <a:p>
            <a:endParaRPr lang="pt-BR" sz="1600" dirty="0"/>
          </a:p>
          <a:p>
            <a:endParaRPr lang="pt-BR" sz="1600" dirty="0"/>
          </a:p>
          <a:p>
            <a:endParaRPr lang="pt-BR" sz="1600" dirty="0"/>
          </a:p>
          <a:p>
            <a:endParaRPr lang="pt-BR" sz="1600" dirty="0"/>
          </a:p>
          <a:p>
            <a:pPr marL="0" indent="0">
              <a:buNone/>
            </a:pPr>
            <a:r>
              <a:rPr lang="pt-BR" sz="1600" b="1" dirty="0" smtClean="0"/>
              <a:t>    </a:t>
            </a:r>
            <a:r>
              <a:rPr lang="pt-BR" sz="1400" b="1" dirty="0" smtClean="0"/>
              <a:t> </a:t>
            </a:r>
          </a:p>
          <a:p>
            <a:pPr marL="0" indent="0">
              <a:buNone/>
            </a:pPr>
            <a:r>
              <a:rPr lang="pt-BR" sz="1400" b="1" dirty="0" smtClean="0"/>
              <a:t>   Fonte</a:t>
            </a:r>
            <a:r>
              <a:rPr lang="pt-BR" sz="1400" dirty="0"/>
              <a:t>: Adaptado de Silva (1998b).</a:t>
            </a:r>
          </a:p>
        </p:txBody>
      </p:sp>
      <p:graphicFrame>
        <p:nvGraphicFramePr>
          <p:cNvPr id="5" name="Tabela 4">
            <a:extLst>
              <a:ext uri="{FF2B5EF4-FFF2-40B4-BE49-F238E27FC236}">
                <a16:creationId xmlns:a16="http://schemas.microsoft.com/office/drawing/2014/main" xmlns="" id="{588CB71A-1247-49C1-AE87-60B888273D39}"/>
              </a:ext>
            </a:extLst>
          </p:cNvPr>
          <p:cNvGraphicFramePr>
            <a:graphicFrameLocks noGrp="1"/>
          </p:cNvGraphicFramePr>
          <p:nvPr>
            <p:extLst>
              <p:ext uri="{D42A27DB-BD31-4B8C-83A1-F6EECF244321}">
                <p14:modId xmlns:p14="http://schemas.microsoft.com/office/powerpoint/2010/main" val="1972968063"/>
              </p:ext>
            </p:extLst>
          </p:nvPr>
        </p:nvGraphicFramePr>
        <p:xfrm>
          <a:off x="2802827" y="2520544"/>
          <a:ext cx="6983896" cy="2922573"/>
        </p:xfrm>
        <a:graphic>
          <a:graphicData uri="http://schemas.openxmlformats.org/drawingml/2006/table">
            <a:tbl>
              <a:tblPr firstRow="1" firstCol="1" bandRow="1">
                <a:tableStyleId>{5C22544A-7EE6-4342-B048-85BDC9FD1C3A}</a:tableStyleId>
              </a:tblPr>
              <a:tblGrid>
                <a:gridCol w="1554721">
                  <a:extLst>
                    <a:ext uri="{9D8B030D-6E8A-4147-A177-3AD203B41FA5}">
                      <a16:colId xmlns:a16="http://schemas.microsoft.com/office/drawing/2014/main" xmlns="" val="4219912666"/>
                    </a:ext>
                  </a:extLst>
                </a:gridCol>
                <a:gridCol w="678149">
                  <a:extLst>
                    <a:ext uri="{9D8B030D-6E8A-4147-A177-3AD203B41FA5}">
                      <a16:colId xmlns:a16="http://schemas.microsoft.com/office/drawing/2014/main" xmlns="" val="1687797820"/>
                    </a:ext>
                  </a:extLst>
                </a:gridCol>
                <a:gridCol w="454224">
                  <a:extLst>
                    <a:ext uri="{9D8B030D-6E8A-4147-A177-3AD203B41FA5}">
                      <a16:colId xmlns:a16="http://schemas.microsoft.com/office/drawing/2014/main" xmlns="" val="3890763977"/>
                    </a:ext>
                  </a:extLst>
                </a:gridCol>
                <a:gridCol w="677352">
                  <a:extLst>
                    <a:ext uri="{9D8B030D-6E8A-4147-A177-3AD203B41FA5}">
                      <a16:colId xmlns:a16="http://schemas.microsoft.com/office/drawing/2014/main" xmlns="" val="770587181"/>
                    </a:ext>
                  </a:extLst>
                </a:gridCol>
                <a:gridCol w="678149">
                  <a:extLst>
                    <a:ext uri="{9D8B030D-6E8A-4147-A177-3AD203B41FA5}">
                      <a16:colId xmlns:a16="http://schemas.microsoft.com/office/drawing/2014/main" xmlns="" val="3900439134"/>
                    </a:ext>
                  </a:extLst>
                </a:gridCol>
                <a:gridCol w="454224">
                  <a:extLst>
                    <a:ext uri="{9D8B030D-6E8A-4147-A177-3AD203B41FA5}">
                      <a16:colId xmlns:a16="http://schemas.microsoft.com/office/drawing/2014/main" xmlns="" val="2686853352"/>
                    </a:ext>
                  </a:extLst>
                </a:gridCol>
                <a:gridCol w="677352">
                  <a:extLst>
                    <a:ext uri="{9D8B030D-6E8A-4147-A177-3AD203B41FA5}">
                      <a16:colId xmlns:a16="http://schemas.microsoft.com/office/drawing/2014/main" xmlns="" val="1657362780"/>
                    </a:ext>
                  </a:extLst>
                </a:gridCol>
                <a:gridCol w="678149">
                  <a:extLst>
                    <a:ext uri="{9D8B030D-6E8A-4147-A177-3AD203B41FA5}">
                      <a16:colId xmlns:a16="http://schemas.microsoft.com/office/drawing/2014/main" xmlns="" val="2283047493"/>
                    </a:ext>
                  </a:extLst>
                </a:gridCol>
                <a:gridCol w="454224">
                  <a:extLst>
                    <a:ext uri="{9D8B030D-6E8A-4147-A177-3AD203B41FA5}">
                      <a16:colId xmlns:a16="http://schemas.microsoft.com/office/drawing/2014/main" xmlns="" val="876546897"/>
                    </a:ext>
                  </a:extLst>
                </a:gridCol>
                <a:gridCol w="677352">
                  <a:extLst>
                    <a:ext uri="{9D8B030D-6E8A-4147-A177-3AD203B41FA5}">
                      <a16:colId xmlns:a16="http://schemas.microsoft.com/office/drawing/2014/main" xmlns="" val="2253575163"/>
                    </a:ext>
                  </a:extLst>
                </a:gridCol>
              </a:tblGrid>
              <a:tr h="492405">
                <a:tc>
                  <a:txBody>
                    <a:bodyPr/>
                    <a:lstStyle/>
                    <a:p>
                      <a:pPr algn="ctr">
                        <a:spcAft>
                          <a:spcPts val="0"/>
                        </a:spcAft>
                      </a:pPr>
                      <a:r>
                        <a:rPr lang="pt-BR" sz="1400" dirty="0">
                          <a:effectLst/>
                          <a:latin typeface="+mn-lt"/>
                          <a:cs typeface="Times New Roman" panose="02020603050405020304" pitchFamily="18" charset="0"/>
                        </a:rPr>
                        <a:t>FAIXA ETÁRIA</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spcAft>
                          <a:spcPts val="0"/>
                        </a:spcAft>
                      </a:pPr>
                      <a:r>
                        <a:rPr lang="pt-BR" sz="1400" dirty="0">
                          <a:effectLst/>
                          <a:latin typeface="+mn-lt"/>
                          <a:cs typeface="Times New Roman" panose="02020603050405020304" pitchFamily="18" charset="0"/>
                        </a:rPr>
                        <a:t>7-14 ANOS</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gridSpan="3">
                  <a:txBody>
                    <a:bodyPr/>
                    <a:lstStyle/>
                    <a:p>
                      <a:pPr algn="ctr">
                        <a:spcAft>
                          <a:spcPts val="0"/>
                        </a:spcAft>
                      </a:pPr>
                      <a:r>
                        <a:rPr lang="pt-BR" sz="1400" dirty="0">
                          <a:effectLst/>
                          <a:latin typeface="+mn-lt"/>
                          <a:cs typeface="Times New Roman" panose="02020603050405020304" pitchFamily="18" charset="0"/>
                        </a:rPr>
                        <a:t>15-71 ANOS</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tc gridSpan="3">
                  <a:txBody>
                    <a:bodyPr/>
                    <a:lstStyle/>
                    <a:p>
                      <a:pPr algn="ctr">
                        <a:spcAft>
                          <a:spcPts val="0"/>
                        </a:spcAft>
                      </a:pPr>
                      <a:r>
                        <a:rPr lang="pt-BR" sz="1400" dirty="0">
                          <a:effectLst/>
                          <a:latin typeface="+mn-lt"/>
                          <a:cs typeface="Times New Roman" panose="02020603050405020304" pitchFamily="18" charset="0"/>
                        </a:rPr>
                        <a:t>TODOS</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278855110"/>
                  </a:ext>
                </a:extLst>
              </a:tr>
              <a:tr h="615990">
                <a:tc>
                  <a:txBody>
                    <a:bodyPr/>
                    <a:lstStyle/>
                    <a:p>
                      <a:pPr algn="ctr"/>
                      <a:r>
                        <a:rPr lang="pt-BR" sz="1100" dirty="0">
                          <a:effectLst/>
                          <a:latin typeface="+mn-lt"/>
                          <a:cs typeface="Times New Roman" panose="02020603050405020304" pitchFamily="18" charset="0"/>
                        </a:rPr>
                        <a:t>ESCOLARIZAÇÃO</a:t>
                      </a:r>
                      <a:endParaRPr lang="pt-BR" sz="1100" dirty="0">
                        <a:solidFill>
                          <a:srgbClr val="00000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FREQ</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PROB</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FREQ</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PROB</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FREQ</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PROB</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27003520"/>
                  </a:ext>
                </a:extLst>
              </a:tr>
              <a:tr h="626610">
                <a:tc>
                  <a:txBody>
                    <a:bodyPr/>
                    <a:lstStyle/>
                    <a:p>
                      <a:pPr algn="ctr"/>
                      <a:r>
                        <a:rPr lang="pt-BR" sz="1400" dirty="0">
                          <a:effectLst/>
                          <a:latin typeface="+mn-lt"/>
                          <a:cs typeface="Times New Roman" panose="02020603050405020304" pitchFamily="18" charset="0"/>
                        </a:rPr>
                        <a:t>PRIMÁRIO</a:t>
                      </a:r>
                      <a:endParaRPr lang="pt-BR" sz="1800" dirty="0">
                        <a:solidFill>
                          <a:srgbClr val="00000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pt-BR" sz="1400" u="sng" dirty="0">
                          <a:effectLst/>
                          <a:latin typeface="+mn-lt"/>
                          <a:cs typeface="Times New Roman" panose="02020603050405020304" pitchFamily="18" charset="0"/>
                        </a:rPr>
                        <a:t>614</a:t>
                      </a:r>
                      <a:endParaRPr lang="pt-BR" sz="2000" dirty="0">
                        <a:effectLst/>
                        <a:latin typeface="+mn-lt"/>
                        <a:cs typeface="Times New Roman" panose="02020603050405020304" pitchFamily="18" charset="0"/>
                      </a:endParaRPr>
                    </a:p>
                    <a:p>
                      <a:pPr algn="ctr">
                        <a:spcAft>
                          <a:spcPts val="0"/>
                        </a:spcAft>
                      </a:pPr>
                      <a:r>
                        <a:rPr lang="pt-BR" sz="1400" dirty="0">
                          <a:effectLst/>
                          <a:latin typeface="+mn-lt"/>
                          <a:cs typeface="Times New Roman" panose="02020603050405020304" pitchFamily="18" charset="0"/>
                        </a:rPr>
                        <a:t>857</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70</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,51</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u="sng">
                          <a:effectLst/>
                          <a:latin typeface="+mn-lt"/>
                          <a:cs typeface="Times New Roman" panose="02020603050405020304" pitchFamily="18" charset="0"/>
                        </a:rPr>
                        <a:t>151</a:t>
                      </a:r>
                      <a:endParaRPr lang="pt-BR" sz="2000">
                        <a:effectLst/>
                        <a:latin typeface="+mn-lt"/>
                        <a:cs typeface="Times New Roman" panose="02020603050405020304" pitchFamily="18" charset="0"/>
                      </a:endParaRPr>
                    </a:p>
                    <a:p>
                      <a:pPr algn="ctr">
                        <a:spcAft>
                          <a:spcPts val="0"/>
                        </a:spcAft>
                      </a:pPr>
                      <a:r>
                        <a:rPr lang="pt-BR" sz="1400">
                          <a:effectLst/>
                          <a:latin typeface="+mn-lt"/>
                          <a:cs typeface="Times New Roman" panose="02020603050405020304" pitchFamily="18" charset="0"/>
                        </a:rPr>
                        <a:t>216</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70</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,44</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u="sng">
                          <a:effectLst/>
                          <a:latin typeface="+mn-lt"/>
                          <a:cs typeface="Times New Roman" panose="02020603050405020304" pitchFamily="18" charset="0"/>
                        </a:rPr>
                        <a:t>776</a:t>
                      </a:r>
                      <a:endParaRPr lang="pt-BR" sz="2000">
                        <a:effectLst/>
                        <a:latin typeface="+mn-lt"/>
                        <a:cs typeface="Times New Roman" panose="02020603050405020304" pitchFamily="18" charset="0"/>
                      </a:endParaRPr>
                    </a:p>
                    <a:p>
                      <a:pPr algn="ctr">
                        <a:spcAft>
                          <a:spcPts val="0"/>
                        </a:spcAft>
                      </a:pPr>
                      <a:r>
                        <a:rPr lang="pt-BR" sz="1400">
                          <a:effectLst/>
                          <a:latin typeface="+mn-lt"/>
                          <a:cs typeface="Times New Roman" panose="02020603050405020304" pitchFamily="18" charset="0"/>
                        </a:rPr>
                        <a:t>1106</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70</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,46</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4485098"/>
                  </a:ext>
                </a:extLst>
              </a:tr>
              <a:tr h="524267">
                <a:tc>
                  <a:txBody>
                    <a:bodyPr/>
                    <a:lstStyle/>
                    <a:p>
                      <a:pPr algn="ctr"/>
                      <a:r>
                        <a:rPr lang="pt-BR" sz="1400" dirty="0">
                          <a:effectLst/>
                          <a:latin typeface="+mn-lt"/>
                          <a:cs typeface="Times New Roman" panose="02020603050405020304" pitchFamily="18" charset="0"/>
                        </a:rPr>
                        <a:t>GINÁSIO</a:t>
                      </a:r>
                      <a:endParaRPr lang="pt-BR" sz="1800" dirty="0">
                        <a:solidFill>
                          <a:srgbClr val="00000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pt-BR" sz="1400" u="sng" dirty="0">
                          <a:effectLst/>
                          <a:latin typeface="+mn-lt"/>
                          <a:cs typeface="Times New Roman" panose="02020603050405020304" pitchFamily="18" charset="0"/>
                        </a:rPr>
                        <a:t>105</a:t>
                      </a:r>
                      <a:endParaRPr lang="pt-BR" sz="2000" dirty="0">
                        <a:effectLst/>
                        <a:latin typeface="+mn-lt"/>
                        <a:cs typeface="Times New Roman" panose="02020603050405020304" pitchFamily="18" charset="0"/>
                      </a:endParaRPr>
                    </a:p>
                    <a:p>
                      <a:pPr algn="ctr">
                        <a:spcAft>
                          <a:spcPts val="0"/>
                        </a:spcAft>
                      </a:pPr>
                      <a:r>
                        <a:rPr lang="pt-BR" sz="1400" dirty="0">
                          <a:effectLst/>
                          <a:latin typeface="+mn-lt"/>
                          <a:cs typeface="Times New Roman" panose="02020603050405020304" pitchFamily="18" charset="0"/>
                        </a:rPr>
                        <a:t>154</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68</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,49</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u="sng">
                          <a:effectLst/>
                          <a:latin typeface="+mn-lt"/>
                          <a:cs typeface="Times New Roman" panose="02020603050405020304" pitchFamily="18" charset="0"/>
                        </a:rPr>
                        <a:t>224</a:t>
                      </a:r>
                      <a:endParaRPr lang="pt-BR" sz="2000">
                        <a:effectLst/>
                        <a:latin typeface="+mn-lt"/>
                        <a:cs typeface="Times New Roman" panose="02020603050405020304" pitchFamily="18" charset="0"/>
                      </a:endParaRPr>
                    </a:p>
                    <a:p>
                      <a:pPr algn="ctr">
                        <a:spcAft>
                          <a:spcPts val="0"/>
                        </a:spcAft>
                      </a:pPr>
                      <a:r>
                        <a:rPr lang="pt-BR" sz="1400">
                          <a:effectLst/>
                          <a:latin typeface="+mn-lt"/>
                          <a:cs typeface="Times New Roman" panose="02020603050405020304" pitchFamily="18" charset="0"/>
                        </a:rPr>
                        <a:t>337</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66</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,49</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u="sng" dirty="0">
                          <a:effectLst/>
                          <a:latin typeface="+mn-lt"/>
                          <a:cs typeface="Times New Roman" panose="02020603050405020304" pitchFamily="18" charset="0"/>
                        </a:rPr>
                        <a:t>329</a:t>
                      </a:r>
                      <a:endParaRPr lang="pt-BR" sz="2000" dirty="0">
                        <a:effectLst/>
                        <a:latin typeface="+mn-lt"/>
                        <a:cs typeface="Times New Roman" panose="02020603050405020304" pitchFamily="18" charset="0"/>
                      </a:endParaRPr>
                    </a:p>
                    <a:p>
                      <a:pPr algn="ctr">
                        <a:spcAft>
                          <a:spcPts val="0"/>
                        </a:spcAft>
                      </a:pPr>
                      <a:r>
                        <a:rPr lang="pt-BR" sz="1400" dirty="0">
                          <a:effectLst/>
                          <a:latin typeface="+mn-lt"/>
                          <a:cs typeface="Times New Roman" panose="02020603050405020304" pitchFamily="18" charset="0"/>
                        </a:rPr>
                        <a:t>491</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67</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,49</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39208577"/>
                  </a:ext>
                </a:extLst>
              </a:tr>
              <a:tr h="663301">
                <a:tc>
                  <a:txBody>
                    <a:bodyPr/>
                    <a:lstStyle/>
                    <a:p>
                      <a:pPr algn="ctr"/>
                      <a:r>
                        <a:rPr lang="pt-BR" sz="1400" dirty="0">
                          <a:effectLst/>
                          <a:latin typeface="+mn-lt"/>
                          <a:cs typeface="Times New Roman" panose="02020603050405020304" pitchFamily="18" charset="0"/>
                        </a:rPr>
                        <a:t>2º GRAU</a:t>
                      </a:r>
                      <a:endParaRPr lang="pt-BR" sz="1800" dirty="0">
                        <a:solidFill>
                          <a:srgbClr val="00000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 </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u="sng">
                          <a:effectLst/>
                          <a:latin typeface="+mn-lt"/>
                          <a:cs typeface="Times New Roman" panose="02020603050405020304" pitchFamily="18" charset="0"/>
                        </a:rPr>
                        <a:t>202</a:t>
                      </a:r>
                      <a:endParaRPr lang="pt-BR" sz="2000">
                        <a:effectLst/>
                        <a:latin typeface="+mn-lt"/>
                        <a:cs typeface="Times New Roman" panose="02020603050405020304" pitchFamily="18" charset="0"/>
                      </a:endParaRPr>
                    </a:p>
                    <a:p>
                      <a:pPr algn="ctr">
                        <a:spcAft>
                          <a:spcPts val="0"/>
                        </a:spcAft>
                      </a:pPr>
                      <a:r>
                        <a:rPr lang="pt-BR" sz="1400">
                          <a:effectLst/>
                          <a:latin typeface="+mn-lt"/>
                          <a:cs typeface="Times New Roman" panose="02020603050405020304" pitchFamily="18" charset="0"/>
                        </a:rPr>
                        <a:t>264</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76</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,57</a:t>
                      </a:r>
                      <a:endParaRPr lang="pt-B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u="sng" dirty="0">
                          <a:effectLst/>
                          <a:latin typeface="+mn-lt"/>
                          <a:cs typeface="Times New Roman" panose="02020603050405020304" pitchFamily="18" charset="0"/>
                        </a:rPr>
                        <a:t>202</a:t>
                      </a:r>
                      <a:endParaRPr lang="pt-BR" sz="2000" dirty="0">
                        <a:effectLst/>
                        <a:latin typeface="+mn-lt"/>
                        <a:cs typeface="Times New Roman" panose="02020603050405020304" pitchFamily="18" charset="0"/>
                      </a:endParaRPr>
                    </a:p>
                    <a:p>
                      <a:pPr algn="ctr">
                        <a:spcAft>
                          <a:spcPts val="0"/>
                        </a:spcAft>
                      </a:pPr>
                      <a:r>
                        <a:rPr lang="pt-BR" sz="1400" dirty="0">
                          <a:effectLst/>
                          <a:latin typeface="+mn-lt"/>
                          <a:cs typeface="Times New Roman" panose="02020603050405020304" pitchFamily="18" charset="0"/>
                        </a:rPr>
                        <a:t>264</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76</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,55</a:t>
                      </a:r>
                      <a:endParaRPr lang="pt-B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82276085"/>
                  </a:ext>
                </a:extLst>
              </a:tr>
            </a:tbl>
          </a:graphicData>
        </a:graphic>
      </p:graphicFrame>
    </p:spTree>
    <p:extLst>
      <p:ext uri="{BB962C8B-B14F-4D97-AF65-F5344CB8AC3E}">
        <p14:creationId xmlns:p14="http://schemas.microsoft.com/office/powerpoint/2010/main" val="643182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BCED26-2F1C-4AED-8E2A-C651EA49C190}"/>
              </a:ext>
            </a:extLst>
          </p:cNvPr>
          <p:cNvSpPr>
            <a:spLocks noGrp="1"/>
          </p:cNvSpPr>
          <p:nvPr>
            <p:ph type="title"/>
          </p:nvPr>
        </p:nvSpPr>
        <p:spPr/>
        <p:txBody>
          <a:bodyPr anchor="ctr">
            <a:noAutofit/>
          </a:bodyPr>
          <a:lstStyle/>
          <a:p>
            <a:r>
              <a:rPr lang="pt-BR" dirty="0"/>
              <a:t>A variável escolarização em estudos antecedentes</a:t>
            </a:r>
          </a:p>
        </p:txBody>
      </p:sp>
      <p:sp>
        <p:nvSpPr>
          <p:cNvPr id="3" name="Espaço Reservado para Conteúdo 2">
            <a:extLst>
              <a:ext uri="{FF2B5EF4-FFF2-40B4-BE49-F238E27FC236}">
                <a16:creationId xmlns:a16="http://schemas.microsoft.com/office/drawing/2014/main" xmlns="" id="{A99376B2-0514-4735-AC95-FBEB44E3E603}"/>
              </a:ext>
            </a:extLst>
          </p:cNvPr>
          <p:cNvSpPr>
            <a:spLocks noGrp="1"/>
          </p:cNvSpPr>
          <p:nvPr>
            <p:ph idx="1"/>
          </p:nvPr>
        </p:nvSpPr>
        <p:spPr>
          <a:xfrm>
            <a:off x="2541410" y="2218764"/>
            <a:ext cx="8915400" cy="3899647"/>
          </a:xfrm>
        </p:spPr>
        <p:txBody>
          <a:bodyPr>
            <a:normAutofit/>
          </a:bodyPr>
          <a:lstStyle/>
          <a:p>
            <a:pPr marL="0" indent="0">
              <a:buNone/>
            </a:pPr>
            <a:r>
              <a:rPr lang="pt-BR" b="1" dirty="0"/>
              <a:t> </a:t>
            </a:r>
            <a:r>
              <a:rPr lang="pt-BR" b="1" dirty="0" smtClean="0"/>
              <a:t>       </a:t>
            </a:r>
            <a:r>
              <a:rPr lang="pt-BR" sz="1600" dirty="0" smtClean="0"/>
              <a:t>Atuação </a:t>
            </a:r>
            <a:r>
              <a:rPr lang="pt-BR" sz="1600" dirty="0"/>
              <a:t>da escolarização no uso do artigo diante de patronímicos</a:t>
            </a:r>
          </a:p>
          <a:p>
            <a:pPr marL="0" indent="0">
              <a:buNone/>
            </a:pPr>
            <a:endParaRPr lang="pt-BR" sz="1600" dirty="0"/>
          </a:p>
          <a:p>
            <a:pPr marL="0" indent="0">
              <a:buNone/>
            </a:pPr>
            <a:endParaRPr lang="pt-BR" sz="1600" dirty="0"/>
          </a:p>
          <a:p>
            <a:pPr marL="0" indent="0">
              <a:buNone/>
            </a:pPr>
            <a:endParaRPr lang="pt-BR" sz="1600" dirty="0"/>
          </a:p>
          <a:p>
            <a:pPr marL="0" indent="0">
              <a:buNone/>
            </a:pPr>
            <a:endParaRPr lang="pt-BR" sz="1600" dirty="0"/>
          </a:p>
          <a:p>
            <a:pPr marL="0" indent="0">
              <a:buNone/>
            </a:pPr>
            <a:endParaRPr lang="pt-BR" sz="1600" dirty="0"/>
          </a:p>
          <a:p>
            <a:pPr marL="0" indent="0">
              <a:buNone/>
            </a:pPr>
            <a:r>
              <a:rPr lang="pt-BR" sz="1600" b="1" dirty="0"/>
              <a:t> </a:t>
            </a:r>
            <a:r>
              <a:rPr lang="pt-BR" sz="1600" b="1" dirty="0" smtClean="0"/>
              <a:t>         Fonte</a:t>
            </a:r>
            <a:r>
              <a:rPr lang="pt-BR" sz="1600" dirty="0"/>
              <a:t>: Adaptado de Silva (1998b).</a:t>
            </a:r>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endParaRPr lang="pt-BR" dirty="0"/>
          </a:p>
        </p:txBody>
      </p:sp>
      <p:graphicFrame>
        <p:nvGraphicFramePr>
          <p:cNvPr id="4" name="Tabela 3">
            <a:extLst>
              <a:ext uri="{FF2B5EF4-FFF2-40B4-BE49-F238E27FC236}">
                <a16:creationId xmlns:a16="http://schemas.microsoft.com/office/drawing/2014/main" xmlns="" id="{DF569D06-2B92-4826-B7E7-4CF330C6ADC8}"/>
              </a:ext>
            </a:extLst>
          </p:cNvPr>
          <p:cNvGraphicFramePr>
            <a:graphicFrameLocks noGrp="1"/>
          </p:cNvGraphicFramePr>
          <p:nvPr>
            <p:extLst>
              <p:ext uri="{D42A27DB-BD31-4B8C-83A1-F6EECF244321}">
                <p14:modId xmlns:p14="http://schemas.microsoft.com/office/powerpoint/2010/main" val="2443644486"/>
              </p:ext>
            </p:extLst>
          </p:nvPr>
        </p:nvGraphicFramePr>
        <p:xfrm>
          <a:off x="3079152" y="2568388"/>
          <a:ext cx="6032178" cy="2290995"/>
        </p:xfrm>
        <a:graphic>
          <a:graphicData uri="http://schemas.openxmlformats.org/drawingml/2006/table">
            <a:tbl>
              <a:tblPr firstRow="1" firstCol="1" bandRow="1">
                <a:tableStyleId>{5C22544A-7EE6-4342-B048-85BDC9FD1C3A}</a:tableStyleId>
              </a:tblPr>
              <a:tblGrid>
                <a:gridCol w="2023417">
                  <a:extLst>
                    <a:ext uri="{9D8B030D-6E8A-4147-A177-3AD203B41FA5}">
                      <a16:colId xmlns:a16="http://schemas.microsoft.com/office/drawing/2014/main" xmlns="" val="839072068"/>
                    </a:ext>
                  </a:extLst>
                </a:gridCol>
                <a:gridCol w="1942213">
                  <a:extLst>
                    <a:ext uri="{9D8B030D-6E8A-4147-A177-3AD203B41FA5}">
                      <a16:colId xmlns:a16="http://schemas.microsoft.com/office/drawing/2014/main" xmlns="" val="2253729856"/>
                    </a:ext>
                  </a:extLst>
                </a:gridCol>
                <a:gridCol w="973220">
                  <a:extLst>
                    <a:ext uri="{9D8B030D-6E8A-4147-A177-3AD203B41FA5}">
                      <a16:colId xmlns:a16="http://schemas.microsoft.com/office/drawing/2014/main" xmlns="" val="3845519054"/>
                    </a:ext>
                  </a:extLst>
                </a:gridCol>
                <a:gridCol w="1093328">
                  <a:extLst>
                    <a:ext uri="{9D8B030D-6E8A-4147-A177-3AD203B41FA5}">
                      <a16:colId xmlns:a16="http://schemas.microsoft.com/office/drawing/2014/main" xmlns="" val="2635016163"/>
                    </a:ext>
                  </a:extLst>
                </a:gridCol>
              </a:tblGrid>
              <a:tr h="472191">
                <a:tc>
                  <a:txBody>
                    <a:bodyPr/>
                    <a:lstStyle/>
                    <a:p>
                      <a:pPr algn="ctr">
                        <a:spcAft>
                          <a:spcPts val="0"/>
                        </a:spcAft>
                      </a:pPr>
                      <a:r>
                        <a:rPr lang="pt-BR" sz="1400" dirty="0">
                          <a:effectLst/>
                          <a:latin typeface="+mn-lt"/>
                          <a:cs typeface="Times New Roman" panose="02020603050405020304" pitchFamily="18" charset="0"/>
                        </a:rPr>
                        <a:t>ESCOLARIZAÇÃO</a:t>
                      </a:r>
                      <a:endParaRPr lang="pt-BR"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FREQUÊNCIA</a:t>
                      </a:r>
                      <a:endParaRPr lang="pt-BR"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a:t>
                      </a:r>
                      <a:endParaRPr lang="pt-BR"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PROB.</a:t>
                      </a:r>
                      <a:endParaRPr lang="pt-BR"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10933918"/>
                  </a:ext>
                </a:extLst>
              </a:tr>
              <a:tr h="603690">
                <a:tc>
                  <a:txBody>
                    <a:bodyPr/>
                    <a:lstStyle/>
                    <a:p>
                      <a:pPr algn="ctr">
                        <a:spcAft>
                          <a:spcPts val="0"/>
                        </a:spcAft>
                      </a:pPr>
                      <a:r>
                        <a:rPr lang="pt-BR" sz="1400" dirty="0">
                          <a:effectLst/>
                          <a:latin typeface="+mn-lt"/>
                          <a:cs typeface="Times New Roman" panose="02020603050405020304" pitchFamily="18" charset="0"/>
                        </a:rPr>
                        <a:t>PRIMÁRIO</a:t>
                      </a:r>
                      <a:endParaRPr lang="pt-BR"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u="sng" dirty="0">
                          <a:effectLst/>
                          <a:latin typeface="+mn-lt"/>
                          <a:cs typeface="Times New Roman" panose="02020603050405020304" pitchFamily="18" charset="0"/>
                        </a:rPr>
                        <a:t>512</a:t>
                      </a:r>
                      <a:endParaRPr lang="pt-BR" sz="1400" dirty="0">
                        <a:effectLst/>
                        <a:latin typeface="+mn-lt"/>
                        <a:cs typeface="Times New Roman" panose="02020603050405020304" pitchFamily="18" charset="0"/>
                      </a:endParaRPr>
                    </a:p>
                    <a:p>
                      <a:pPr algn="ctr">
                        <a:spcAft>
                          <a:spcPts val="0"/>
                        </a:spcAft>
                      </a:pPr>
                      <a:r>
                        <a:rPr lang="pt-BR" sz="1400" dirty="0">
                          <a:effectLst/>
                          <a:latin typeface="+mn-lt"/>
                          <a:cs typeface="Times New Roman" panose="02020603050405020304" pitchFamily="18" charset="0"/>
                        </a:rPr>
                        <a:t>1404</a:t>
                      </a:r>
                      <a:endParaRPr lang="pt-BR"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=36</a:t>
                      </a:r>
                      <a:endParaRPr lang="pt-BR"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,46</a:t>
                      </a:r>
                      <a:endParaRPr lang="pt-BR"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20639604"/>
                  </a:ext>
                </a:extLst>
              </a:tr>
              <a:tr h="620214">
                <a:tc>
                  <a:txBody>
                    <a:bodyPr/>
                    <a:lstStyle/>
                    <a:p>
                      <a:pPr algn="ctr">
                        <a:spcAft>
                          <a:spcPts val="0"/>
                        </a:spcAft>
                      </a:pPr>
                      <a:r>
                        <a:rPr lang="pt-BR" sz="1400" dirty="0">
                          <a:effectLst/>
                          <a:latin typeface="+mn-lt"/>
                          <a:cs typeface="Times New Roman" panose="02020603050405020304" pitchFamily="18" charset="0"/>
                        </a:rPr>
                        <a:t>GINÁSIO</a:t>
                      </a:r>
                      <a:endParaRPr lang="pt-BR"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u="sng">
                          <a:effectLst/>
                          <a:latin typeface="+mn-lt"/>
                          <a:cs typeface="Times New Roman" panose="02020603050405020304" pitchFamily="18" charset="0"/>
                        </a:rPr>
                        <a:t>441</a:t>
                      </a:r>
                      <a:endParaRPr lang="pt-BR" sz="1400">
                        <a:effectLst/>
                        <a:latin typeface="+mn-lt"/>
                        <a:cs typeface="Times New Roman" panose="02020603050405020304" pitchFamily="18" charset="0"/>
                      </a:endParaRPr>
                    </a:p>
                    <a:p>
                      <a:pPr algn="ctr">
                        <a:spcAft>
                          <a:spcPts val="0"/>
                        </a:spcAft>
                      </a:pPr>
                      <a:r>
                        <a:rPr lang="pt-BR" sz="1400">
                          <a:effectLst/>
                          <a:latin typeface="+mn-lt"/>
                          <a:cs typeface="Times New Roman" panose="02020603050405020304" pitchFamily="18" charset="0"/>
                        </a:rPr>
                        <a:t>1205</a:t>
                      </a:r>
                      <a:endParaRPr lang="pt-BR"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=37</a:t>
                      </a:r>
                      <a:endParaRPr lang="pt-BR"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,48</a:t>
                      </a:r>
                      <a:endParaRPr lang="pt-BR"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9049311"/>
                  </a:ext>
                </a:extLst>
              </a:tr>
              <a:tr h="594900">
                <a:tc>
                  <a:txBody>
                    <a:bodyPr/>
                    <a:lstStyle/>
                    <a:p>
                      <a:pPr algn="ctr">
                        <a:spcAft>
                          <a:spcPts val="0"/>
                        </a:spcAft>
                      </a:pPr>
                      <a:r>
                        <a:rPr lang="pt-BR" sz="1400" dirty="0">
                          <a:effectLst/>
                          <a:latin typeface="+mn-lt"/>
                          <a:cs typeface="Times New Roman" panose="02020603050405020304" pitchFamily="18" charset="0"/>
                        </a:rPr>
                        <a:t>2º GRAU</a:t>
                      </a:r>
                      <a:endParaRPr lang="pt-BR"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u="sng">
                          <a:effectLst/>
                          <a:latin typeface="+mn-lt"/>
                          <a:cs typeface="Times New Roman" panose="02020603050405020304" pitchFamily="18" charset="0"/>
                        </a:rPr>
                        <a:t>328</a:t>
                      </a:r>
                      <a:endParaRPr lang="pt-BR" sz="1400">
                        <a:effectLst/>
                        <a:latin typeface="+mn-lt"/>
                        <a:cs typeface="Times New Roman" panose="02020603050405020304" pitchFamily="18" charset="0"/>
                      </a:endParaRPr>
                    </a:p>
                    <a:p>
                      <a:pPr algn="ctr">
                        <a:spcAft>
                          <a:spcPts val="0"/>
                        </a:spcAft>
                      </a:pPr>
                      <a:r>
                        <a:rPr lang="pt-BR" sz="1400">
                          <a:effectLst/>
                          <a:latin typeface="+mn-lt"/>
                          <a:cs typeface="Times New Roman" panose="02020603050405020304" pitchFamily="18" charset="0"/>
                        </a:rPr>
                        <a:t>663</a:t>
                      </a:r>
                      <a:endParaRPr lang="pt-BR"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a:effectLst/>
                          <a:latin typeface="+mn-lt"/>
                          <a:cs typeface="Times New Roman" panose="02020603050405020304" pitchFamily="18" charset="0"/>
                        </a:rPr>
                        <a:t>=49</a:t>
                      </a:r>
                      <a:endParaRPr lang="pt-BR"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t-BR" sz="1400" dirty="0">
                          <a:effectLst/>
                          <a:latin typeface="+mn-lt"/>
                          <a:cs typeface="Times New Roman" panose="02020603050405020304" pitchFamily="18" charset="0"/>
                        </a:rPr>
                        <a:t>,56</a:t>
                      </a:r>
                      <a:endParaRPr lang="pt-BR"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84066450"/>
                  </a:ext>
                </a:extLst>
              </a:tr>
            </a:tbl>
          </a:graphicData>
        </a:graphic>
      </p:graphicFrame>
    </p:spTree>
    <p:extLst>
      <p:ext uri="{BB962C8B-B14F-4D97-AF65-F5344CB8AC3E}">
        <p14:creationId xmlns:p14="http://schemas.microsoft.com/office/powerpoint/2010/main" val="1599946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1"/>
          <p:cNvGrpSpPr/>
          <p:nvPr/>
        </p:nvGrpSpPr>
        <p:grpSpPr>
          <a:xfrm>
            <a:off x="4497857" y="966652"/>
            <a:ext cx="6644759" cy="4599593"/>
            <a:chOff x="2343955" y="627962"/>
            <a:chExt cx="8409902" cy="5759959"/>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3955" y="679478"/>
              <a:ext cx="4155063" cy="5648064"/>
            </a:xfrm>
            <a:prstGeom prst="rect">
              <a:avLst/>
            </a:prstGeom>
          </p:spPr>
        </p:pic>
        <p:sp>
          <p:nvSpPr>
            <p:cNvPr id="4" name="CaixaDeTexto 3"/>
            <p:cNvSpPr txBox="1"/>
            <p:nvPr/>
          </p:nvSpPr>
          <p:spPr>
            <a:xfrm>
              <a:off x="6499015" y="672149"/>
              <a:ext cx="4254841" cy="5704233"/>
            </a:xfrm>
            <a:prstGeom prst="rect">
              <a:avLst/>
            </a:prstGeom>
            <a:noFill/>
          </p:spPr>
          <p:txBody>
            <a:bodyPr wrap="square" rtlCol="0">
              <a:spAutoFit/>
            </a:bodyPr>
            <a:lstStyle/>
            <a:p>
              <a:r>
                <a:rPr lang="pt-BR" sz="2000" b="1" dirty="0">
                  <a:solidFill>
                    <a:srgbClr val="000000"/>
                  </a:solidFill>
                  <a:latin typeface="Garamond"/>
                </a:rPr>
                <a:t>Carta 5</a:t>
              </a:r>
              <a:r>
                <a:rPr lang="pt-BR" sz="2400" b="1" dirty="0">
                  <a:solidFill>
                    <a:srgbClr val="000000"/>
                  </a:solidFill>
                  <a:latin typeface="Garamond"/>
                </a:rPr>
                <a:t> </a:t>
              </a:r>
              <a:endParaRPr lang="pt-BR" sz="2400" dirty="0">
                <a:solidFill>
                  <a:srgbClr val="000000"/>
                </a:solidFill>
                <a:latin typeface="Garamond"/>
              </a:endParaRPr>
            </a:p>
            <a:p>
              <a:pPr algn="just"/>
              <a:r>
                <a:rPr lang="pt-BR" sz="1000" dirty="0">
                  <a:solidFill>
                    <a:srgbClr val="000000"/>
                  </a:solidFill>
                  <a:latin typeface="Garamond"/>
                </a:rPr>
                <a:t>AJCO. Documento contendo um fólio, escrito em ambos os lados. Escrito com tinta azul, em papel de carta com pautas, medindo 200mm x 142mm. Apresenta marcas de dobras e a mancha escrita do recto é visível no verso e vice-versa. Acompanha envelope. </a:t>
              </a:r>
            </a:p>
            <a:p>
              <a:pPr algn="just"/>
              <a:endParaRPr lang="pt-BR" sz="1000" dirty="0">
                <a:solidFill>
                  <a:srgbClr val="000000"/>
                </a:solidFill>
                <a:latin typeface="Garamond"/>
              </a:endParaRPr>
            </a:p>
            <a:p>
              <a:pPr algn="just"/>
              <a:endParaRPr lang="pt-BR" sz="1000" dirty="0">
                <a:solidFill>
                  <a:srgbClr val="000000"/>
                </a:solidFill>
                <a:latin typeface="Garamond"/>
              </a:endParaRPr>
            </a:p>
            <a:p>
              <a:pPr algn="just"/>
              <a:r>
                <a:rPr lang="pt-BR" sz="1400" dirty="0">
                  <a:solidFill>
                    <a:srgbClr val="000000"/>
                  </a:solidFill>
                  <a:latin typeface="Garamond"/>
                </a:rPr>
                <a:t>Saudasão 11 di Agosto di 62|</a:t>
              </a:r>
            </a:p>
            <a:p>
              <a:pPr algn="just"/>
              <a:r>
                <a:rPr lang="pt-BR" sz="1400" dirty="0">
                  <a:solidFill>
                    <a:srgbClr val="000000"/>
                  </a:solidFill>
                  <a:latin typeface="Garamond"/>
                </a:rPr>
                <a:t> </a:t>
              </a:r>
            </a:p>
            <a:p>
              <a:pPr algn="just"/>
              <a:r>
                <a:rPr lang="pt-BR" sz="1400" dirty="0">
                  <a:solidFill>
                    <a:srgbClr val="000000"/>
                  </a:solidFill>
                  <a:latin typeface="Garamond"/>
                </a:rPr>
                <a:t>Prezado Amigo Compadi| </a:t>
              </a:r>
            </a:p>
            <a:p>
              <a:pPr algn="just"/>
              <a:endParaRPr lang="pt-BR" sz="1400" dirty="0">
                <a:solidFill>
                  <a:srgbClr val="000000"/>
                </a:solidFill>
                <a:latin typeface="Garamond"/>
              </a:endParaRPr>
            </a:p>
            <a:p>
              <a:pPr algn="just"/>
              <a:r>
                <a:rPr lang="pt-BR" sz="1400" dirty="0">
                  <a:solidFill>
                    <a:srgbClr val="000000"/>
                  </a:solidFill>
                  <a:latin typeface="Garamond"/>
                </a:rPr>
                <a:t>Pitnga esta duas linha| </a:t>
              </a:r>
            </a:p>
            <a:p>
              <a:pPr algn="just"/>
              <a:endParaRPr lang="pt-BR" sz="1400" dirty="0">
                <a:solidFill>
                  <a:srgbClr val="000000"/>
                </a:solidFill>
                <a:latin typeface="Garamond"/>
              </a:endParaRPr>
            </a:p>
            <a:p>
              <a:pPr algn="just"/>
              <a:r>
                <a:rPr lang="pt-BR" sz="1400" dirty="0">
                  <a:solidFill>
                    <a:srgbClr val="000000"/>
                  </a:solidFill>
                  <a:latin typeface="Garamond"/>
                </a:rPr>
                <a:t>solmenti salber da sua| notisa i nu memo tenpo| salber da minha eu vou| bem garsa noso bom| Deus sim Compadi| </a:t>
              </a:r>
            </a:p>
            <a:p>
              <a:pPr algn="just"/>
              <a:r>
                <a:rPr lang="pt-BR" sz="1400" dirty="0">
                  <a:solidFill>
                    <a:srgbClr val="000000"/>
                  </a:solidFill>
                  <a:latin typeface="Garamond"/>
                </a:rPr>
                <a:t>u senhor min esqueva| par min Compadi| eu estou muito tirti| da min vida tou muito| digotoso da qur[.]a| notis ça Compadi| eu vou manda| Dinheiro nu meis di setembo| pur João di macianno| nada mas Du seu viri| </a:t>
              </a:r>
              <a:endParaRPr lang="pt-BR" sz="1400" dirty="0"/>
            </a:p>
          </p:txBody>
        </p:sp>
        <p:sp>
          <p:nvSpPr>
            <p:cNvPr id="5" name="Retângulo 4"/>
            <p:cNvSpPr/>
            <p:nvPr/>
          </p:nvSpPr>
          <p:spPr>
            <a:xfrm>
              <a:off x="2343955" y="627962"/>
              <a:ext cx="8409902" cy="5759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p:cNvSpPr txBox="1"/>
          <p:nvPr/>
        </p:nvSpPr>
        <p:spPr>
          <a:xfrm>
            <a:off x="1018903" y="1985554"/>
            <a:ext cx="2886892" cy="1200329"/>
          </a:xfrm>
          <a:prstGeom prst="rect">
            <a:avLst/>
          </a:prstGeom>
          <a:noFill/>
        </p:spPr>
        <p:txBody>
          <a:bodyPr wrap="square" rtlCol="0">
            <a:spAutoFit/>
          </a:bodyPr>
          <a:lstStyle/>
          <a:p>
            <a:pPr algn="ctr"/>
            <a:r>
              <a:rPr lang="pt-BR" sz="2400" dirty="0"/>
              <a:t>O corpus: </a:t>
            </a:r>
            <a:endParaRPr lang="pt-BR" sz="2400" dirty="0" smtClean="0"/>
          </a:p>
          <a:p>
            <a:pPr algn="ctr"/>
            <a:r>
              <a:rPr lang="pt-BR" sz="2400" dirty="0" smtClean="0"/>
              <a:t>o </a:t>
            </a:r>
            <a:r>
              <a:rPr lang="pt-BR" sz="2400" dirty="0"/>
              <a:t>acervo </a:t>
            </a:r>
            <a:r>
              <a:rPr lang="pt-BR" sz="2400" i="1" dirty="0"/>
              <a:t>Cartas em Sisal</a:t>
            </a:r>
            <a:endParaRPr lang="pt-BR" sz="2400" dirty="0"/>
          </a:p>
        </p:txBody>
      </p:sp>
      <p:sp>
        <p:nvSpPr>
          <p:cNvPr id="7" name="Retângulo 6"/>
          <p:cNvSpPr/>
          <p:nvPr/>
        </p:nvSpPr>
        <p:spPr>
          <a:xfrm>
            <a:off x="4497856" y="5696874"/>
            <a:ext cx="3282961" cy="338554"/>
          </a:xfrm>
          <a:prstGeom prst="rect">
            <a:avLst/>
          </a:prstGeom>
        </p:spPr>
        <p:txBody>
          <a:bodyPr wrap="square">
            <a:spAutoFit/>
          </a:bodyPr>
          <a:lstStyle/>
          <a:p>
            <a:r>
              <a:rPr lang="pt-BR" sz="1600" b="1" dirty="0" smtClean="0">
                <a:latin typeface="Times New Roman" panose="02020603050405020304" pitchFamily="18" charset="0"/>
                <a:cs typeface="Times New Roman" panose="02020603050405020304" pitchFamily="18" charset="0"/>
              </a:rPr>
              <a:t>Fonte</a:t>
            </a:r>
            <a:r>
              <a:rPr lang="pt-BR" sz="1600" dirty="0">
                <a:latin typeface="Times New Roman" panose="02020603050405020304" pitchFamily="18" charset="0"/>
                <a:cs typeface="Times New Roman" panose="02020603050405020304" pitchFamily="18" charset="0"/>
              </a:rPr>
              <a:t>: Extraído de Santiago (2012</a:t>
            </a:r>
            <a:r>
              <a:rPr lang="pt-BR" sz="1200" dirty="0" smtClean="0">
                <a:latin typeface="Times New Roman" panose="02020603050405020304" pitchFamily="18" charset="0"/>
                <a:cs typeface="Times New Roman" panose="02020603050405020304" pitchFamily="18" charset="0"/>
              </a:rPr>
              <a:t>).</a:t>
            </a:r>
            <a:endParaRPr lang="pt-B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86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CDE13A-BFF0-42AA-A370-3EFE83087115}"/>
              </a:ext>
            </a:extLst>
          </p:cNvPr>
          <p:cNvSpPr>
            <a:spLocks noGrp="1"/>
          </p:cNvSpPr>
          <p:nvPr>
            <p:ph type="title"/>
          </p:nvPr>
        </p:nvSpPr>
        <p:spPr/>
        <p:txBody>
          <a:bodyPr anchor="ctr"/>
          <a:lstStyle/>
          <a:p>
            <a:r>
              <a:rPr lang="pt-BR" dirty="0"/>
              <a:t>A pergunta e a hipótese</a:t>
            </a:r>
          </a:p>
        </p:txBody>
      </p:sp>
      <p:sp>
        <p:nvSpPr>
          <p:cNvPr id="3" name="Espaço Reservado para Conteúdo 2">
            <a:extLst>
              <a:ext uri="{FF2B5EF4-FFF2-40B4-BE49-F238E27FC236}">
                <a16:creationId xmlns:a16="http://schemas.microsoft.com/office/drawing/2014/main" xmlns="" id="{F6327AA3-49B8-4C8C-A580-EFEA0AE813EC}"/>
              </a:ext>
            </a:extLst>
          </p:cNvPr>
          <p:cNvSpPr>
            <a:spLocks noGrp="1"/>
          </p:cNvSpPr>
          <p:nvPr>
            <p:ph idx="1"/>
          </p:nvPr>
        </p:nvSpPr>
        <p:spPr/>
        <p:txBody>
          <a:bodyPr>
            <a:normAutofit lnSpcReduction="10000"/>
          </a:bodyPr>
          <a:lstStyle/>
          <a:p>
            <a:pPr algn="just"/>
            <a:endParaRPr lang="pt-BR" dirty="0" smtClean="0"/>
          </a:p>
          <a:p>
            <a:pPr algn="just"/>
            <a:r>
              <a:rPr lang="pt-BR" sz="2200" dirty="0" smtClean="0"/>
              <a:t>Estabelecem-se </a:t>
            </a:r>
            <a:r>
              <a:rPr lang="pt-BR" sz="2200" dirty="0"/>
              <a:t>diferenças na frequência de uso do </a:t>
            </a:r>
            <a:r>
              <a:rPr lang="pt-BR" sz="2200" dirty="0" smtClean="0"/>
              <a:t>artigo definido nas cartas, </a:t>
            </a:r>
            <a:r>
              <a:rPr lang="pt-BR" sz="2200" dirty="0"/>
              <a:t>quando se consideram os contextos de aprendizagem da leitura e da escrita dos redatores?</a:t>
            </a:r>
          </a:p>
          <a:p>
            <a:pPr algn="just"/>
            <a:endParaRPr lang="pt-BR" sz="2200" dirty="0"/>
          </a:p>
          <a:p>
            <a:pPr algn="just"/>
            <a:r>
              <a:rPr lang="pt-BR" sz="2200" dirty="0"/>
              <a:t>Os redatores que foram expostos à aprendizagem da leitura e da escrita por mais tempo deveriam apresentar as maiores frequências de uso do </a:t>
            </a:r>
            <a:r>
              <a:rPr lang="pt-BR" sz="2200" dirty="0" smtClean="0"/>
              <a:t>artigo definido </a:t>
            </a:r>
            <a:r>
              <a:rPr lang="pt-BR" sz="2200" dirty="0"/>
              <a:t>nos contextos analisados. </a:t>
            </a:r>
          </a:p>
          <a:p>
            <a:endParaRPr lang="pt-BR" dirty="0"/>
          </a:p>
        </p:txBody>
      </p:sp>
    </p:spTree>
    <p:extLst>
      <p:ext uri="{BB962C8B-B14F-4D97-AF65-F5344CB8AC3E}">
        <p14:creationId xmlns:p14="http://schemas.microsoft.com/office/powerpoint/2010/main" val="1089710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75C101-BB76-4B61-B54B-4C94F35A9AF3}"/>
              </a:ext>
            </a:extLst>
          </p:cNvPr>
          <p:cNvSpPr>
            <a:spLocks noGrp="1"/>
          </p:cNvSpPr>
          <p:nvPr>
            <p:ph type="title"/>
          </p:nvPr>
        </p:nvSpPr>
        <p:spPr/>
        <p:txBody>
          <a:bodyPr anchor="ctr"/>
          <a:lstStyle/>
          <a:p>
            <a:r>
              <a:rPr lang="pt-BR" dirty="0"/>
              <a:t>Grupo de fatores</a:t>
            </a:r>
          </a:p>
        </p:txBody>
      </p:sp>
      <p:sp>
        <p:nvSpPr>
          <p:cNvPr id="3" name="Espaço Reservado para Conteúdo 2">
            <a:extLst>
              <a:ext uri="{FF2B5EF4-FFF2-40B4-BE49-F238E27FC236}">
                <a16:creationId xmlns:a16="http://schemas.microsoft.com/office/drawing/2014/main" xmlns="" id="{B56943CE-25D9-4BFE-9E34-11C5A4E1CE0F}"/>
              </a:ext>
            </a:extLst>
          </p:cNvPr>
          <p:cNvSpPr>
            <a:spLocks noGrp="1"/>
          </p:cNvSpPr>
          <p:nvPr>
            <p:ph idx="1"/>
          </p:nvPr>
        </p:nvSpPr>
        <p:spPr/>
        <p:txBody>
          <a:bodyPr/>
          <a:lstStyle/>
          <a:p>
            <a:pPr lvl="0" algn="just"/>
            <a:endParaRPr lang="pt-BR" b="1" dirty="0" smtClean="0"/>
          </a:p>
          <a:p>
            <a:pPr lvl="0" algn="just"/>
            <a:r>
              <a:rPr lang="pt-BR" sz="2200" b="1" dirty="0" smtClean="0"/>
              <a:t>23</a:t>
            </a:r>
            <a:r>
              <a:rPr lang="pt-BR" sz="2200" dirty="0" smtClean="0"/>
              <a:t> </a:t>
            </a:r>
            <a:r>
              <a:rPr lang="pt-BR" sz="2200" dirty="0"/>
              <a:t>redatores estudaram pouco em casa;</a:t>
            </a:r>
          </a:p>
          <a:p>
            <a:pPr lvl="0" algn="just"/>
            <a:r>
              <a:rPr lang="pt-BR" sz="2200" b="1" dirty="0"/>
              <a:t>Quatro</a:t>
            </a:r>
            <a:r>
              <a:rPr lang="pt-BR" sz="2200" dirty="0"/>
              <a:t> redatores estudaram apenas as primeiras séries (um ou dois anos);</a:t>
            </a:r>
          </a:p>
          <a:p>
            <a:pPr lvl="0" algn="just"/>
            <a:r>
              <a:rPr lang="pt-BR" sz="2200" b="1" dirty="0"/>
              <a:t>Oito</a:t>
            </a:r>
            <a:r>
              <a:rPr lang="pt-BR" sz="2200" dirty="0"/>
              <a:t> redatores estudaram até a quarta série;</a:t>
            </a:r>
          </a:p>
          <a:p>
            <a:pPr lvl="0" algn="just"/>
            <a:r>
              <a:rPr lang="pt-BR" sz="2200" b="1" dirty="0"/>
              <a:t>Um</a:t>
            </a:r>
            <a:r>
              <a:rPr lang="pt-BR" sz="2200" dirty="0"/>
              <a:t> redator aprendeu a escrever com a leitura da bíblia e pelo convívio com amigos que sabiam </a:t>
            </a:r>
            <a:r>
              <a:rPr lang="pt-BR" sz="2200" dirty="0" smtClean="0"/>
              <a:t>escrever.</a:t>
            </a:r>
            <a:endParaRPr lang="pt-BR" sz="2200" dirty="0"/>
          </a:p>
          <a:p>
            <a:endParaRPr lang="pt-BR" dirty="0"/>
          </a:p>
        </p:txBody>
      </p:sp>
    </p:spTree>
    <p:extLst>
      <p:ext uri="{BB962C8B-B14F-4D97-AF65-F5344CB8AC3E}">
        <p14:creationId xmlns:p14="http://schemas.microsoft.com/office/powerpoint/2010/main" val="1223539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Autofit/>
          </a:bodyPr>
          <a:lstStyle/>
          <a:p>
            <a:r>
              <a:rPr lang="pt-BR" dirty="0"/>
              <a:t>A variação do </a:t>
            </a:r>
            <a:r>
              <a:rPr lang="pt-BR" dirty="0" smtClean="0"/>
              <a:t>artigo </a:t>
            </a:r>
            <a:r>
              <a:rPr lang="pt-BR" dirty="0"/>
              <a:t>diante de possessivo</a:t>
            </a:r>
          </a:p>
        </p:txBody>
      </p:sp>
      <p:sp>
        <p:nvSpPr>
          <p:cNvPr id="3" name="Espaço Reservado para Conteúdo 2"/>
          <p:cNvSpPr>
            <a:spLocks noGrp="1"/>
          </p:cNvSpPr>
          <p:nvPr>
            <p:ph sz="quarter" idx="1"/>
          </p:nvPr>
        </p:nvSpPr>
        <p:spPr>
          <a:xfrm>
            <a:off x="1534696" y="1980361"/>
            <a:ext cx="9479047" cy="953907"/>
          </a:xfrm>
        </p:spPr>
        <p:txBody>
          <a:bodyPr>
            <a:normAutofit fontScale="25000" lnSpcReduction="20000"/>
          </a:bodyPr>
          <a:lstStyle/>
          <a:p>
            <a:pPr algn="just"/>
            <a:r>
              <a:rPr lang="pt-BR" sz="8200" dirty="0"/>
              <a:t>Foram levantadas </a:t>
            </a:r>
            <a:r>
              <a:rPr lang="pt-BR" sz="8200" b="1" dirty="0" smtClean="0"/>
              <a:t>334</a:t>
            </a:r>
            <a:r>
              <a:rPr lang="pt-BR" sz="8200" dirty="0" smtClean="0"/>
              <a:t> </a:t>
            </a:r>
            <a:r>
              <a:rPr lang="pt-BR" sz="8200" dirty="0"/>
              <a:t>ocorrências de possessivos em contexto de variação do determinante no </a:t>
            </a:r>
            <a:r>
              <a:rPr lang="pt-BR" sz="8200" i="1" dirty="0"/>
              <a:t>corpus</a:t>
            </a:r>
            <a:r>
              <a:rPr lang="pt-BR" sz="8200" dirty="0"/>
              <a:t>, das quais </a:t>
            </a:r>
            <a:r>
              <a:rPr lang="pt-BR" sz="8200" b="1" dirty="0" smtClean="0"/>
              <a:t>189</a:t>
            </a:r>
            <a:r>
              <a:rPr lang="pt-BR" sz="8200" dirty="0" smtClean="0"/>
              <a:t> </a:t>
            </a:r>
            <a:r>
              <a:rPr lang="pt-BR" sz="8200" dirty="0"/>
              <a:t>são precedidas pelo </a:t>
            </a:r>
            <a:r>
              <a:rPr lang="pt-BR" sz="8200" dirty="0" smtClean="0"/>
              <a:t>artigo definido:</a:t>
            </a:r>
            <a:endParaRPr lang="pt-BR" sz="8200" dirty="0"/>
          </a:p>
          <a:p>
            <a:pPr algn="just"/>
            <a:endParaRPr lang="pt-BR" dirty="0"/>
          </a:p>
          <a:p>
            <a:pPr marL="0" indent="0" algn="just">
              <a:buNone/>
            </a:pPr>
            <a:r>
              <a:rPr lang="pt-BR" sz="1600" b="1" dirty="0"/>
              <a:t>			</a:t>
            </a:r>
            <a:endParaRPr lang="pt-BR" sz="1600" dirty="0"/>
          </a:p>
          <a:p>
            <a:pPr algn="just"/>
            <a:endParaRPr lang="pt-BR" dirty="0"/>
          </a:p>
          <a:p>
            <a:pPr algn="just"/>
            <a:endParaRPr lang="pt-BR" dirty="0"/>
          </a:p>
          <a:p>
            <a:pPr algn="just"/>
            <a:endParaRPr lang="pt-BR" dirty="0"/>
          </a:p>
          <a:p>
            <a:pPr algn="just"/>
            <a:endParaRPr lang="pt-BR" dirty="0"/>
          </a:p>
          <a:p>
            <a:pPr marL="0" indent="0" algn="just">
              <a:buNone/>
            </a:pPr>
            <a:endParaRPr lang="pt-BR" dirty="0"/>
          </a:p>
        </p:txBody>
      </p:sp>
      <p:sp>
        <p:nvSpPr>
          <p:cNvPr id="4" name="CaixaDeTexto 3">
            <a:extLst>
              <a:ext uri="{FF2B5EF4-FFF2-40B4-BE49-F238E27FC236}">
                <a16:creationId xmlns:a16="http://schemas.microsoft.com/office/drawing/2014/main" xmlns="" id="{FE8812C4-E047-4700-A430-77021DE32000}"/>
              </a:ext>
            </a:extLst>
          </p:cNvPr>
          <p:cNvSpPr txBox="1"/>
          <p:nvPr/>
        </p:nvSpPr>
        <p:spPr>
          <a:xfrm>
            <a:off x="3566998" y="3121223"/>
            <a:ext cx="6302103" cy="615553"/>
          </a:xfrm>
          <a:prstGeom prst="rect">
            <a:avLst/>
          </a:prstGeom>
          <a:noFill/>
        </p:spPr>
        <p:txBody>
          <a:bodyPr wrap="square" rtlCol="0">
            <a:spAutoFit/>
          </a:bodyPr>
          <a:lstStyle/>
          <a:p>
            <a:pPr algn="ctr"/>
            <a:r>
              <a:rPr lang="pt-BR" sz="1600" dirty="0" smtClean="0">
                <a:latin typeface="+mj-lt"/>
                <a:cs typeface="Times New Roman" panose="02020603050405020304" pitchFamily="18" charset="0"/>
              </a:rPr>
              <a:t>Frequência </a:t>
            </a:r>
            <a:r>
              <a:rPr lang="pt-BR" sz="1600" dirty="0">
                <a:latin typeface="+mj-lt"/>
                <a:cs typeface="Times New Roman" panose="02020603050405020304" pitchFamily="18" charset="0"/>
              </a:rPr>
              <a:t>de uso do </a:t>
            </a:r>
            <a:r>
              <a:rPr lang="pt-BR" sz="1600" dirty="0" smtClean="0">
                <a:latin typeface="+mj-lt"/>
                <a:cs typeface="Times New Roman" panose="02020603050405020304" pitchFamily="18" charset="0"/>
              </a:rPr>
              <a:t>artigo definido </a:t>
            </a:r>
            <a:r>
              <a:rPr lang="pt-BR" sz="1600" dirty="0">
                <a:latin typeface="+mj-lt"/>
                <a:cs typeface="Times New Roman" panose="02020603050405020304" pitchFamily="18" charset="0"/>
              </a:rPr>
              <a:t>diante de possessivo no </a:t>
            </a:r>
            <a:r>
              <a:rPr lang="pt-BR" sz="1600" i="1" dirty="0">
                <a:latin typeface="+mj-lt"/>
                <a:cs typeface="Times New Roman" panose="02020603050405020304" pitchFamily="18" charset="0"/>
              </a:rPr>
              <a:t>corpus</a:t>
            </a:r>
            <a:endParaRPr lang="pt-BR" sz="1600" dirty="0">
              <a:latin typeface="+mj-lt"/>
              <a:cs typeface="Times New Roman" panose="02020603050405020304" pitchFamily="18" charset="0"/>
            </a:endParaRPr>
          </a:p>
          <a:p>
            <a:endParaRPr lang="pt-BR" dirty="0"/>
          </a:p>
        </p:txBody>
      </p:sp>
      <p:graphicFrame>
        <p:nvGraphicFramePr>
          <p:cNvPr id="8" name="Gráfico 7"/>
          <p:cNvGraphicFramePr/>
          <p:nvPr>
            <p:extLst>
              <p:ext uri="{D42A27DB-BD31-4B8C-83A1-F6EECF244321}">
                <p14:modId xmlns:p14="http://schemas.microsoft.com/office/powerpoint/2010/main" val="2620089285"/>
              </p:ext>
            </p:extLst>
          </p:nvPr>
        </p:nvGraphicFramePr>
        <p:xfrm>
          <a:off x="3853543" y="3434185"/>
          <a:ext cx="5682344" cy="2404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2703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Galeria">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634</TotalTime>
  <Words>1470</Words>
  <Application>Microsoft Office PowerPoint</Application>
  <PresentationFormat>Personalizar</PresentationFormat>
  <Paragraphs>263</Paragraphs>
  <Slides>24</Slides>
  <Notes>0</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Galeria</vt:lpstr>
      <vt:lpstr>O USO DO ARTIGO DEFINIDO DIANTE DE POSSESSIVOS E ANTROPÔNIMOS EM CARTAS PESSOAIS DO SERTÃO BAIANO:  CONSIDERAÇÕES SOBRE O CONTEXTO DE APRENDIZAGEM</vt:lpstr>
      <vt:lpstr>Resumo</vt:lpstr>
      <vt:lpstr>Uso variável do artigo definido em contextos específicos </vt:lpstr>
      <vt:lpstr>A variável escolarização em estudos antecedentes</vt:lpstr>
      <vt:lpstr>A variável escolarização em estudos antecedentes</vt:lpstr>
      <vt:lpstr>Apresentação do PowerPoint</vt:lpstr>
      <vt:lpstr>A pergunta e a hipótese</vt:lpstr>
      <vt:lpstr>Grupo de fatores</vt:lpstr>
      <vt:lpstr>A variação do artigo diante de possessivo</vt:lpstr>
      <vt:lpstr>Influência do contexto de aprendizagem</vt:lpstr>
      <vt:lpstr>Sobre o uso do artigo diante de antropônimo</vt:lpstr>
      <vt:lpstr>Apresentação do PowerPoint</vt:lpstr>
      <vt:lpstr>Coleção Português: linguagens, para o Ensino Fundamental II</vt:lpstr>
      <vt:lpstr> Apresentação do artigo</vt:lpstr>
      <vt:lpstr>O conceito de artigo na coleção “Português: linguagens”</vt:lpstr>
      <vt:lpstr>Destaque às propriedades discursivas dos artigos</vt:lpstr>
      <vt:lpstr>Coleção Português: linguagens, para o Ensino Médio</vt:lpstr>
      <vt:lpstr>Apresentação do PowerPoint</vt:lpstr>
      <vt:lpstr>Considerações finais</vt:lpstr>
      <vt:lpstr>Considerações finais</vt:lpstr>
      <vt:lpstr>Algumas pautas de pesquisas</vt:lpstr>
      <vt:lpstr>Referências</vt:lpstr>
      <vt:lpstr>Referências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Elane Santos</dc:creator>
  <cp:lastModifiedBy>W7</cp:lastModifiedBy>
  <cp:revision>46</cp:revision>
  <dcterms:created xsi:type="dcterms:W3CDTF">2018-05-01T13:18:43Z</dcterms:created>
  <dcterms:modified xsi:type="dcterms:W3CDTF">2020-05-11T11:39:40Z</dcterms:modified>
</cp:coreProperties>
</file>