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59" r:id="rId3"/>
    <p:sldId id="260" r:id="rId4"/>
    <p:sldId id="261" r:id="rId5"/>
    <p:sldId id="262" r:id="rId6"/>
    <p:sldId id="263" r:id="rId7"/>
    <p:sldId id="267" r:id="rId8"/>
    <p:sldId id="367" r:id="rId9"/>
    <p:sldId id="368" r:id="rId10"/>
    <p:sldId id="366" r:id="rId11"/>
    <p:sldId id="351" r:id="rId12"/>
    <p:sldId id="272" r:id="rId13"/>
    <p:sldId id="344" r:id="rId14"/>
    <p:sldId id="347" r:id="rId15"/>
    <p:sldId id="349" r:id="rId16"/>
    <p:sldId id="352" r:id="rId17"/>
    <p:sldId id="353" r:id="rId18"/>
    <p:sldId id="354" r:id="rId19"/>
    <p:sldId id="356" r:id="rId20"/>
    <p:sldId id="357" r:id="rId21"/>
    <p:sldId id="358" r:id="rId22"/>
    <p:sldId id="359" r:id="rId23"/>
    <p:sldId id="360" r:id="rId24"/>
    <p:sldId id="277" r:id="rId25"/>
    <p:sldId id="278" r:id="rId26"/>
    <p:sldId id="279" r:id="rId27"/>
    <p:sldId id="334" r:id="rId28"/>
    <p:sldId id="281" r:id="rId29"/>
    <p:sldId id="282" r:id="rId30"/>
    <p:sldId id="283" r:id="rId31"/>
    <p:sldId id="335" r:id="rId32"/>
    <p:sldId id="284" r:id="rId33"/>
    <p:sldId id="285" r:id="rId34"/>
    <p:sldId id="286" r:id="rId35"/>
    <p:sldId id="287" r:id="rId36"/>
    <p:sldId id="288" r:id="rId37"/>
    <p:sldId id="289" r:id="rId38"/>
    <p:sldId id="290" r:id="rId39"/>
    <p:sldId id="336" r:id="rId40"/>
    <p:sldId id="291" r:id="rId41"/>
    <p:sldId id="292" r:id="rId42"/>
    <p:sldId id="293" r:id="rId43"/>
    <p:sldId id="294" r:id="rId44"/>
    <p:sldId id="295" r:id="rId45"/>
    <p:sldId id="296" r:id="rId46"/>
    <p:sldId id="297" r:id="rId47"/>
    <p:sldId id="337" r:id="rId48"/>
    <p:sldId id="298" r:id="rId49"/>
    <p:sldId id="299" r:id="rId50"/>
    <p:sldId id="342" r:id="rId51"/>
    <p:sldId id="300" r:id="rId52"/>
    <p:sldId id="301" r:id="rId53"/>
    <p:sldId id="303" r:id="rId54"/>
    <p:sldId id="304" r:id="rId55"/>
    <p:sldId id="305" r:id="rId56"/>
    <p:sldId id="306" r:id="rId57"/>
    <p:sldId id="307" r:id="rId58"/>
    <p:sldId id="308" r:id="rId59"/>
    <p:sldId id="309" r:id="rId60"/>
    <p:sldId id="310" r:id="rId61"/>
    <p:sldId id="311" r:id="rId62"/>
    <p:sldId id="338" r:id="rId63"/>
    <p:sldId id="312" r:id="rId64"/>
    <p:sldId id="313" r:id="rId65"/>
    <p:sldId id="314" r:id="rId66"/>
    <p:sldId id="315" r:id="rId67"/>
    <p:sldId id="316" r:id="rId68"/>
    <p:sldId id="317" r:id="rId69"/>
    <p:sldId id="339" r:id="rId70"/>
    <p:sldId id="318" r:id="rId71"/>
    <p:sldId id="319" r:id="rId72"/>
    <p:sldId id="329" r:id="rId73"/>
    <p:sldId id="320" r:id="rId74"/>
    <p:sldId id="340" r:id="rId75"/>
    <p:sldId id="321" r:id="rId76"/>
    <p:sldId id="322" r:id="rId77"/>
    <p:sldId id="323" r:id="rId78"/>
    <p:sldId id="324" r:id="rId79"/>
    <p:sldId id="325" r:id="rId80"/>
    <p:sldId id="326" r:id="rId81"/>
    <p:sldId id="327" r:id="rId82"/>
    <p:sldId id="328" r:id="rId83"/>
    <p:sldId id="341" r:id="rId84"/>
    <p:sldId id="330" r:id="rId8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o Médio 3 - Ênfas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60" d="100"/>
          <a:sy n="60" d="100"/>
        </p:scale>
        <p:origin x="-1434" y="-384"/>
      </p:cViewPr>
      <p:guideLst>
        <p:guide orient="horz" pos="2160"/>
        <p:guide pos="2880"/>
      </p:guideLst>
    </p:cSldViewPr>
  </p:slideViewPr>
  <p:outlineViewPr>
    <p:cViewPr>
      <p:scale>
        <a:sx n="33" d="100"/>
        <a:sy n="33" d="100"/>
      </p:scale>
      <p:origin x="0" y="327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572658594955584E-2"/>
          <c:y val="0.17249155028970439"/>
          <c:w val="0.44131573428078946"/>
          <c:h val="0.73756453350170859"/>
        </c:manualLayout>
      </c:layout>
      <c:pieChart>
        <c:varyColors val="1"/>
        <c:ser>
          <c:idx val="0"/>
          <c:order val="0"/>
          <c:tx>
            <c:strRef>
              <c:f>Plan1!$B$1</c:f>
              <c:strCache>
                <c:ptCount val="1"/>
                <c:pt idx="0">
                  <c:v>Variação da concordância nominal nos SNs em cartas de inábeis do século XX</c:v>
                </c:pt>
              </c:strCache>
            </c:strRef>
          </c:tx>
          <c:dLbls>
            <c:dLbl>
              <c:idx val="0"/>
              <c:layout>
                <c:manualLayout>
                  <c:x val="-0.10038413167104111"/>
                  <c:y val="9.6097362829646329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1775845727617384"/>
                  <c:y val="-9.1335145606799173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Plan1!$A$2:$A$3</c:f>
              <c:strCache>
                <c:ptCount val="2"/>
                <c:pt idx="0">
                  <c:v>Com concordância</c:v>
                </c:pt>
                <c:pt idx="1">
                  <c:v>Sem concordância</c:v>
                </c:pt>
              </c:strCache>
            </c:strRef>
          </c:cat>
          <c:val>
            <c:numRef>
              <c:f>Plan1!$B$2:$B$3</c:f>
              <c:numCache>
                <c:formatCode>0%</c:formatCode>
                <c:ptCount val="2"/>
                <c:pt idx="0">
                  <c:v>0.31000000000000005</c:v>
                </c:pt>
                <c:pt idx="1">
                  <c:v>0.69000000000000017</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9458416613075948"/>
          <c:y val="0.34661454464418368"/>
          <c:w val="0.36491515167660599"/>
          <c:h val="0.38106336354182146"/>
        </c:manualLayout>
      </c:layout>
      <c:overlay val="0"/>
    </c:legend>
    <c:plotVisOnly val="1"/>
    <c:dispBlanksAs val="zero"/>
    <c:showDLblsOverMax val="0"/>
  </c:chart>
  <c:spPr>
    <a:ln>
      <a:solidFill>
        <a:sysClr val="windowText" lastClr="000000"/>
      </a:solidFill>
    </a:ln>
  </c:spPr>
  <c:txPr>
    <a:bodyPr/>
    <a:lstStyle/>
    <a:p>
      <a:pPr>
        <a:defRPr sz="2000">
          <a:latin typeface="Times New Roman" pitchFamily="18" charset="0"/>
          <a:cs typeface="Times New Roman" pitchFamily="18" charset="0"/>
        </a:defRPr>
      </a:pPr>
      <a:endParaRPr lang="pt-B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Plan1!$B$1</c:f>
              <c:strCache>
                <c:ptCount val="1"/>
                <c:pt idx="0">
                  <c:v>Com concordância</c:v>
                </c:pt>
              </c:strCache>
            </c:strRef>
          </c:tx>
          <c:invertIfNegative val="0"/>
          <c:cat>
            <c:strRef>
              <c:f>Plan1!$A$2:$A$4</c:f>
              <c:strCache>
                <c:ptCount val="3"/>
                <c:pt idx="0">
                  <c:v>À esquerda do verbo</c:v>
                </c:pt>
                <c:pt idx="1">
                  <c:v>À direita do verbo</c:v>
                </c:pt>
                <c:pt idx="2">
                  <c:v>Posição isolada</c:v>
                </c:pt>
              </c:strCache>
            </c:strRef>
          </c:cat>
          <c:val>
            <c:numRef>
              <c:f>Plan1!$B$2:$B$4</c:f>
              <c:numCache>
                <c:formatCode>0%</c:formatCode>
                <c:ptCount val="3"/>
                <c:pt idx="0">
                  <c:v>0.221</c:v>
                </c:pt>
                <c:pt idx="1">
                  <c:v>0.32900000000000007</c:v>
                </c:pt>
                <c:pt idx="2">
                  <c:v>0.43800000000000006</c:v>
                </c:pt>
              </c:numCache>
            </c:numRef>
          </c:val>
        </c:ser>
        <c:ser>
          <c:idx val="1"/>
          <c:order val="1"/>
          <c:tx>
            <c:strRef>
              <c:f>Plan1!$C$1</c:f>
              <c:strCache>
                <c:ptCount val="1"/>
                <c:pt idx="0">
                  <c:v>Sem concordância</c:v>
                </c:pt>
              </c:strCache>
            </c:strRef>
          </c:tx>
          <c:invertIfNegative val="0"/>
          <c:cat>
            <c:strRef>
              <c:f>Plan1!$A$2:$A$4</c:f>
              <c:strCache>
                <c:ptCount val="3"/>
                <c:pt idx="0">
                  <c:v>À esquerda do verbo</c:v>
                </c:pt>
                <c:pt idx="1">
                  <c:v>À direita do verbo</c:v>
                </c:pt>
                <c:pt idx="2">
                  <c:v>Posição isolada</c:v>
                </c:pt>
              </c:strCache>
            </c:strRef>
          </c:cat>
          <c:val>
            <c:numRef>
              <c:f>Plan1!$C$2:$C$4</c:f>
              <c:numCache>
                <c:formatCode>0%</c:formatCode>
                <c:ptCount val="3"/>
                <c:pt idx="0">
                  <c:v>0.77900000000000014</c:v>
                </c:pt>
                <c:pt idx="1">
                  <c:v>0.67100000000000015</c:v>
                </c:pt>
                <c:pt idx="2">
                  <c:v>0.56200000000000017</c:v>
                </c:pt>
              </c:numCache>
            </c:numRef>
          </c:val>
        </c:ser>
        <c:dLbls>
          <c:showLegendKey val="0"/>
          <c:showVal val="0"/>
          <c:showCatName val="0"/>
          <c:showSerName val="0"/>
          <c:showPercent val="0"/>
          <c:showBubbleSize val="0"/>
        </c:dLbls>
        <c:gapWidth val="150"/>
        <c:axId val="98280960"/>
        <c:axId val="40896768"/>
      </c:barChart>
      <c:catAx>
        <c:axId val="98280960"/>
        <c:scaling>
          <c:orientation val="minMax"/>
        </c:scaling>
        <c:delete val="0"/>
        <c:axPos val="b"/>
        <c:numFmt formatCode="General" sourceLinked="0"/>
        <c:majorTickMark val="out"/>
        <c:minorTickMark val="none"/>
        <c:tickLblPos val="nextTo"/>
        <c:crossAx val="40896768"/>
        <c:crosses val="autoZero"/>
        <c:auto val="1"/>
        <c:lblAlgn val="ctr"/>
        <c:lblOffset val="100"/>
        <c:noMultiLvlLbl val="0"/>
      </c:catAx>
      <c:valAx>
        <c:axId val="40896768"/>
        <c:scaling>
          <c:orientation val="minMax"/>
          <c:max val="1"/>
          <c:min val="0"/>
        </c:scaling>
        <c:delete val="0"/>
        <c:axPos val="l"/>
        <c:majorGridlines/>
        <c:numFmt formatCode="0%" sourceLinked="1"/>
        <c:majorTickMark val="out"/>
        <c:minorTickMark val="none"/>
        <c:tickLblPos val="nextTo"/>
        <c:spPr>
          <a:ln>
            <a:solidFill>
              <a:sysClr val="windowText" lastClr="000000"/>
            </a:solidFill>
          </a:ln>
        </c:spPr>
        <c:crossAx val="98280960"/>
        <c:crosses val="autoZero"/>
        <c:crossBetween val="between"/>
      </c:valAx>
      <c:spPr>
        <a:ln>
          <a:solidFill>
            <a:sysClr val="windowText" lastClr="000000"/>
          </a:solidFill>
        </a:ln>
      </c:spPr>
    </c:plotArea>
    <c:legend>
      <c:legendPos val="r"/>
      <c:overlay val="0"/>
    </c:legend>
    <c:plotVisOnly val="1"/>
    <c:dispBlanksAs val="gap"/>
    <c:showDLblsOverMax val="0"/>
  </c:chart>
  <c:spPr>
    <a:ln>
      <a:solidFill>
        <a:sysClr val="windowText" lastClr="000000"/>
      </a:solidFill>
    </a:ln>
  </c:spPr>
  <c:txPr>
    <a:bodyPr/>
    <a:lstStyle/>
    <a:p>
      <a:pPr>
        <a:defRPr sz="1400">
          <a:latin typeface="Times New Roman" pitchFamily="18" charset="0"/>
          <a:cs typeface="Times New Roman" pitchFamily="18" charset="0"/>
        </a:defRPr>
      </a:pPr>
      <a:endParaRPr lang="pt-B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Plan1!$B$1</c:f>
              <c:strCache>
                <c:ptCount val="1"/>
                <c:pt idx="0">
                  <c:v>Com concordância</c:v>
                </c:pt>
              </c:strCache>
            </c:strRef>
          </c:tx>
          <c:cat>
            <c:strRef>
              <c:f>Plan1!$A$2:$A$4</c:f>
              <c:strCache>
                <c:ptCount val="3"/>
                <c:pt idx="0">
                  <c:v>Dois itens</c:v>
                </c:pt>
                <c:pt idx="1">
                  <c:v>Três itens</c:v>
                </c:pt>
                <c:pt idx="2">
                  <c:v>Quatro itens ou mais</c:v>
                </c:pt>
              </c:strCache>
            </c:strRef>
          </c:cat>
          <c:val>
            <c:numRef>
              <c:f>Plan1!$B$2:$B$4</c:f>
              <c:numCache>
                <c:formatCode>0%</c:formatCode>
                <c:ptCount val="3"/>
                <c:pt idx="0">
                  <c:v>0.40800000000000003</c:v>
                </c:pt>
                <c:pt idx="1">
                  <c:v>0.17200000000000001</c:v>
                </c:pt>
                <c:pt idx="2">
                  <c:v>0.222</c:v>
                </c:pt>
              </c:numCache>
            </c:numRef>
          </c:val>
          <c:smooth val="0"/>
        </c:ser>
        <c:ser>
          <c:idx val="1"/>
          <c:order val="1"/>
          <c:tx>
            <c:strRef>
              <c:f>Plan1!$C$1</c:f>
              <c:strCache>
                <c:ptCount val="1"/>
                <c:pt idx="0">
                  <c:v>Sem concordância</c:v>
                </c:pt>
              </c:strCache>
            </c:strRef>
          </c:tx>
          <c:cat>
            <c:strRef>
              <c:f>Plan1!$A$2:$A$4</c:f>
              <c:strCache>
                <c:ptCount val="3"/>
                <c:pt idx="0">
                  <c:v>Dois itens</c:v>
                </c:pt>
                <c:pt idx="1">
                  <c:v>Três itens</c:v>
                </c:pt>
                <c:pt idx="2">
                  <c:v>Quatro itens ou mais</c:v>
                </c:pt>
              </c:strCache>
            </c:strRef>
          </c:cat>
          <c:val>
            <c:numRef>
              <c:f>Plan1!$C$2:$C$4</c:f>
              <c:numCache>
                <c:formatCode>0%</c:formatCode>
                <c:ptCount val="3"/>
                <c:pt idx="0">
                  <c:v>0.59199999999999997</c:v>
                </c:pt>
                <c:pt idx="1">
                  <c:v>0.82800000000000007</c:v>
                </c:pt>
                <c:pt idx="2">
                  <c:v>0.77800000000000014</c:v>
                </c:pt>
              </c:numCache>
            </c:numRef>
          </c:val>
          <c:smooth val="0"/>
        </c:ser>
        <c:dLbls>
          <c:showLegendKey val="0"/>
          <c:showVal val="0"/>
          <c:showCatName val="0"/>
          <c:showSerName val="0"/>
          <c:showPercent val="0"/>
          <c:showBubbleSize val="0"/>
        </c:dLbls>
        <c:marker val="1"/>
        <c:smooth val="0"/>
        <c:axId val="120394752"/>
        <c:axId val="40901376"/>
      </c:lineChart>
      <c:catAx>
        <c:axId val="120394752"/>
        <c:scaling>
          <c:orientation val="minMax"/>
        </c:scaling>
        <c:delete val="0"/>
        <c:axPos val="b"/>
        <c:numFmt formatCode="General" sourceLinked="0"/>
        <c:majorTickMark val="out"/>
        <c:minorTickMark val="none"/>
        <c:tickLblPos val="nextTo"/>
        <c:spPr>
          <a:ln>
            <a:solidFill>
              <a:sysClr val="windowText" lastClr="000000"/>
            </a:solidFill>
          </a:ln>
        </c:spPr>
        <c:crossAx val="40901376"/>
        <c:crosses val="autoZero"/>
        <c:auto val="1"/>
        <c:lblAlgn val="ctr"/>
        <c:lblOffset val="100"/>
        <c:noMultiLvlLbl val="0"/>
      </c:catAx>
      <c:valAx>
        <c:axId val="40901376"/>
        <c:scaling>
          <c:orientation val="minMax"/>
          <c:max val="1"/>
        </c:scaling>
        <c:delete val="0"/>
        <c:axPos val="l"/>
        <c:majorGridlines/>
        <c:numFmt formatCode="0%" sourceLinked="1"/>
        <c:majorTickMark val="out"/>
        <c:minorTickMark val="none"/>
        <c:tickLblPos val="nextTo"/>
        <c:crossAx val="120394752"/>
        <c:crosses val="autoZero"/>
        <c:crossBetween val="between"/>
      </c:valAx>
    </c:plotArea>
    <c:legend>
      <c:legendPos val="r"/>
      <c:overlay val="0"/>
    </c:legend>
    <c:plotVisOnly val="1"/>
    <c:dispBlanksAs val="gap"/>
    <c:showDLblsOverMax val="0"/>
  </c:chart>
  <c:spPr>
    <a:ln>
      <a:solidFill>
        <a:sysClr val="windowText" lastClr="000000"/>
      </a:solidFill>
    </a:ln>
  </c:spPr>
  <c:txPr>
    <a:bodyPr/>
    <a:lstStyle/>
    <a:p>
      <a:pPr>
        <a:defRPr sz="1600">
          <a:latin typeface="Times New Roman" pitchFamily="18" charset="0"/>
          <a:cs typeface="Times New Roman" pitchFamily="18" charset="0"/>
        </a:defRPr>
      </a:pPr>
      <a:endParaRPr lang="pt-B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744167395742229E-2"/>
          <c:y val="4.3650793650793662E-2"/>
          <c:w val="0.63611724868401154"/>
          <c:h val="0.71875158705698949"/>
        </c:manualLayout>
      </c:layout>
      <c:lineChart>
        <c:grouping val="standard"/>
        <c:varyColors val="0"/>
        <c:ser>
          <c:idx val="0"/>
          <c:order val="0"/>
          <c:tx>
            <c:strRef>
              <c:f>Plan1!$B$1</c:f>
              <c:strCache>
                <c:ptCount val="1"/>
                <c:pt idx="0">
                  <c:v>Com concordância</c:v>
                </c:pt>
              </c:strCache>
            </c:strRef>
          </c:tx>
          <c:cat>
            <c:strRef>
              <c:f>Plan1!$A$2:$A$5</c:f>
              <c:strCache>
                <c:ptCount val="4"/>
                <c:pt idx="0">
                  <c:v>4ª série</c:v>
                </c:pt>
                <c:pt idx="1">
                  <c:v>Estudou em casa</c:v>
                </c:pt>
                <c:pt idx="2">
                  <c:v>Apenas os primeiros anos</c:v>
                </c:pt>
                <c:pt idx="3">
                  <c:v>Convivência com os amigos e leitura da bíblia</c:v>
                </c:pt>
              </c:strCache>
            </c:strRef>
          </c:cat>
          <c:val>
            <c:numRef>
              <c:f>Plan1!$B$2:$B$5</c:f>
              <c:numCache>
                <c:formatCode>0%</c:formatCode>
                <c:ptCount val="4"/>
                <c:pt idx="0">
                  <c:v>0.39500000000000007</c:v>
                </c:pt>
                <c:pt idx="1">
                  <c:v>0.35700000000000004</c:v>
                </c:pt>
                <c:pt idx="2">
                  <c:v>0.15400000000000003</c:v>
                </c:pt>
                <c:pt idx="3">
                  <c:v>4.9000000000000009E-2</c:v>
                </c:pt>
              </c:numCache>
            </c:numRef>
          </c:val>
          <c:smooth val="0"/>
        </c:ser>
        <c:ser>
          <c:idx val="1"/>
          <c:order val="1"/>
          <c:tx>
            <c:strRef>
              <c:f>Plan1!$C$1</c:f>
              <c:strCache>
                <c:ptCount val="1"/>
                <c:pt idx="0">
                  <c:v>Sem concordância</c:v>
                </c:pt>
              </c:strCache>
            </c:strRef>
          </c:tx>
          <c:cat>
            <c:strRef>
              <c:f>Plan1!$A$2:$A$5</c:f>
              <c:strCache>
                <c:ptCount val="4"/>
                <c:pt idx="0">
                  <c:v>4ª série</c:v>
                </c:pt>
                <c:pt idx="1">
                  <c:v>Estudou em casa</c:v>
                </c:pt>
                <c:pt idx="2">
                  <c:v>Apenas os primeiros anos</c:v>
                </c:pt>
                <c:pt idx="3">
                  <c:v>Convivência com os amigos e leitura da bíblia</c:v>
                </c:pt>
              </c:strCache>
            </c:strRef>
          </c:cat>
          <c:val>
            <c:numRef>
              <c:f>Plan1!$C$2:$C$5</c:f>
              <c:numCache>
                <c:formatCode>0%</c:formatCode>
                <c:ptCount val="4"/>
                <c:pt idx="0">
                  <c:v>0.60000000000000009</c:v>
                </c:pt>
                <c:pt idx="1">
                  <c:v>0.64000000000000012</c:v>
                </c:pt>
                <c:pt idx="2">
                  <c:v>0.85000000000000009</c:v>
                </c:pt>
                <c:pt idx="3">
                  <c:v>0.95000000000000007</c:v>
                </c:pt>
              </c:numCache>
            </c:numRef>
          </c:val>
          <c:smooth val="0"/>
        </c:ser>
        <c:dLbls>
          <c:showLegendKey val="0"/>
          <c:showVal val="0"/>
          <c:showCatName val="0"/>
          <c:showSerName val="0"/>
          <c:showPercent val="0"/>
          <c:showBubbleSize val="0"/>
        </c:dLbls>
        <c:marker val="1"/>
        <c:smooth val="0"/>
        <c:axId val="120585216"/>
        <c:axId val="40928960"/>
      </c:lineChart>
      <c:catAx>
        <c:axId val="120585216"/>
        <c:scaling>
          <c:orientation val="minMax"/>
        </c:scaling>
        <c:delete val="0"/>
        <c:axPos val="b"/>
        <c:numFmt formatCode="General" sourceLinked="0"/>
        <c:majorTickMark val="out"/>
        <c:minorTickMark val="none"/>
        <c:tickLblPos val="nextTo"/>
        <c:txPr>
          <a:bodyPr/>
          <a:lstStyle/>
          <a:p>
            <a:pPr>
              <a:defRPr sz="1400"/>
            </a:pPr>
            <a:endParaRPr lang="pt-BR"/>
          </a:p>
        </c:txPr>
        <c:crossAx val="40928960"/>
        <c:crosses val="autoZero"/>
        <c:auto val="1"/>
        <c:lblAlgn val="ctr"/>
        <c:lblOffset val="100"/>
        <c:noMultiLvlLbl val="0"/>
      </c:catAx>
      <c:valAx>
        <c:axId val="40928960"/>
        <c:scaling>
          <c:orientation val="minMax"/>
        </c:scaling>
        <c:delete val="0"/>
        <c:axPos val="l"/>
        <c:majorGridlines/>
        <c:numFmt formatCode="0%" sourceLinked="1"/>
        <c:majorTickMark val="out"/>
        <c:minorTickMark val="none"/>
        <c:tickLblPos val="nextTo"/>
        <c:txPr>
          <a:bodyPr/>
          <a:lstStyle/>
          <a:p>
            <a:pPr>
              <a:defRPr sz="1600"/>
            </a:pPr>
            <a:endParaRPr lang="pt-BR"/>
          </a:p>
        </c:txPr>
        <c:crossAx val="120585216"/>
        <c:crosses val="autoZero"/>
        <c:crossBetween val="between"/>
      </c:valAx>
    </c:plotArea>
    <c:legend>
      <c:legendPos val="r"/>
      <c:layout>
        <c:manualLayout>
          <c:xMode val="edge"/>
          <c:yMode val="edge"/>
          <c:x val="0.73812751798364884"/>
          <c:y val="0.42508344508626289"/>
          <c:w val="0.26187248201635122"/>
          <c:h val="0.14988427093471657"/>
        </c:manualLayout>
      </c:layout>
      <c:overlay val="0"/>
      <c:txPr>
        <a:bodyPr/>
        <a:lstStyle/>
        <a:p>
          <a:pPr>
            <a:defRPr sz="1600"/>
          </a:pPr>
          <a:endParaRPr lang="pt-BR"/>
        </a:p>
      </c:txPr>
    </c:legend>
    <c:plotVisOnly val="1"/>
    <c:dispBlanksAs val="gap"/>
    <c:showDLblsOverMax val="0"/>
  </c:chart>
  <c:spPr>
    <a:ln>
      <a:solidFill>
        <a:sysClr val="windowText" lastClr="000000"/>
      </a:solidFill>
    </a:ln>
  </c:spPr>
  <c:txPr>
    <a:bodyPr/>
    <a:lstStyle/>
    <a:p>
      <a:pPr>
        <a:defRPr sz="1100">
          <a:latin typeface="Times New Roman" pitchFamily="18" charset="0"/>
          <a:cs typeface="Times New Roman" pitchFamily="18" charset="0"/>
        </a:defRPr>
      </a:pPr>
      <a:endParaRPr lang="pt-B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193822460320895E-2"/>
          <c:y val="0.10453835047556674"/>
          <c:w val="0.46608117361586654"/>
          <c:h val="0.8324556311368454"/>
        </c:manualLayout>
      </c:layout>
      <c:pieChart>
        <c:varyColors val="1"/>
        <c:ser>
          <c:idx val="0"/>
          <c:order val="0"/>
          <c:tx>
            <c:strRef>
              <c:f>Plan1!$B$1</c:f>
              <c:strCache>
                <c:ptCount val="1"/>
                <c:pt idx="0">
                  <c:v>Vendas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Plan1!$A$2:$A$3</c:f>
              <c:strCache>
                <c:ptCount val="2"/>
                <c:pt idx="0">
                  <c:v>Com concordância</c:v>
                </c:pt>
                <c:pt idx="1">
                  <c:v>Sem  concordância</c:v>
                </c:pt>
              </c:strCache>
            </c:strRef>
          </c:cat>
          <c:val>
            <c:numRef>
              <c:f>Plan1!$B$2:$B$3</c:f>
              <c:numCache>
                <c:formatCode>0.00%</c:formatCode>
                <c:ptCount val="2"/>
                <c:pt idx="0">
                  <c:v>0.59199999999999997</c:v>
                </c:pt>
                <c:pt idx="1">
                  <c:v>0.40800000000000003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383247472439556"/>
          <c:y val="0.39336141583436296"/>
          <c:w val="0.33589814431090864"/>
          <c:h val="0.25344917980018677"/>
        </c:manualLayout>
      </c:layout>
      <c:overlay val="0"/>
    </c:legend>
    <c:plotVisOnly val="1"/>
    <c:dispBlanksAs val="zero"/>
    <c:showDLblsOverMax val="0"/>
  </c:chart>
  <c:spPr>
    <a:ln>
      <a:solidFill>
        <a:sysClr val="windowText" lastClr="000000"/>
      </a:solidFill>
    </a:ln>
  </c:spPr>
  <c:txPr>
    <a:bodyPr/>
    <a:lstStyle/>
    <a:p>
      <a:pPr>
        <a:defRPr sz="2000">
          <a:latin typeface="Times New Roman" pitchFamily="18" charset="0"/>
          <a:cs typeface="Times New Roman" pitchFamily="18" charset="0"/>
        </a:defRPr>
      </a:pPr>
      <a:endParaRPr lang="pt-B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Plan1!$B$1</c:f>
              <c:strCache>
                <c:ptCount val="1"/>
                <c:pt idx="0">
                  <c:v>Com concordância</c:v>
                </c:pt>
              </c:strCache>
            </c:strRef>
          </c:tx>
          <c:invertIfNegative val="0"/>
          <c:cat>
            <c:strRef>
              <c:f>Plan1!$A$2:$A$7</c:f>
              <c:strCache>
                <c:ptCount val="6"/>
                <c:pt idx="0">
                  <c:v>Esq.  Adj</c:v>
                </c:pt>
                <c:pt idx="1">
                  <c:v>Esq. não Adj</c:v>
                </c:pt>
                <c:pt idx="2">
                  <c:v>N1</c:v>
                </c:pt>
                <c:pt idx="3">
                  <c:v>N2</c:v>
                </c:pt>
                <c:pt idx="4">
                  <c:v>N3</c:v>
                </c:pt>
                <c:pt idx="5">
                  <c:v>Itens à direita</c:v>
                </c:pt>
              </c:strCache>
            </c:strRef>
          </c:cat>
          <c:val>
            <c:numRef>
              <c:f>Plan1!$B$2:$B$7</c:f>
              <c:numCache>
                <c:formatCode>0.00%</c:formatCode>
                <c:ptCount val="6"/>
                <c:pt idx="0">
                  <c:v>0.75000000000000011</c:v>
                </c:pt>
                <c:pt idx="1">
                  <c:v>0.62000000000000011</c:v>
                </c:pt>
                <c:pt idx="2" formatCode="0%">
                  <c:v>0.91</c:v>
                </c:pt>
                <c:pt idx="3" formatCode="0%">
                  <c:v>0.51</c:v>
                </c:pt>
                <c:pt idx="4" formatCode="0%">
                  <c:v>0.41000000000000003</c:v>
                </c:pt>
                <c:pt idx="5" formatCode="0%">
                  <c:v>0.43000000000000005</c:v>
                </c:pt>
              </c:numCache>
            </c:numRef>
          </c:val>
        </c:ser>
        <c:ser>
          <c:idx val="1"/>
          <c:order val="1"/>
          <c:tx>
            <c:strRef>
              <c:f>Plan1!$C$1</c:f>
              <c:strCache>
                <c:ptCount val="1"/>
                <c:pt idx="0">
                  <c:v>Sem concordância</c:v>
                </c:pt>
              </c:strCache>
            </c:strRef>
          </c:tx>
          <c:invertIfNegative val="0"/>
          <c:cat>
            <c:strRef>
              <c:f>Plan1!$A$2:$A$7</c:f>
              <c:strCache>
                <c:ptCount val="6"/>
                <c:pt idx="0">
                  <c:v>Esq.  Adj</c:v>
                </c:pt>
                <c:pt idx="1">
                  <c:v>Esq. não Adj</c:v>
                </c:pt>
                <c:pt idx="2">
                  <c:v>N1</c:v>
                </c:pt>
                <c:pt idx="3">
                  <c:v>N2</c:v>
                </c:pt>
                <c:pt idx="4">
                  <c:v>N3</c:v>
                </c:pt>
                <c:pt idx="5">
                  <c:v>Itens à direita</c:v>
                </c:pt>
              </c:strCache>
            </c:strRef>
          </c:cat>
          <c:val>
            <c:numRef>
              <c:f>Plan1!$C$2:$C$7</c:f>
              <c:numCache>
                <c:formatCode>0.00%</c:formatCode>
                <c:ptCount val="6"/>
                <c:pt idx="0">
                  <c:v>0.25</c:v>
                </c:pt>
                <c:pt idx="1">
                  <c:v>0.38000000000000006</c:v>
                </c:pt>
                <c:pt idx="2" formatCode="0%">
                  <c:v>9.0000000000000011E-2</c:v>
                </c:pt>
                <c:pt idx="3" formatCode="0%">
                  <c:v>0.49000000000000005</c:v>
                </c:pt>
                <c:pt idx="4" formatCode="0%">
                  <c:v>0.59</c:v>
                </c:pt>
                <c:pt idx="5" formatCode="0%">
                  <c:v>0.56999999999999995</c:v>
                </c:pt>
              </c:numCache>
            </c:numRef>
          </c:val>
        </c:ser>
        <c:dLbls>
          <c:showLegendKey val="0"/>
          <c:showVal val="0"/>
          <c:showCatName val="0"/>
          <c:showSerName val="0"/>
          <c:showPercent val="0"/>
          <c:showBubbleSize val="0"/>
        </c:dLbls>
        <c:gapWidth val="150"/>
        <c:axId val="132150272"/>
        <c:axId val="32544960"/>
      </c:barChart>
      <c:catAx>
        <c:axId val="132150272"/>
        <c:scaling>
          <c:orientation val="minMax"/>
        </c:scaling>
        <c:delete val="0"/>
        <c:axPos val="b"/>
        <c:numFmt formatCode="General" sourceLinked="0"/>
        <c:majorTickMark val="out"/>
        <c:minorTickMark val="none"/>
        <c:tickLblPos val="nextTo"/>
        <c:txPr>
          <a:bodyPr/>
          <a:lstStyle/>
          <a:p>
            <a:pPr>
              <a:defRPr sz="1600"/>
            </a:pPr>
            <a:endParaRPr lang="pt-BR"/>
          </a:p>
        </c:txPr>
        <c:crossAx val="32544960"/>
        <c:crosses val="autoZero"/>
        <c:auto val="1"/>
        <c:lblAlgn val="ctr"/>
        <c:lblOffset val="100"/>
        <c:noMultiLvlLbl val="0"/>
      </c:catAx>
      <c:valAx>
        <c:axId val="32544960"/>
        <c:scaling>
          <c:orientation val="minMax"/>
        </c:scaling>
        <c:delete val="0"/>
        <c:axPos val="l"/>
        <c:majorGridlines/>
        <c:numFmt formatCode="0%" sourceLinked="0"/>
        <c:majorTickMark val="out"/>
        <c:minorTickMark val="none"/>
        <c:tickLblPos val="nextTo"/>
        <c:txPr>
          <a:bodyPr/>
          <a:lstStyle/>
          <a:p>
            <a:pPr>
              <a:defRPr sz="1600"/>
            </a:pPr>
            <a:endParaRPr lang="pt-BR"/>
          </a:p>
        </c:txPr>
        <c:crossAx val="132150272"/>
        <c:crosses val="autoZero"/>
        <c:crossBetween val="between"/>
      </c:valAx>
    </c:plotArea>
    <c:legend>
      <c:legendPos val="r"/>
      <c:overlay val="0"/>
      <c:txPr>
        <a:bodyPr/>
        <a:lstStyle/>
        <a:p>
          <a:pPr>
            <a:defRPr sz="1600"/>
          </a:pPr>
          <a:endParaRPr lang="pt-BR"/>
        </a:p>
      </c:txPr>
    </c:legend>
    <c:plotVisOnly val="1"/>
    <c:dispBlanksAs val="gap"/>
    <c:showDLblsOverMax val="0"/>
  </c:chart>
  <c:spPr>
    <a:ln>
      <a:solidFill>
        <a:sysClr val="windowText" lastClr="000000"/>
      </a:solidFill>
    </a:ln>
  </c:spPr>
  <c:txPr>
    <a:bodyPr/>
    <a:lstStyle/>
    <a:p>
      <a:pPr>
        <a:defRPr sz="1400">
          <a:latin typeface="Times New Roman" pitchFamily="18" charset="0"/>
          <a:cs typeface="Times New Roman" pitchFamily="18" charset="0"/>
        </a:defRPr>
      </a:pPr>
      <a:endParaRPr lang="pt-B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856080489938765E-2"/>
          <c:y val="7.9771903512060982E-2"/>
          <c:w val="0.68118429922510637"/>
          <c:h val="0.66177071081622219"/>
        </c:manualLayout>
      </c:layout>
      <c:barChart>
        <c:barDir val="col"/>
        <c:grouping val="percentStacked"/>
        <c:varyColors val="0"/>
        <c:ser>
          <c:idx val="0"/>
          <c:order val="0"/>
          <c:tx>
            <c:strRef>
              <c:f>Plan1!$B$1</c:f>
              <c:strCache>
                <c:ptCount val="1"/>
                <c:pt idx="0">
                  <c:v>Com concordância</c:v>
                </c:pt>
              </c:strCache>
            </c:strRef>
          </c:tx>
          <c:invertIfNegative val="0"/>
          <c:cat>
            <c:strRef>
              <c:f>Plan1!$A$2:$A$9</c:f>
              <c:strCache>
                <c:ptCount val="8"/>
                <c:pt idx="0">
                  <c:v>Plu. Metaf</c:v>
                </c:pt>
                <c:pt idx="1">
                  <c:v>ão reg</c:v>
                </c:pt>
                <c:pt idx="2">
                  <c:v>Reg. Oxít. ou Monos Tôn.</c:v>
                </c:pt>
                <c:pt idx="3">
                  <c:v>/R/ </c:v>
                </c:pt>
                <c:pt idx="4">
                  <c:v>Reg. prop</c:v>
                </c:pt>
                <c:pt idx="5">
                  <c:v>Reg. Parox.</c:v>
                </c:pt>
                <c:pt idx="6">
                  <c:v>ão irreg.</c:v>
                </c:pt>
                <c:pt idx="7">
                  <c:v>/S/ ou /Z/</c:v>
                </c:pt>
              </c:strCache>
            </c:strRef>
          </c:cat>
          <c:val>
            <c:numRef>
              <c:f>Plan1!$B$2:$B$9</c:f>
              <c:numCache>
                <c:formatCode>0%</c:formatCode>
                <c:ptCount val="8"/>
                <c:pt idx="0">
                  <c:v>0.66700000000000015</c:v>
                </c:pt>
                <c:pt idx="1">
                  <c:v>0.60000000000000009</c:v>
                </c:pt>
                <c:pt idx="2">
                  <c:v>0.68600000000000005</c:v>
                </c:pt>
                <c:pt idx="3">
                  <c:v>0.75000000000000011</c:v>
                </c:pt>
                <c:pt idx="4">
                  <c:v>0.60000000000000009</c:v>
                </c:pt>
                <c:pt idx="5">
                  <c:v>0.4860000000000001</c:v>
                </c:pt>
                <c:pt idx="6">
                  <c:v>0.25</c:v>
                </c:pt>
                <c:pt idx="7">
                  <c:v>0.33300000000000007</c:v>
                </c:pt>
              </c:numCache>
            </c:numRef>
          </c:val>
        </c:ser>
        <c:ser>
          <c:idx val="1"/>
          <c:order val="1"/>
          <c:tx>
            <c:strRef>
              <c:f>Plan1!$C$1</c:f>
              <c:strCache>
                <c:ptCount val="1"/>
                <c:pt idx="0">
                  <c:v>Sem concordância</c:v>
                </c:pt>
              </c:strCache>
            </c:strRef>
          </c:tx>
          <c:invertIfNegative val="0"/>
          <c:cat>
            <c:strRef>
              <c:f>Plan1!$A$2:$A$9</c:f>
              <c:strCache>
                <c:ptCount val="8"/>
                <c:pt idx="0">
                  <c:v>Plu. Metaf</c:v>
                </c:pt>
                <c:pt idx="1">
                  <c:v>ão reg</c:v>
                </c:pt>
                <c:pt idx="2">
                  <c:v>Reg. Oxít. ou Monos Tôn.</c:v>
                </c:pt>
                <c:pt idx="3">
                  <c:v>/R/ </c:v>
                </c:pt>
                <c:pt idx="4">
                  <c:v>Reg. prop</c:v>
                </c:pt>
                <c:pt idx="5">
                  <c:v>Reg. Parox.</c:v>
                </c:pt>
                <c:pt idx="6">
                  <c:v>ão irreg.</c:v>
                </c:pt>
                <c:pt idx="7">
                  <c:v>/S/ ou /Z/</c:v>
                </c:pt>
              </c:strCache>
            </c:strRef>
          </c:cat>
          <c:val>
            <c:numRef>
              <c:f>Plan1!$C$2:$C$9</c:f>
              <c:numCache>
                <c:formatCode>0%</c:formatCode>
                <c:ptCount val="8"/>
                <c:pt idx="0">
                  <c:v>0.33300000000000007</c:v>
                </c:pt>
                <c:pt idx="1">
                  <c:v>0.4</c:v>
                </c:pt>
                <c:pt idx="2">
                  <c:v>0.31400000000000006</c:v>
                </c:pt>
                <c:pt idx="3">
                  <c:v>0.25</c:v>
                </c:pt>
                <c:pt idx="4">
                  <c:v>0.4</c:v>
                </c:pt>
                <c:pt idx="5">
                  <c:v>0.51400000000000001</c:v>
                </c:pt>
                <c:pt idx="6">
                  <c:v>0.75000000000000011</c:v>
                </c:pt>
                <c:pt idx="7">
                  <c:v>0.66700000000000015</c:v>
                </c:pt>
              </c:numCache>
            </c:numRef>
          </c:val>
        </c:ser>
        <c:dLbls>
          <c:showLegendKey val="0"/>
          <c:showVal val="0"/>
          <c:showCatName val="0"/>
          <c:showSerName val="0"/>
          <c:showPercent val="0"/>
          <c:showBubbleSize val="0"/>
        </c:dLbls>
        <c:gapWidth val="150"/>
        <c:overlap val="100"/>
        <c:axId val="132227072"/>
        <c:axId val="41484288"/>
      </c:barChart>
      <c:catAx>
        <c:axId val="132227072"/>
        <c:scaling>
          <c:orientation val="minMax"/>
        </c:scaling>
        <c:delete val="0"/>
        <c:axPos val="b"/>
        <c:numFmt formatCode="General" sourceLinked="0"/>
        <c:majorTickMark val="out"/>
        <c:minorTickMark val="none"/>
        <c:tickLblPos val="nextTo"/>
        <c:txPr>
          <a:bodyPr/>
          <a:lstStyle/>
          <a:p>
            <a:pPr>
              <a:defRPr sz="1200"/>
            </a:pPr>
            <a:endParaRPr lang="pt-BR"/>
          </a:p>
        </c:txPr>
        <c:crossAx val="41484288"/>
        <c:crosses val="autoZero"/>
        <c:auto val="1"/>
        <c:lblAlgn val="ctr"/>
        <c:lblOffset val="100"/>
        <c:noMultiLvlLbl val="0"/>
      </c:catAx>
      <c:valAx>
        <c:axId val="41484288"/>
        <c:scaling>
          <c:orientation val="minMax"/>
        </c:scaling>
        <c:delete val="0"/>
        <c:axPos val="l"/>
        <c:majorGridlines/>
        <c:numFmt formatCode="0%" sourceLinked="1"/>
        <c:majorTickMark val="out"/>
        <c:minorTickMark val="none"/>
        <c:tickLblPos val="nextTo"/>
        <c:txPr>
          <a:bodyPr/>
          <a:lstStyle/>
          <a:p>
            <a:pPr>
              <a:defRPr sz="1400"/>
            </a:pPr>
            <a:endParaRPr lang="pt-BR"/>
          </a:p>
        </c:txPr>
        <c:crossAx val="132227072"/>
        <c:crosses val="autoZero"/>
        <c:crossBetween val="between"/>
      </c:valAx>
    </c:plotArea>
    <c:legend>
      <c:legendPos val="r"/>
      <c:layout>
        <c:manualLayout>
          <c:xMode val="edge"/>
          <c:yMode val="edge"/>
          <c:x val="0.7740596378941007"/>
          <c:y val="0.39696756655418086"/>
          <c:w val="0.22594036210589957"/>
          <c:h val="0.13463629546306716"/>
        </c:manualLayout>
      </c:layout>
      <c:overlay val="0"/>
      <c:txPr>
        <a:bodyPr/>
        <a:lstStyle/>
        <a:p>
          <a:pPr>
            <a:defRPr sz="1400"/>
          </a:pPr>
          <a:endParaRPr lang="pt-BR"/>
        </a:p>
      </c:txPr>
    </c:legend>
    <c:plotVisOnly val="1"/>
    <c:dispBlanksAs val="gap"/>
    <c:showDLblsOverMax val="0"/>
  </c:chart>
  <c:spPr>
    <a:ln>
      <a:solidFill>
        <a:sysClr val="windowText" lastClr="000000"/>
      </a:solidFill>
    </a:ln>
  </c:spPr>
  <c:txPr>
    <a:bodyPr/>
    <a:lstStyle/>
    <a:p>
      <a:pPr>
        <a:defRPr sz="1100">
          <a:latin typeface="Times New Roman" pitchFamily="18" charset="0"/>
          <a:cs typeface="Times New Roman" pitchFamily="18" charset="0"/>
        </a:defRPr>
      </a:pPr>
      <a:endParaRPr lang="pt-B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744167395742229E-2"/>
          <c:y val="4.3650793650793662E-2"/>
          <c:w val="0.68631362491059922"/>
          <c:h val="0.66347230864965778"/>
        </c:manualLayout>
      </c:layout>
      <c:barChart>
        <c:barDir val="col"/>
        <c:grouping val="clustered"/>
        <c:varyColors val="0"/>
        <c:ser>
          <c:idx val="0"/>
          <c:order val="0"/>
          <c:tx>
            <c:strRef>
              <c:f>Plan1!$B$1</c:f>
              <c:strCache>
                <c:ptCount val="1"/>
                <c:pt idx="0">
                  <c:v>Com concordância</c:v>
                </c:pt>
              </c:strCache>
            </c:strRef>
          </c:tx>
          <c:invertIfNegative val="0"/>
          <c:cat>
            <c:strRef>
              <c:f>Plan1!$A$2:$A$7</c:f>
              <c:strCache>
                <c:ptCount val="6"/>
                <c:pt idx="0">
                  <c:v>Ausência de marcas (item na 3ªP)</c:v>
                </c:pt>
                <c:pt idx="1">
                  <c:v>Ausência na 1ª P (item em 2ª P)</c:v>
                </c:pt>
                <c:pt idx="2">
                  <c:v>Presença 1ªP (item em 2ª P)</c:v>
                </c:pt>
                <c:pt idx="3">
                  <c:v>Marca prec e marca formal</c:v>
                </c:pt>
                <c:pt idx="4">
                  <c:v>Numeral</c:v>
                </c:pt>
                <c:pt idx="5">
                  <c:v>Marca preced. e zero</c:v>
                </c:pt>
              </c:strCache>
            </c:strRef>
          </c:cat>
          <c:val>
            <c:numRef>
              <c:f>Plan1!$B$2:$B$7</c:f>
              <c:numCache>
                <c:formatCode>0%</c:formatCode>
                <c:ptCount val="6"/>
                <c:pt idx="0">
                  <c:v>0.78600000000000003</c:v>
                </c:pt>
                <c:pt idx="1">
                  <c:v>0.72500000000000009</c:v>
                </c:pt>
                <c:pt idx="2">
                  <c:v>0.54500000000000004</c:v>
                </c:pt>
                <c:pt idx="3">
                  <c:v>0.51700000000000002</c:v>
                </c:pt>
                <c:pt idx="4">
                  <c:v>0.28200000000000003</c:v>
                </c:pt>
                <c:pt idx="5">
                  <c:v>0.21600000000000003</c:v>
                </c:pt>
              </c:numCache>
            </c:numRef>
          </c:val>
        </c:ser>
        <c:ser>
          <c:idx val="1"/>
          <c:order val="1"/>
          <c:tx>
            <c:strRef>
              <c:f>Plan1!$C$1</c:f>
              <c:strCache>
                <c:ptCount val="1"/>
                <c:pt idx="0">
                  <c:v>Sem concordância</c:v>
                </c:pt>
              </c:strCache>
            </c:strRef>
          </c:tx>
          <c:invertIfNegative val="0"/>
          <c:cat>
            <c:strRef>
              <c:f>Plan1!$A$2:$A$7</c:f>
              <c:strCache>
                <c:ptCount val="6"/>
                <c:pt idx="0">
                  <c:v>Ausência de marcas (item na 3ªP)</c:v>
                </c:pt>
                <c:pt idx="1">
                  <c:v>Ausência na 1ª P (item em 2ª P)</c:v>
                </c:pt>
                <c:pt idx="2">
                  <c:v>Presença 1ªP (item em 2ª P)</c:v>
                </c:pt>
                <c:pt idx="3">
                  <c:v>Marca prec e marca formal</c:v>
                </c:pt>
                <c:pt idx="4">
                  <c:v>Numeral</c:v>
                </c:pt>
                <c:pt idx="5">
                  <c:v>Marca preced. e zero</c:v>
                </c:pt>
              </c:strCache>
            </c:strRef>
          </c:cat>
          <c:val>
            <c:numRef>
              <c:f>Plan1!$C$2:$C$7</c:f>
              <c:numCache>
                <c:formatCode>0%</c:formatCode>
                <c:ptCount val="6"/>
                <c:pt idx="0">
                  <c:v>0.21400000000000002</c:v>
                </c:pt>
                <c:pt idx="1">
                  <c:v>0.27</c:v>
                </c:pt>
                <c:pt idx="2">
                  <c:v>0.45</c:v>
                </c:pt>
                <c:pt idx="3">
                  <c:v>0.48000000000000004</c:v>
                </c:pt>
                <c:pt idx="4">
                  <c:v>0.72000000000000008</c:v>
                </c:pt>
                <c:pt idx="5">
                  <c:v>0.78</c:v>
                </c:pt>
              </c:numCache>
            </c:numRef>
          </c:val>
        </c:ser>
        <c:dLbls>
          <c:showLegendKey val="0"/>
          <c:showVal val="0"/>
          <c:showCatName val="0"/>
          <c:showSerName val="0"/>
          <c:showPercent val="0"/>
          <c:showBubbleSize val="0"/>
        </c:dLbls>
        <c:gapWidth val="150"/>
        <c:axId val="133742592"/>
        <c:axId val="41488320"/>
      </c:barChart>
      <c:catAx>
        <c:axId val="133742592"/>
        <c:scaling>
          <c:orientation val="minMax"/>
        </c:scaling>
        <c:delete val="0"/>
        <c:axPos val="b"/>
        <c:numFmt formatCode="General" sourceLinked="0"/>
        <c:majorTickMark val="out"/>
        <c:minorTickMark val="none"/>
        <c:tickLblPos val="nextTo"/>
        <c:crossAx val="41488320"/>
        <c:crosses val="autoZero"/>
        <c:auto val="1"/>
        <c:lblAlgn val="ctr"/>
        <c:lblOffset val="100"/>
        <c:noMultiLvlLbl val="0"/>
      </c:catAx>
      <c:valAx>
        <c:axId val="41488320"/>
        <c:scaling>
          <c:orientation val="minMax"/>
          <c:max val="1"/>
        </c:scaling>
        <c:delete val="0"/>
        <c:axPos val="l"/>
        <c:majorGridlines/>
        <c:numFmt formatCode="0%" sourceLinked="1"/>
        <c:majorTickMark val="out"/>
        <c:minorTickMark val="none"/>
        <c:tickLblPos val="nextTo"/>
        <c:txPr>
          <a:bodyPr/>
          <a:lstStyle/>
          <a:p>
            <a:pPr>
              <a:defRPr sz="1600"/>
            </a:pPr>
            <a:endParaRPr lang="pt-BR"/>
          </a:p>
        </c:txPr>
        <c:crossAx val="133742592"/>
        <c:crosses val="autoZero"/>
        <c:crossBetween val="between"/>
      </c:valAx>
    </c:plotArea>
    <c:legend>
      <c:legendPos val="r"/>
      <c:layout>
        <c:manualLayout>
          <c:xMode val="edge"/>
          <c:yMode val="edge"/>
          <c:x val="0.77506517820388254"/>
          <c:y val="0.42548724657706527"/>
          <c:w val="0.22255306830976518"/>
          <c:h val="0.14072846059936239"/>
        </c:manualLayout>
      </c:layout>
      <c:overlay val="0"/>
      <c:txPr>
        <a:bodyPr/>
        <a:lstStyle/>
        <a:p>
          <a:pPr>
            <a:defRPr sz="1600"/>
          </a:pPr>
          <a:endParaRPr lang="pt-BR"/>
        </a:p>
      </c:txPr>
    </c:legend>
    <c:plotVisOnly val="1"/>
    <c:dispBlanksAs val="gap"/>
    <c:showDLblsOverMax val="0"/>
  </c:chart>
  <c:spPr>
    <a:ln>
      <a:solidFill>
        <a:sysClr val="windowText" lastClr="000000"/>
      </a:solidFill>
    </a:ln>
  </c:spPr>
  <c:txPr>
    <a:bodyPr/>
    <a:lstStyle/>
    <a:p>
      <a:pPr>
        <a:defRPr sz="1400">
          <a:latin typeface="Times New Roman" pitchFamily="18" charset="0"/>
          <a:cs typeface="Times New Roman" pitchFamily="18" charset="0"/>
        </a:defRPr>
      </a:pPr>
      <a:endParaRPr lang="pt-B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808D46-FA8C-44A1-B000-F9FFD33D33C5}" type="datetimeFigureOut">
              <a:rPr lang="pt-BR" smtClean="0"/>
              <a:pPr/>
              <a:t>11/05/2020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CD10C-1449-41E0-8966-A23DB405187A}" type="slidenum">
              <a:rPr lang="pt-BR" smtClean="0"/>
              <a:pPr/>
              <a:t>‹nº›</a:t>
            </a:fld>
            <a:endParaRPr lang="pt-BR"/>
          </a:p>
        </p:txBody>
      </p:sp>
    </p:spTree>
    <p:extLst>
      <p:ext uri="{BB962C8B-B14F-4D97-AF65-F5344CB8AC3E}">
        <p14:creationId xmlns:p14="http://schemas.microsoft.com/office/powerpoint/2010/main" val="358049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a:p>
            <a:pPr>
              <a:spcBef>
                <a:spcPct val="0"/>
              </a:spcBef>
            </a:pPr>
            <a:r>
              <a:rPr lang="pt-BR" smtClean="0"/>
              <a:t>Todo tipo de texto de lingüística que trabalha com </a:t>
            </a:r>
            <a:r>
              <a:rPr lang="pt-BR" i="1" smtClean="0"/>
              <a:t>corpora </a:t>
            </a:r>
            <a:r>
              <a:rPr lang="pt-BR" smtClean="0"/>
              <a:t>datados e localizados</a:t>
            </a:r>
          </a:p>
          <a:p>
            <a:pPr>
              <a:spcBef>
                <a:spcPct val="0"/>
              </a:spcBef>
            </a:pPr>
            <a:r>
              <a:rPr lang="pt-BR" b="1" smtClean="0"/>
              <a:t>Stricto sensu                                                                                      Lato sensu   Lingüística Histórica 	                  Lingüística Diacrônica</a:t>
            </a:r>
            <a:endParaRPr lang="pt-BR" smtClean="0"/>
          </a:p>
          <a:p>
            <a:pPr>
              <a:spcBef>
                <a:spcPct val="0"/>
              </a:spcBef>
            </a:pPr>
            <a:r>
              <a:rPr lang="pt-BR" smtClean="0"/>
              <a:t>sócio-histórica		                                associal</a:t>
            </a:r>
          </a:p>
          <a:p>
            <a:pPr>
              <a:spcBef>
                <a:spcPct val="0"/>
              </a:spcBef>
            </a:pPr>
            <a:r>
              <a:rPr lang="pt-BR" smtClean="0"/>
              <a:t>Considera, sobretudo, fatores intralingüísticos</a:t>
            </a:r>
          </a:p>
          <a:p>
            <a:pPr>
              <a:spcBef>
                <a:spcPct val="0"/>
              </a:spcBef>
            </a:pPr>
            <a:r>
              <a:rPr lang="pt-BR" smtClean="0"/>
              <a:t>Considera fatores extralingüísticos ou sociais</a:t>
            </a:r>
          </a:p>
          <a:p>
            <a:pPr>
              <a:spcBef>
                <a:spcPct val="0"/>
              </a:spcBef>
            </a:pPr>
            <a:r>
              <a:rPr lang="pt-BR" smtClean="0"/>
              <a:t> </a:t>
            </a:r>
          </a:p>
        </p:txBody>
      </p:sp>
      <p:sp>
        <p:nvSpPr>
          <p:cNvPr id="133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8F7E5B-327A-4D76-88E3-020655E8DE9B}" type="slidenum">
              <a:rPr lang="pt-BR">
                <a:solidFill>
                  <a:prstClr val="black"/>
                </a:solidFill>
              </a:rPr>
              <a:pPr eaLnBrk="1" hangingPunct="1"/>
              <a:t>8</a:t>
            </a:fld>
            <a:endParaRPr lang="pt-B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41CD10C-1449-41E0-8966-A23DB405187A}" type="slidenum">
              <a:rPr lang="pt-BR" smtClean="0"/>
              <a:pPr/>
              <a:t>78</a:t>
            </a:fld>
            <a:endParaRPr lang="pt-BR"/>
          </a:p>
        </p:txBody>
      </p:sp>
    </p:spTree>
    <p:extLst>
      <p:ext uri="{BB962C8B-B14F-4D97-AF65-F5344CB8AC3E}">
        <p14:creationId xmlns:p14="http://schemas.microsoft.com/office/powerpoint/2010/main" val="6505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4C7D09F-C4EF-4CFA-99D4-EF499C51B167}" type="datetimeFigureOut">
              <a:rPr lang="pt-BR" smtClean="0"/>
              <a:pPr/>
              <a:t>11/05/2020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EDC3D2-80DA-4438-A932-208EB3D0F621}" type="slidenum">
              <a:rPr lang="pt-BR" smtClean="0"/>
              <a:pPr/>
              <a:t>‹nº›</a:t>
            </a:fld>
            <a:endParaRPr lang="pt-BR"/>
          </a:p>
        </p:txBody>
      </p:sp>
    </p:spTree>
    <p:extLst>
      <p:ext uri="{BB962C8B-B14F-4D97-AF65-F5344CB8AC3E}">
        <p14:creationId xmlns:p14="http://schemas.microsoft.com/office/powerpoint/2010/main" val="161436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4C7D09F-C4EF-4CFA-99D4-EF499C51B167}" type="datetimeFigureOut">
              <a:rPr lang="pt-BR" smtClean="0"/>
              <a:pPr/>
              <a:t>11/05/2020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EDC3D2-80DA-4438-A932-208EB3D0F621}" type="slidenum">
              <a:rPr lang="pt-BR" smtClean="0"/>
              <a:pPr/>
              <a:t>‹nº›</a:t>
            </a:fld>
            <a:endParaRPr lang="pt-BR"/>
          </a:p>
        </p:txBody>
      </p:sp>
    </p:spTree>
    <p:extLst>
      <p:ext uri="{BB962C8B-B14F-4D97-AF65-F5344CB8AC3E}">
        <p14:creationId xmlns:p14="http://schemas.microsoft.com/office/powerpoint/2010/main" val="1394888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4C7D09F-C4EF-4CFA-99D4-EF499C51B167}" type="datetimeFigureOut">
              <a:rPr lang="pt-BR" smtClean="0"/>
              <a:pPr/>
              <a:t>11/05/2020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EDC3D2-80DA-4438-A932-208EB3D0F621}" type="slidenum">
              <a:rPr lang="pt-BR" smtClean="0"/>
              <a:pPr/>
              <a:t>‹nº›</a:t>
            </a:fld>
            <a:endParaRPr lang="pt-BR"/>
          </a:p>
        </p:txBody>
      </p:sp>
    </p:spTree>
    <p:extLst>
      <p:ext uri="{BB962C8B-B14F-4D97-AF65-F5344CB8AC3E}">
        <p14:creationId xmlns:p14="http://schemas.microsoft.com/office/powerpoint/2010/main" val="76355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4C7D09F-C4EF-4CFA-99D4-EF499C51B167}" type="datetimeFigureOut">
              <a:rPr lang="pt-BR" smtClean="0"/>
              <a:pPr/>
              <a:t>11/05/2020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EDC3D2-80DA-4438-A932-208EB3D0F621}" type="slidenum">
              <a:rPr lang="pt-BR" smtClean="0"/>
              <a:pPr/>
              <a:t>‹nº›</a:t>
            </a:fld>
            <a:endParaRPr lang="pt-BR"/>
          </a:p>
        </p:txBody>
      </p:sp>
    </p:spTree>
    <p:extLst>
      <p:ext uri="{BB962C8B-B14F-4D97-AF65-F5344CB8AC3E}">
        <p14:creationId xmlns:p14="http://schemas.microsoft.com/office/powerpoint/2010/main" val="125486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A4C7D09F-C4EF-4CFA-99D4-EF499C51B167}" type="datetimeFigureOut">
              <a:rPr lang="pt-BR" smtClean="0"/>
              <a:pPr/>
              <a:t>11/05/2020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7EDC3D2-80DA-4438-A932-208EB3D0F621}" type="slidenum">
              <a:rPr lang="pt-BR" smtClean="0"/>
              <a:pPr/>
              <a:t>‹nº›</a:t>
            </a:fld>
            <a:endParaRPr lang="pt-BR"/>
          </a:p>
        </p:txBody>
      </p:sp>
    </p:spTree>
    <p:extLst>
      <p:ext uri="{BB962C8B-B14F-4D97-AF65-F5344CB8AC3E}">
        <p14:creationId xmlns:p14="http://schemas.microsoft.com/office/powerpoint/2010/main" val="84096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4C7D09F-C4EF-4CFA-99D4-EF499C51B167}" type="datetimeFigureOut">
              <a:rPr lang="pt-BR" smtClean="0"/>
              <a:pPr/>
              <a:t>11/05/2020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EDC3D2-80DA-4438-A932-208EB3D0F621}" type="slidenum">
              <a:rPr lang="pt-BR" smtClean="0"/>
              <a:pPr/>
              <a:t>‹nº›</a:t>
            </a:fld>
            <a:endParaRPr lang="pt-BR"/>
          </a:p>
        </p:txBody>
      </p:sp>
    </p:spTree>
    <p:extLst>
      <p:ext uri="{BB962C8B-B14F-4D97-AF65-F5344CB8AC3E}">
        <p14:creationId xmlns:p14="http://schemas.microsoft.com/office/powerpoint/2010/main" val="1028311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4C7D09F-C4EF-4CFA-99D4-EF499C51B167}" type="datetimeFigureOut">
              <a:rPr lang="pt-BR" smtClean="0"/>
              <a:pPr/>
              <a:t>11/05/2020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7EDC3D2-80DA-4438-A932-208EB3D0F621}" type="slidenum">
              <a:rPr lang="pt-BR" smtClean="0"/>
              <a:pPr/>
              <a:t>‹nº›</a:t>
            </a:fld>
            <a:endParaRPr lang="pt-BR"/>
          </a:p>
        </p:txBody>
      </p:sp>
    </p:spTree>
    <p:extLst>
      <p:ext uri="{BB962C8B-B14F-4D97-AF65-F5344CB8AC3E}">
        <p14:creationId xmlns:p14="http://schemas.microsoft.com/office/powerpoint/2010/main" val="359417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4C7D09F-C4EF-4CFA-99D4-EF499C51B167}" type="datetimeFigureOut">
              <a:rPr lang="pt-BR" smtClean="0"/>
              <a:pPr/>
              <a:t>11/05/2020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7EDC3D2-80DA-4438-A932-208EB3D0F621}" type="slidenum">
              <a:rPr lang="pt-BR" smtClean="0"/>
              <a:pPr/>
              <a:t>‹nº›</a:t>
            </a:fld>
            <a:endParaRPr lang="pt-BR"/>
          </a:p>
        </p:txBody>
      </p:sp>
    </p:spTree>
    <p:extLst>
      <p:ext uri="{BB962C8B-B14F-4D97-AF65-F5344CB8AC3E}">
        <p14:creationId xmlns:p14="http://schemas.microsoft.com/office/powerpoint/2010/main" val="315040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4C7D09F-C4EF-4CFA-99D4-EF499C51B167}" type="datetimeFigureOut">
              <a:rPr lang="pt-BR" smtClean="0"/>
              <a:pPr/>
              <a:t>11/05/2020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7EDC3D2-80DA-4438-A932-208EB3D0F621}" type="slidenum">
              <a:rPr lang="pt-BR" smtClean="0"/>
              <a:pPr/>
              <a:t>‹nº›</a:t>
            </a:fld>
            <a:endParaRPr lang="pt-BR"/>
          </a:p>
        </p:txBody>
      </p:sp>
    </p:spTree>
    <p:extLst>
      <p:ext uri="{BB962C8B-B14F-4D97-AF65-F5344CB8AC3E}">
        <p14:creationId xmlns:p14="http://schemas.microsoft.com/office/powerpoint/2010/main" val="212749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4C7D09F-C4EF-4CFA-99D4-EF499C51B167}" type="datetimeFigureOut">
              <a:rPr lang="pt-BR" smtClean="0"/>
              <a:pPr/>
              <a:t>11/05/2020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EDC3D2-80DA-4438-A932-208EB3D0F621}" type="slidenum">
              <a:rPr lang="pt-BR" smtClean="0"/>
              <a:pPr/>
              <a:t>‹nº›</a:t>
            </a:fld>
            <a:endParaRPr lang="pt-BR"/>
          </a:p>
        </p:txBody>
      </p:sp>
    </p:spTree>
    <p:extLst>
      <p:ext uri="{BB962C8B-B14F-4D97-AF65-F5344CB8AC3E}">
        <p14:creationId xmlns:p14="http://schemas.microsoft.com/office/powerpoint/2010/main" val="20712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4C7D09F-C4EF-4CFA-99D4-EF499C51B167}" type="datetimeFigureOut">
              <a:rPr lang="pt-BR" smtClean="0"/>
              <a:pPr/>
              <a:t>11/05/2020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7EDC3D2-80DA-4438-A932-208EB3D0F621}" type="slidenum">
              <a:rPr lang="pt-BR" smtClean="0"/>
              <a:pPr/>
              <a:t>‹nº›</a:t>
            </a:fld>
            <a:endParaRPr lang="pt-BR"/>
          </a:p>
        </p:txBody>
      </p:sp>
    </p:spTree>
    <p:extLst>
      <p:ext uri="{BB962C8B-B14F-4D97-AF65-F5344CB8AC3E}">
        <p14:creationId xmlns:p14="http://schemas.microsoft.com/office/powerpoint/2010/main" val="306259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50000">
              <a:schemeClr val="accent6">
                <a:lumMod val="40000"/>
                <a:lumOff val="60000"/>
              </a:schemeClr>
            </a:gs>
            <a:gs pos="100000">
              <a:schemeClr val="tx1">
                <a:lumMod val="50000"/>
                <a:lumOff val="50000"/>
              </a:schemeClr>
            </a:gs>
          </a:gsLst>
          <a:lin ang="5400000" scaled="0"/>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7D09F-C4EF-4CFA-99D4-EF499C51B167}" type="datetimeFigureOut">
              <a:rPr lang="pt-BR" smtClean="0"/>
              <a:pPr/>
              <a:t>11/05/2020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DC3D2-80DA-4438-A932-208EB3D0F621}" type="slidenum">
              <a:rPr lang="pt-BR" smtClean="0"/>
              <a:pPr/>
              <a:t>‹nº›</a:t>
            </a:fld>
            <a:endParaRPr lang="pt-BR"/>
          </a:p>
        </p:txBody>
      </p:sp>
    </p:spTree>
    <p:extLst>
      <p:ext uri="{BB962C8B-B14F-4D97-AF65-F5344CB8AC3E}">
        <p14:creationId xmlns:p14="http://schemas.microsoft.com/office/powerpoint/2010/main" val="321549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individual.utoronto.ca/tagliamonte/Goldvarb/GV_index.htm" TargetMode="External"/><Relationship Id="rId2" Type="http://schemas.openxmlformats.org/officeDocument/2006/relationships/hyperlink" Target="http://www.ibge.gov.br/cidadesat/topwindow.htm?1"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95536" y="188640"/>
            <a:ext cx="8352928" cy="6264696"/>
          </a:xfrm>
        </p:spPr>
        <p:txBody>
          <a:bodyPr>
            <a:noAutofit/>
          </a:bodyPr>
          <a:lstStyle/>
          <a:p>
            <a:pPr>
              <a:tabLst>
                <a:tab pos="3317875" algn="l"/>
              </a:tabLst>
            </a:pPr>
            <a:r>
              <a:rPr lang="pt-BR" sz="1800" b="1" dirty="0">
                <a:latin typeface="Times New Roman" pitchFamily="18" charset="0"/>
                <a:cs typeface="Times New Roman" pitchFamily="18" charset="0"/>
              </a:rPr>
              <a:t>UNIVERSIDADE ESTADUAL DE FEIRA DE SANTANA – UEFS</a:t>
            </a:r>
            <a:r>
              <a:rPr lang="pt-BR" sz="1800" dirty="0">
                <a:latin typeface="Times New Roman" pitchFamily="18" charset="0"/>
                <a:cs typeface="Times New Roman" pitchFamily="18" charset="0"/>
              </a:rPr>
              <a:t/>
            </a:r>
            <a:br>
              <a:rPr lang="pt-BR" sz="1800" dirty="0">
                <a:latin typeface="Times New Roman" pitchFamily="18" charset="0"/>
                <a:cs typeface="Times New Roman" pitchFamily="18" charset="0"/>
              </a:rPr>
            </a:br>
            <a:r>
              <a:rPr lang="pt-BR" sz="1800" dirty="0">
                <a:latin typeface="Times New Roman" pitchFamily="18" charset="0"/>
                <a:cs typeface="Times New Roman" pitchFamily="18" charset="0"/>
              </a:rPr>
              <a:t>DEPARTAMENTO DE LETRAS E ARTES</a:t>
            </a:r>
            <a:br>
              <a:rPr lang="pt-BR" sz="1800" dirty="0">
                <a:latin typeface="Times New Roman" pitchFamily="18" charset="0"/>
                <a:cs typeface="Times New Roman" pitchFamily="18" charset="0"/>
              </a:rPr>
            </a:br>
            <a:r>
              <a:rPr lang="pt-BR" sz="1800" dirty="0">
                <a:latin typeface="Times New Roman" pitchFamily="18" charset="0"/>
                <a:cs typeface="Times New Roman" pitchFamily="18" charset="0"/>
              </a:rPr>
              <a:t>PROGRAMA DE PÓS-GRADUAÇÃO EM ESTUDOS </a:t>
            </a:r>
            <a:r>
              <a:rPr lang="pt-BR" sz="1800" dirty="0" smtClean="0">
                <a:latin typeface="Times New Roman" pitchFamily="18" charset="0"/>
                <a:cs typeface="Times New Roman" pitchFamily="18" charset="0"/>
              </a:rPr>
              <a:t>LINGUÍSTICOS</a:t>
            </a:r>
            <a:r>
              <a:rPr lang="pt-BR" sz="1800" dirty="0">
                <a:latin typeface="Times New Roman" pitchFamily="18" charset="0"/>
                <a:cs typeface="Times New Roman" pitchFamily="18" charset="0"/>
              </a:rPr>
              <a:t/>
            </a:r>
            <a:br>
              <a:rPr lang="pt-BR" sz="1800" dirty="0">
                <a:latin typeface="Times New Roman" pitchFamily="18" charset="0"/>
                <a:cs typeface="Times New Roman" pitchFamily="18" charset="0"/>
              </a:rPr>
            </a:br>
            <a:r>
              <a:rPr lang="pt-BR" sz="1800" dirty="0">
                <a:latin typeface="Times New Roman" pitchFamily="18" charset="0"/>
                <a:cs typeface="Times New Roman" pitchFamily="18" charset="0"/>
              </a:rPr>
              <a:t> </a:t>
            </a:r>
            <a:r>
              <a:rPr lang="pt-BR" sz="2000" dirty="0" smtClean="0">
                <a:latin typeface="Times New Roman" pitchFamily="18" charset="0"/>
                <a:cs typeface="Times New Roman" pitchFamily="18" charset="0"/>
              </a:rPr>
              <a:t/>
            </a:r>
            <a:br>
              <a:rPr lang="pt-BR" sz="2000" dirty="0" smtClean="0">
                <a:latin typeface="Times New Roman" pitchFamily="18" charset="0"/>
                <a:cs typeface="Times New Roman" pitchFamily="18" charset="0"/>
              </a:rPr>
            </a:br>
            <a:r>
              <a:rPr lang="pt-BR" sz="2000" dirty="0" smtClean="0">
                <a:latin typeface="Times New Roman" pitchFamily="18" charset="0"/>
                <a:cs typeface="Times New Roman" pitchFamily="18" charset="0"/>
              </a:rPr>
              <a:t/>
            </a:r>
            <a:br>
              <a:rPr lang="pt-BR" sz="2000" dirty="0" smtClean="0">
                <a:latin typeface="Times New Roman" pitchFamily="18" charset="0"/>
                <a:cs typeface="Times New Roman" pitchFamily="18" charset="0"/>
              </a:rPr>
            </a:br>
            <a:r>
              <a:rPr lang="pt-BR" sz="2000" dirty="0">
                <a:latin typeface="Times New Roman" pitchFamily="18" charset="0"/>
                <a:cs typeface="Times New Roman" pitchFamily="18" charset="0"/>
              </a:rPr>
              <a:t/>
            </a:r>
            <a:br>
              <a:rPr lang="pt-BR" sz="2000" dirty="0">
                <a:latin typeface="Times New Roman" pitchFamily="18" charset="0"/>
                <a:cs typeface="Times New Roman" pitchFamily="18" charset="0"/>
              </a:rPr>
            </a:br>
            <a:r>
              <a:rPr lang="pt-BR" sz="2200" b="1" dirty="0" smtClean="0">
                <a:latin typeface="Times New Roman" pitchFamily="18" charset="0"/>
                <a:cs typeface="Times New Roman" pitchFamily="18" charset="0"/>
              </a:rPr>
              <a:t>A VARIAÇÃO DA CONCORDÂNCIA NOMINAL DE NÚMERO EM CORRESPONDÊNCIAS PESSOAIS </a:t>
            </a:r>
            <a:r>
              <a:rPr lang="pt-BR" sz="2200" b="1" dirty="0">
                <a:latin typeface="Times New Roman" pitchFamily="18" charset="0"/>
                <a:cs typeface="Times New Roman" pitchFamily="18" charset="0"/>
              </a:rPr>
              <a:t>DO </a:t>
            </a:r>
            <a:r>
              <a:rPr lang="pt-BR" sz="2200" b="1" dirty="0" smtClean="0">
                <a:latin typeface="Times New Roman" pitchFamily="18" charset="0"/>
                <a:cs typeface="Times New Roman" pitchFamily="18" charset="0"/>
              </a:rPr>
              <a:t>SERTÃO BAIANO</a:t>
            </a:r>
            <a:r>
              <a:rPr lang="pt-BR" sz="2200" dirty="0">
                <a:latin typeface="Times New Roman" pitchFamily="18" charset="0"/>
                <a:cs typeface="Times New Roman" pitchFamily="18" charset="0"/>
              </a:rPr>
              <a:t> </a:t>
            </a:r>
            <a:r>
              <a:rPr lang="pt-BR" sz="2200" dirty="0" smtClean="0">
                <a:latin typeface="Times New Roman" pitchFamily="18" charset="0"/>
                <a:cs typeface="Times New Roman" pitchFamily="18" charset="0"/>
              </a:rPr>
              <a:t/>
            </a:r>
            <a:br>
              <a:rPr lang="pt-BR" sz="2200" dirty="0" smtClean="0">
                <a:latin typeface="Times New Roman" pitchFamily="18" charset="0"/>
                <a:cs typeface="Times New Roman" pitchFamily="18" charset="0"/>
              </a:rPr>
            </a:br>
            <a:r>
              <a:rPr lang="pt-BR" sz="2200" dirty="0">
                <a:latin typeface="Times New Roman" pitchFamily="18" charset="0"/>
                <a:cs typeface="Times New Roman" pitchFamily="18" charset="0"/>
              </a:rPr>
              <a:t/>
            </a:r>
            <a:br>
              <a:rPr lang="pt-BR" sz="2200" dirty="0">
                <a:latin typeface="Times New Roman" pitchFamily="18" charset="0"/>
                <a:cs typeface="Times New Roman" pitchFamily="18" charset="0"/>
              </a:rPr>
            </a:br>
            <a:r>
              <a:rPr lang="pt-BR" sz="2000" dirty="0">
                <a:latin typeface="Times New Roman" pitchFamily="18" charset="0"/>
                <a:cs typeface="Times New Roman" pitchFamily="18" charset="0"/>
              </a:rPr>
              <a:t/>
            </a:r>
            <a:br>
              <a:rPr lang="pt-BR" sz="2000" dirty="0">
                <a:latin typeface="Times New Roman" pitchFamily="18" charset="0"/>
                <a:cs typeface="Times New Roman" pitchFamily="18" charset="0"/>
              </a:rPr>
            </a:br>
            <a:r>
              <a:rPr lang="pt-BR" sz="2000" b="1" dirty="0">
                <a:latin typeface="Times New Roman" pitchFamily="18" charset="0"/>
                <a:cs typeface="Times New Roman" pitchFamily="18" charset="0"/>
              </a:rPr>
              <a:t> </a:t>
            </a:r>
            <a:r>
              <a:rPr lang="pt-BR" sz="2000" b="1" dirty="0" smtClean="0">
                <a:latin typeface="Times New Roman" pitchFamily="18" charset="0"/>
                <a:cs typeface="Times New Roman" pitchFamily="18" charset="0"/>
              </a:rPr>
              <a:t/>
            </a:r>
            <a:br>
              <a:rPr lang="pt-BR" sz="2000" b="1" dirty="0" smtClean="0">
                <a:latin typeface="Times New Roman" pitchFamily="18" charset="0"/>
                <a:cs typeface="Times New Roman" pitchFamily="18" charset="0"/>
              </a:rPr>
            </a:br>
            <a:r>
              <a:rPr lang="pt-BR" sz="2000" b="1" dirty="0" smtClean="0">
                <a:latin typeface="Times New Roman" pitchFamily="18" charset="0"/>
                <a:cs typeface="Times New Roman" pitchFamily="18" charset="0"/>
              </a:rPr>
              <a:t/>
            </a:r>
            <a:br>
              <a:rPr lang="pt-BR" sz="2000" b="1" dirty="0" smtClean="0">
                <a:latin typeface="Times New Roman" pitchFamily="18" charset="0"/>
                <a:cs typeface="Times New Roman" pitchFamily="18" charset="0"/>
              </a:rPr>
            </a:br>
            <a:r>
              <a:rPr lang="pt-BR" sz="2000" dirty="0">
                <a:latin typeface="Times New Roman" pitchFamily="18" charset="0"/>
                <a:cs typeface="Times New Roman" pitchFamily="18" charset="0"/>
              </a:rPr>
              <a:t/>
            </a:r>
            <a:br>
              <a:rPr lang="pt-BR" sz="2000" dirty="0">
                <a:latin typeface="Times New Roman" pitchFamily="18" charset="0"/>
                <a:cs typeface="Times New Roman" pitchFamily="18" charset="0"/>
              </a:rPr>
            </a:br>
            <a:r>
              <a:rPr lang="pt-BR" sz="1800" b="1" dirty="0" smtClean="0">
                <a:latin typeface="Times New Roman" pitchFamily="18" charset="0"/>
                <a:cs typeface="Times New Roman" pitchFamily="18" charset="0"/>
              </a:rPr>
              <a:t>Lorena Rosa </a:t>
            </a:r>
            <a:r>
              <a:rPr lang="pt-BR" sz="1800" b="1" dirty="0">
                <a:latin typeface="Times New Roman" pitchFamily="18" charset="0"/>
                <a:cs typeface="Times New Roman" pitchFamily="18" charset="0"/>
              </a:rPr>
              <a:t>Santos (UEFS)</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a:t>
            </a:r>
            <a:r>
              <a:rPr lang="pt-BR" sz="1800" b="1" dirty="0" smtClean="0">
                <a:latin typeface="Times New Roman" pitchFamily="18" charset="0"/>
                <a:cs typeface="Times New Roman" pitchFamily="18" charset="0"/>
              </a:rPr>
              <a:t>P</a:t>
            </a:r>
            <a:r>
              <a:rPr lang="pt-BR" sz="1800" b="1" dirty="0" smtClean="0">
                <a:latin typeface="Times New Roman" pitchFamily="18" charset="0"/>
                <a:cs typeface="Times New Roman" pitchFamily="18" charset="0"/>
              </a:rPr>
              <a:t>rofa. </a:t>
            </a:r>
            <a:r>
              <a:rPr lang="pt-BR" sz="1800" b="1" dirty="0" smtClean="0">
                <a:latin typeface="Times New Roman" pitchFamily="18" charset="0"/>
                <a:cs typeface="Times New Roman" pitchFamily="18" charset="0"/>
              </a:rPr>
              <a:t>Dra</a:t>
            </a:r>
            <a:r>
              <a:rPr lang="pt-BR" sz="1800" b="1" dirty="0">
                <a:latin typeface="Times New Roman" pitchFamily="18" charset="0"/>
                <a:cs typeface="Times New Roman" pitchFamily="18" charset="0"/>
              </a:rPr>
              <a:t>. Zenaide de Oliveira Novais Carneiro (UEFS</a:t>
            </a:r>
            <a:r>
              <a:rPr lang="pt-BR" sz="1800" b="1" dirty="0" smtClean="0">
                <a:latin typeface="Times New Roman" pitchFamily="18" charset="0"/>
                <a:cs typeface="Times New Roman" pitchFamily="18" charset="0"/>
              </a:rPr>
              <a:t>)</a:t>
            </a:r>
            <a:br>
              <a:rPr lang="pt-BR" sz="1800" b="1" dirty="0" smtClean="0">
                <a:latin typeface="Times New Roman" pitchFamily="18" charset="0"/>
                <a:cs typeface="Times New Roman" pitchFamily="18" charset="0"/>
              </a:rPr>
            </a:br>
            <a:r>
              <a:rPr lang="pt-BR" sz="1800" b="1" dirty="0">
                <a:latin typeface="Times New Roman" pitchFamily="18" charset="0"/>
                <a:cs typeface="Times New Roman" pitchFamily="18" charset="0"/>
              </a:rPr>
              <a:t>P</a:t>
            </a:r>
            <a:r>
              <a:rPr lang="pt-BR" sz="1800" b="1" dirty="0" smtClean="0">
                <a:latin typeface="Times New Roman" pitchFamily="18" charset="0"/>
                <a:cs typeface="Times New Roman" pitchFamily="18" charset="0"/>
              </a:rPr>
              <a:t>rofa. Dra. Mariana Fagundes de </a:t>
            </a:r>
            <a:r>
              <a:rPr lang="pt-BR" sz="1800" b="1" smtClean="0">
                <a:latin typeface="Times New Roman" pitchFamily="18" charset="0"/>
                <a:cs typeface="Times New Roman" pitchFamily="18" charset="0"/>
              </a:rPr>
              <a:t>Oliveira Lacerda (UEFS)</a:t>
            </a:r>
            <a:br>
              <a:rPr lang="pt-BR" sz="1800" b="1" smtClean="0">
                <a:latin typeface="Times New Roman" pitchFamily="18" charset="0"/>
                <a:cs typeface="Times New Roman" pitchFamily="18" charset="0"/>
              </a:rPr>
            </a:br>
            <a:r>
              <a:rPr lang="pt-BR" sz="1800" dirty="0" smtClean="0">
                <a:latin typeface="Times New Roman" pitchFamily="18" charset="0"/>
                <a:cs typeface="Times New Roman" pitchFamily="18" charset="0"/>
              </a:rPr>
              <a:t/>
            </a:r>
            <a:br>
              <a:rPr lang="pt-BR" sz="1800" dirty="0" smtClean="0">
                <a:latin typeface="Times New Roman" pitchFamily="18" charset="0"/>
                <a:cs typeface="Times New Roman" pitchFamily="18" charset="0"/>
              </a:rPr>
            </a:br>
            <a:r>
              <a:rPr lang="pt-BR" sz="1800" dirty="0" smtClean="0">
                <a:latin typeface="Times New Roman" pitchFamily="18" charset="0"/>
                <a:cs typeface="Times New Roman" pitchFamily="18" charset="0"/>
              </a:rPr>
              <a:t/>
            </a:r>
            <a:br>
              <a:rPr lang="pt-BR" sz="1800" dirty="0" smtClean="0">
                <a:latin typeface="Times New Roman" pitchFamily="18" charset="0"/>
                <a:cs typeface="Times New Roman" pitchFamily="18" charset="0"/>
              </a:rPr>
            </a:br>
            <a:r>
              <a:rPr lang="pt-BR" sz="1800" b="1" dirty="0" smtClean="0">
                <a:latin typeface="Times New Roman" pitchFamily="18" charset="0"/>
                <a:cs typeface="Times New Roman" pitchFamily="18" charset="0"/>
              </a:rPr>
              <a:t>Feira </a:t>
            </a:r>
            <a:r>
              <a:rPr lang="pt-BR" sz="1800" b="1" dirty="0">
                <a:latin typeface="Times New Roman" pitchFamily="18" charset="0"/>
                <a:cs typeface="Times New Roman" pitchFamily="18" charset="0"/>
              </a:rPr>
              <a:t>de Santana, </a:t>
            </a:r>
            <a:r>
              <a:rPr lang="pt-BR" sz="1800" b="1" dirty="0" smtClean="0">
                <a:latin typeface="Times New Roman" pitchFamily="18" charset="0"/>
                <a:cs typeface="Times New Roman" pitchFamily="18" charset="0"/>
              </a:rPr>
              <a:t>05 </a:t>
            </a:r>
            <a:r>
              <a:rPr lang="pt-BR" sz="1800" b="1" dirty="0">
                <a:latin typeface="Times New Roman" pitchFamily="18" charset="0"/>
                <a:cs typeface="Times New Roman" pitchFamily="18" charset="0"/>
              </a:rPr>
              <a:t>de </a:t>
            </a:r>
            <a:r>
              <a:rPr lang="pt-BR" sz="1800" b="1" dirty="0" smtClean="0">
                <a:latin typeface="Times New Roman" pitchFamily="18" charset="0"/>
                <a:cs typeface="Times New Roman" pitchFamily="18" charset="0"/>
              </a:rPr>
              <a:t>dezembro de 2019</a:t>
            </a:r>
            <a:endParaRPr lang="pt-BR" sz="2000" dirty="0">
              <a:latin typeface="Times New Roman" pitchFamily="18" charset="0"/>
              <a:cs typeface="Times New Roman" pitchFamily="18" charset="0"/>
            </a:endParaRPr>
          </a:p>
        </p:txBody>
      </p:sp>
    </p:spTree>
    <p:extLst>
      <p:ext uri="{BB962C8B-B14F-4D97-AF65-F5344CB8AC3E}">
        <p14:creationId xmlns:p14="http://schemas.microsoft.com/office/powerpoint/2010/main" val="2957421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6048672"/>
          </a:xfrm>
        </p:spPr>
        <p:txBody>
          <a:bodyPr/>
          <a:lstStyle/>
          <a:p>
            <a:pPr lvl="0" algn="just"/>
            <a:endParaRPr lang="pt-BR" sz="2400" dirty="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Este trabalho atende à agenda </a:t>
            </a:r>
            <a:r>
              <a:rPr lang="pt-BR" sz="2400" dirty="0">
                <a:latin typeface="Times New Roman" pitchFamily="18" charset="0"/>
                <a:cs typeface="Times New Roman" pitchFamily="18" charset="0"/>
              </a:rPr>
              <a:t>do projeto </a:t>
            </a:r>
            <a:r>
              <a:rPr lang="pt-BR" sz="2400" b="1" i="1" dirty="0">
                <a:latin typeface="Times New Roman" pitchFamily="18" charset="0"/>
                <a:cs typeface="Times New Roman" pitchFamily="18" charset="0"/>
              </a:rPr>
              <a:t>Para a História do Português Brasileiro</a:t>
            </a:r>
            <a:r>
              <a:rPr lang="pt-BR" sz="2400" dirty="0">
                <a:latin typeface="Times New Roman" pitchFamily="18" charset="0"/>
                <a:cs typeface="Times New Roman" pitchFamily="18" charset="0"/>
              </a:rPr>
              <a:t> (PHPB):</a:t>
            </a:r>
          </a:p>
          <a:p>
            <a:pPr lvl="0" algn="just"/>
            <a:endParaRPr lang="pt-BR" sz="2400" dirty="0">
              <a:latin typeface="Times New Roman" pitchFamily="18" charset="0"/>
              <a:cs typeface="Times New Roman" pitchFamily="18" charset="0"/>
            </a:endParaRPr>
          </a:p>
          <a:p>
            <a:pPr lvl="1" algn="just">
              <a:buFont typeface="Wingdings" pitchFamily="2" charset="2"/>
              <a:buChar char="ü"/>
            </a:pPr>
            <a:r>
              <a:rPr lang="pt-BR" sz="2400" dirty="0">
                <a:latin typeface="Times New Roman" pitchFamily="18" charset="0"/>
                <a:cs typeface="Times New Roman" pitchFamily="18" charset="0"/>
              </a:rPr>
              <a:t>a)</a:t>
            </a:r>
            <a:r>
              <a:rPr lang="pt-BR" sz="2400" b="1" dirty="0">
                <a:latin typeface="Times New Roman" pitchFamily="18" charset="0"/>
                <a:cs typeface="Times New Roman" pitchFamily="18" charset="0"/>
              </a:rPr>
              <a:t> um campo de história social linguística: </a:t>
            </a:r>
            <a:r>
              <a:rPr lang="pt-BR" sz="2400" dirty="0">
                <a:latin typeface="Times New Roman" pitchFamily="18" charset="0"/>
                <a:cs typeface="Times New Roman" pitchFamily="18" charset="0"/>
              </a:rPr>
              <a:t>Carneiro e Almeida (</a:t>
            </a:r>
            <a:r>
              <a:rPr lang="pt-BR" sz="2400" dirty="0" smtClean="0">
                <a:latin typeface="Times New Roman" pitchFamily="18" charset="0"/>
                <a:cs typeface="Times New Roman" pitchFamily="18" charset="0"/>
              </a:rPr>
              <a:t>2011)</a:t>
            </a:r>
            <a:r>
              <a:rPr lang="pt-BR" sz="2400" b="1" dirty="0" smtClean="0">
                <a:latin typeface="Times New Roman" pitchFamily="18" charset="0"/>
                <a:cs typeface="Times New Roman" pitchFamily="18" charset="0"/>
              </a:rPr>
              <a:t>, </a:t>
            </a:r>
            <a:r>
              <a:rPr lang="pt-BR" sz="2400" dirty="0">
                <a:latin typeface="Times New Roman" pitchFamily="18" charset="0"/>
                <a:cs typeface="Times New Roman" pitchFamily="18" charset="0"/>
              </a:rPr>
              <a:t>Mattos e </a:t>
            </a:r>
            <a:r>
              <a:rPr lang="pt-BR" sz="2400" dirty="0" smtClean="0">
                <a:latin typeface="Times New Roman" pitchFamily="18" charset="0"/>
                <a:cs typeface="Times New Roman" pitchFamily="18" charset="0"/>
              </a:rPr>
              <a:t>Silva (2001), Lucchesi (2001, 2003, 2009, 2012), Lucchesi e </a:t>
            </a:r>
            <a:r>
              <a:rPr lang="pt-BR" sz="2400" dirty="0" err="1" smtClean="0">
                <a:latin typeface="Times New Roman" pitchFamily="18" charset="0"/>
                <a:cs typeface="Times New Roman" pitchFamily="18" charset="0"/>
              </a:rPr>
              <a:t>Baxter</a:t>
            </a:r>
            <a:r>
              <a:rPr lang="pt-BR" sz="2400" dirty="0" smtClean="0">
                <a:latin typeface="Times New Roman" pitchFamily="18" charset="0"/>
                <a:cs typeface="Times New Roman" pitchFamily="18" charset="0"/>
              </a:rPr>
              <a:t> (2009).</a:t>
            </a:r>
            <a:endParaRPr lang="pt-BR" sz="2400" dirty="0">
              <a:latin typeface="Times New Roman" pitchFamily="18" charset="0"/>
              <a:cs typeface="Times New Roman" pitchFamily="18" charset="0"/>
            </a:endParaRPr>
          </a:p>
          <a:p>
            <a:pPr marL="457200" lvl="1" indent="0" algn="just">
              <a:buNone/>
            </a:pPr>
            <a:endParaRPr lang="pt-BR" sz="2400" dirty="0" smtClean="0">
              <a:latin typeface="Times New Roman" pitchFamily="18" charset="0"/>
              <a:cs typeface="Times New Roman" pitchFamily="18" charset="0"/>
            </a:endParaRPr>
          </a:p>
          <a:p>
            <a:pPr lvl="1" algn="just">
              <a:buFont typeface="Wingdings" pitchFamily="2" charset="2"/>
              <a:buChar char="ü"/>
            </a:pPr>
            <a:r>
              <a:rPr lang="pt-BR" sz="2400" dirty="0" smtClean="0">
                <a:latin typeface="Times New Roman" pitchFamily="18" charset="0"/>
                <a:cs typeface="Times New Roman" pitchFamily="18" charset="0"/>
              </a:rPr>
              <a:t>b</a:t>
            </a:r>
            <a:r>
              <a:rPr lang="pt-BR" sz="2400" dirty="0">
                <a:latin typeface="Times New Roman" pitchFamily="18" charset="0"/>
                <a:cs typeface="Times New Roman" pitchFamily="18" charset="0"/>
              </a:rPr>
              <a:t>) </a:t>
            </a:r>
            <a:r>
              <a:rPr lang="pt-BR" sz="2400" b="1" dirty="0">
                <a:latin typeface="Times New Roman" pitchFamily="18" charset="0"/>
                <a:cs typeface="Times New Roman" pitchFamily="18" charset="0"/>
              </a:rPr>
              <a:t>um campo histórico-filológico: </a:t>
            </a:r>
            <a:r>
              <a:rPr lang="pt-BR" sz="2400" i="1" dirty="0" smtClean="0">
                <a:latin typeface="Times New Roman" pitchFamily="18" charset="0"/>
                <a:cs typeface="Times New Roman" pitchFamily="18" charset="0"/>
              </a:rPr>
              <a:t>corpus </a:t>
            </a:r>
            <a:r>
              <a:rPr lang="pt-BR" sz="2400" dirty="0" smtClean="0">
                <a:latin typeface="Times New Roman" pitchFamily="18" charset="0"/>
                <a:cs typeface="Times New Roman" pitchFamily="18" charset="0"/>
              </a:rPr>
              <a:t>dos </a:t>
            </a:r>
            <a:r>
              <a:rPr lang="pt-BR" sz="2400" dirty="0">
                <a:latin typeface="Times New Roman" pitchFamily="18" charset="0"/>
                <a:cs typeface="Times New Roman" pitchFamily="18" charset="0"/>
              </a:rPr>
              <a:t>inábeis Santiago (2012</a:t>
            </a:r>
            <a:r>
              <a:rPr lang="pt-BR" sz="2400" dirty="0" smtClean="0">
                <a:latin typeface="Times New Roman" pitchFamily="18" charset="0"/>
                <a:cs typeface="Times New Roman" pitchFamily="18" charset="0"/>
              </a:rPr>
              <a:t>).</a:t>
            </a:r>
          </a:p>
          <a:p>
            <a:pPr lvl="1" algn="just">
              <a:buFont typeface="Wingdings" pitchFamily="2" charset="2"/>
              <a:buChar char="ü"/>
            </a:pPr>
            <a:endParaRPr lang="pt-BR" sz="2400" dirty="0">
              <a:latin typeface="Times New Roman" pitchFamily="18" charset="0"/>
              <a:cs typeface="Times New Roman" pitchFamily="18" charset="0"/>
            </a:endParaRPr>
          </a:p>
          <a:p>
            <a:pPr lvl="1" algn="just">
              <a:buFont typeface="Wingdings" pitchFamily="2" charset="2"/>
              <a:buChar char="ü"/>
            </a:pPr>
            <a:r>
              <a:rPr lang="pt-BR" sz="2400" dirty="0">
                <a:latin typeface="Times New Roman" pitchFamily="18" charset="0"/>
                <a:cs typeface="Times New Roman" pitchFamily="18" charset="0"/>
              </a:rPr>
              <a:t>c) </a:t>
            </a:r>
            <a:r>
              <a:rPr lang="pt-BR" sz="2400" b="1" dirty="0">
                <a:latin typeface="Times New Roman" pitchFamily="18" charset="0"/>
                <a:cs typeface="Times New Roman" pitchFamily="18" charset="0"/>
              </a:rPr>
              <a:t>um campo gramatical: </a:t>
            </a:r>
            <a:r>
              <a:rPr lang="pt-BR" sz="2400" b="1" dirty="0" smtClean="0">
                <a:solidFill>
                  <a:srgbClr val="FF0000"/>
                </a:solidFill>
                <a:effectLst>
                  <a:outerShdw blurRad="50800" dist="38100" dir="5400000" algn="t" rotWithShape="0">
                    <a:prstClr val="black">
                      <a:alpha val="40000"/>
                    </a:prstClr>
                  </a:outerShdw>
                </a:effectLst>
                <a:latin typeface="Times New Roman" pitchFamily="18" charset="0"/>
                <a:cs typeface="Times New Roman" pitchFamily="18" charset="0"/>
              </a:rPr>
              <a:t>aspecto morfossintático/concordância nominal.</a:t>
            </a:r>
            <a:endParaRPr lang="pt-BR" sz="2400" dirty="0">
              <a:effectLst>
                <a:outerShdw blurRad="50800" dist="38100" dir="5400000" algn="t" rotWithShape="0">
                  <a:prstClr val="black">
                    <a:alpha val="40000"/>
                  </a:prstClr>
                </a:outerShdw>
              </a:effectLst>
              <a:latin typeface="Times New Roman" pitchFamily="18" charset="0"/>
              <a:cs typeface="Times New Roman" pitchFamily="18" charset="0"/>
            </a:endParaRPr>
          </a:p>
          <a:p>
            <a:endParaRPr lang="pt-BR" dirty="0"/>
          </a:p>
        </p:txBody>
      </p:sp>
    </p:spTree>
    <p:extLst>
      <p:ext uri="{BB962C8B-B14F-4D97-AF65-F5344CB8AC3E}">
        <p14:creationId xmlns:p14="http://schemas.microsoft.com/office/powerpoint/2010/main" val="711921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48680"/>
            <a:ext cx="8229600" cy="5760640"/>
          </a:xfrm>
        </p:spPr>
        <p:txBody>
          <a:bodyPr>
            <a:normAutofit lnSpcReduction="10000"/>
          </a:bodyPr>
          <a:lstStyle/>
          <a:p>
            <a:pPr lvl="0" algn="just">
              <a:buFont typeface="Wingdings" pitchFamily="2" charset="2"/>
              <a:buChar char="Ø"/>
            </a:pPr>
            <a:r>
              <a:rPr lang="pt-BR" sz="2400" b="1" dirty="0" smtClean="0">
                <a:latin typeface="Times New Roman" pitchFamily="18" charset="0"/>
                <a:cs typeface="Times New Roman" pitchFamily="18" charset="0"/>
              </a:rPr>
              <a:t>OS SUJEITOS INÁBEIS</a:t>
            </a:r>
            <a:endParaRPr lang="pt-BR" sz="2400" dirty="0" smtClean="0">
              <a:latin typeface="Times New Roman" pitchFamily="18" charset="0"/>
              <a:cs typeface="Times New Roman" pitchFamily="18" charset="0"/>
            </a:endParaRPr>
          </a:p>
          <a:p>
            <a:pPr marL="0" indent="0" algn="just">
              <a:buNone/>
            </a:pPr>
            <a:r>
              <a:rPr lang="pt-BR" sz="2400" b="1" dirty="0" smtClean="0">
                <a:latin typeface="Times New Roman" pitchFamily="18" charset="0"/>
                <a:cs typeface="Times New Roman" pitchFamily="18" charset="0"/>
              </a:rPr>
              <a:t> </a:t>
            </a:r>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Definição de “mãos inábeis” a partir de </a:t>
            </a:r>
            <a:r>
              <a:rPr lang="pt-BR" sz="2400" dirty="0" err="1" smtClean="0">
                <a:latin typeface="Times New Roman" pitchFamily="18" charset="0"/>
                <a:cs typeface="Times New Roman" pitchFamily="18" charset="0"/>
              </a:rPr>
              <a:t>Marquilhas</a:t>
            </a:r>
            <a:r>
              <a:rPr lang="pt-BR" sz="2400" dirty="0" smtClean="0">
                <a:latin typeface="Times New Roman" pitchFamily="18" charset="0"/>
                <a:cs typeface="Times New Roman" pitchFamily="18" charset="0"/>
              </a:rPr>
              <a:t> (2000)</a:t>
            </a:r>
          </a:p>
          <a:p>
            <a:pPr lvl="0" algn="just"/>
            <a:r>
              <a:rPr lang="pt-BR" sz="2400" dirty="0" smtClean="0">
                <a:latin typeface="Times New Roman" pitchFamily="18" charset="0"/>
                <a:cs typeface="Times New Roman" pitchFamily="18" charset="0"/>
              </a:rPr>
              <a:t>Identificação das marcas de inabilidade:</a:t>
            </a:r>
          </a:p>
          <a:p>
            <a:pPr marL="0" lvl="0" indent="0" algn="just">
              <a:buNone/>
            </a:pPr>
            <a:endParaRPr lang="pt-BR" sz="2400" dirty="0" smtClean="0">
              <a:latin typeface="Times New Roman" pitchFamily="18" charset="0"/>
              <a:cs typeface="Times New Roman" pitchFamily="18" charset="0"/>
            </a:endParaRPr>
          </a:p>
          <a:p>
            <a:pPr marL="457200" lvl="0" indent="-457200" algn="just">
              <a:buAutoNum type="alphaLcParenR"/>
            </a:pPr>
            <a:r>
              <a:rPr lang="pt-BR" sz="2400" dirty="0" err="1" smtClean="0">
                <a:latin typeface="Times New Roman" pitchFamily="18" charset="0"/>
                <a:cs typeface="Times New Roman" pitchFamily="18" charset="0"/>
              </a:rPr>
              <a:t>Marquilhas</a:t>
            </a:r>
            <a:r>
              <a:rPr lang="pt-BR" sz="2400" dirty="0" smtClean="0">
                <a:latin typeface="Times New Roman" pitchFamily="18" charset="0"/>
                <a:cs typeface="Times New Roman" pitchFamily="18" charset="0"/>
              </a:rPr>
              <a:t> (2000);</a:t>
            </a:r>
          </a:p>
          <a:p>
            <a:pPr marL="457200" lvl="0" indent="-457200" algn="just">
              <a:buAutoNum type="alphaLcParenR"/>
            </a:pPr>
            <a:endParaRPr lang="pt-BR" sz="2400" dirty="0" smtClean="0">
              <a:latin typeface="Times New Roman" pitchFamily="18" charset="0"/>
              <a:cs typeface="Times New Roman" pitchFamily="18" charset="0"/>
            </a:endParaRPr>
          </a:p>
          <a:p>
            <a:pPr marL="0" lvl="0" indent="0" algn="just">
              <a:buNone/>
            </a:pPr>
            <a:r>
              <a:rPr lang="pt-BR" sz="2400" dirty="0" smtClean="0">
                <a:latin typeface="Times New Roman" pitchFamily="18" charset="0"/>
                <a:cs typeface="Times New Roman" pitchFamily="18" charset="0"/>
              </a:rPr>
              <a:t>b) Barbosa (1999);</a:t>
            </a:r>
          </a:p>
          <a:p>
            <a:pPr marL="0" lvl="0" indent="0" algn="just">
              <a:buNone/>
            </a:pPr>
            <a:endParaRPr lang="pt-BR" sz="2400" dirty="0" smtClean="0">
              <a:latin typeface="Times New Roman" pitchFamily="18" charset="0"/>
              <a:cs typeface="Times New Roman" pitchFamily="18" charset="0"/>
            </a:endParaRPr>
          </a:p>
          <a:p>
            <a:pPr marL="0" lvl="0" indent="0" algn="just">
              <a:buNone/>
            </a:pPr>
            <a:r>
              <a:rPr lang="pt-BR" sz="2400" dirty="0" smtClean="0">
                <a:latin typeface="Times New Roman" pitchFamily="18" charset="0"/>
                <a:cs typeface="Times New Roman" pitchFamily="18" charset="0"/>
              </a:rPr>
              <a:t>c) Oliveira (2006);</a:t>
            </a:r>
          </a:p>
          <a:p>
            <a:pPr marL="0" lvl="0" indent="0" algn="just">
              <a:buNone/>
            </a:pPr>
            <a:endParaRPr lang="pt-BR" sz="2400" dirty="0" smtClean="0">
              <a:latin typeface="Times New Roman" pitchFamily="18" charset="0"/>
              <a:cs typeface="Times New Roman" pitchFamily="18" charset="0"/>
            </a:endParaRPr>
          </a:p>
          <a:p>
            <a:pPr marL="0" lvl="0" indent="0" algn="just">
              <a:buNone/>
            </a:pPr>
            <a:r>
              <a:rPr lang="pt-BR" sz="2400" dirty="0" smtClean="0">
                <a:latin typeface="Times New Roman" pitchFamily="18" charset="0"/>
                <a:cs typeface="Times New Roman" pitchFamily="18" charset="0"/>
              </a:rPr>
              <a:t>d) Santiago (2012)   Condições de produção:                transferência de traços próprios da oralidade para a escrita manifestada por todas as mãos que redigiram as cartas. </a:t>
            </a:r>
          </a:p>
          <a:p>
            <a:pPr algn="just"/>
            <a:endParaRPr lang="pt-BR" sz="2400" dirty="0">
              <a:latin typeface="Times New Roman" pitchFamily="18" charset="0"/>
              <a:cs typeface="Times New Roman" pitchFamily="18" charset="0"/>
            </a:endParaRPr>
          </a:p>
        </p:txBody>
      </p:sp>
      <p:sp>
        <p:nvSpPr>
          <p:cNvPr id="4" name="Seta para a direita 3"/>
          <p:cNvSpPr/>
          <p:nvPr/>
        </p:nvSpPr>
        <p:spPr>
          <a:xfrm>
            <a:off x="3851920" y="5075487"/>
            <a:ext cx="753802" cy="216024"/>
          </a:xfrm>
          <a:prstGeom prst="rightArrow">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75223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16632"/>
            <a:ext cx="8507288" cy="6192688"/>
          </a:xfrm>
        </p:spPr>
        <p:txBody>
          <a:bodyPr>
            <a:normAutofit/>
          </a:bodyPr>
          <a:lstStyle/>
          <a:p>
            <a:pPr marL="0" indent="0" algn="ctr">
              <a:buNone/>
            </a:pPr>
            <a:r>
              <a:rPr lang="pt-BR" sz="3600" b="1" dirty="0" smtClean="0">
                <a:latin typeface="Times New Roman" pitchFamily="18" charset="0"/>
                <a:cs typeface="Times New Roman" pitchFamily="18" charset="0"/>
              </a:rPr>
              <a:t>    CARACTERIZAÇÃO DO </a:t>
            </a:r>
            <a:r>
              <a:rPr lang="pt-BR" sz="3600" b="1" i="1" dirty="0" smtClean="0">
                <a:latin typeface="Times New Roman" pitchFamily="18" charset="0"/>
                <a:cs typeface="Times New Roman" pitchFamily="18" charset="0"/>
              </a:rPr>
              <a:t>CORPUS </a:t>
            </a:r>
            <a:r>
              <a:rPr lang="pt-BR" sz="3600" b="1" dirty="0" smtClean="0">
                <a:latin typeface="Times New Roman" pitchFamily="18" charset="0"/>
                <a:cs typeface="Times New Roman" pitchFamily="18" charset="0"/>
              </a:rPr>
              <a:t>EM ESTUDO</a:t>
            </a:r>
          </a:p>
          <a:p>
            <a:pPr marL="0" lvl="0" indent="0" algn="just">
              <a:buNone/>
            </a:pPr>
            <a:endParaRPr lang="pt-BR" sz="2400" dirty="0" smtClean="0">
              <a:latin typeface="Times New Roman" pitchFamily="18" charset="0"/>
              <a:cs typeface="Times New Roman" pitchFamily="18" charset="0"/>
            </a:endParaRPr>
          </a:p>
          <a:p>
            <a:pPr marL="0" lvl="0" indent="0" algn="just">
              <a:buNone/>
            </a:pPr>
            <a:endParaRPr lang="pt-BR" sz="2400" dirty="0" smtClean="0">
              <a:latin typeface="Times New Roman" pitchFamily="18" charset="0"/>
              <a:cs typeface="Times New Roman" pitchFamily="18" charset="0"/>
            </a:endParaRPr>
          </a:p>
        </p:txBody>
      </p:sp>
      <p:sp>
        <p:nvSpPr>
          <p:cNvPr id="4" name="Retângulo 3"/>
          <p:cNvSpPr/>
          <p:nvPr/>
        </p:nvSpPr>
        <p:spPr>
          <a:xfrm>
            <a:off x="107504" y="1412776"/>
            <a:ext cx="8928992" cy="5109091"/>
          </a:xfrm>
          <a:prstGeom prst="rect">
            <a:avLst/>
          </a:prstGeom>
        </p:spPr>
        <p:txBody>
          <a:bodyPr wrap="square">
            <a:spAutoFit/>
          </a:bodyPr>
          <a:lstStyle/>
          <a:p>
            <a:pPr algn="just"/>
            <a:r>
              <a:rPr lang="pt-BR" sz="2400" dirty="0">
                <a:latin typeface="Times New Roman" pitchFamily="18" charset="0"/>
                <a:cs typeface="Times New Roman" pitchFamily="18" charset="0"/>
              </a:rPr>
              <a:t>Segundo o paleógrafo italiano Armando </a:t>
            </a:r>
            <a:r>
              <a:rPr lang="pt-BR" sz="2400" dirty="0" err="1">
                <a:latin typeface="Times New Roman" pitchFamily="18" charset="0"/>
                <a:cs typeface="Times New Roman" pitchFamily="18" charset="0"/>
              </a:rPr>
              <a:t>Petrucci</a:t>
            </a:r>
            <a:r>
              <a:rPr lang="pt-BR" sz="2400" dirty="0">
                <a:latin typeface="Times New Roman" pitchFamily="18" charset="0"/>
                <a:cs typeface="Times New Roman" pitchFamily="18" charset="0"/>
              </a:rPr>
              <a:t> (2003, p. 7-8), os historiadores da cultura escrita devem responder</a:t>
            </a:r>
            <a:r>
              <a:rPr lang="pt-BR" sz="2000" dirty="0" smtClean="0">
                <a:latin typeface="Times New Roman" pitchFamily="18" charset="0"/>
                <a:cs typeface="Times New Roman" pitchFamily="18" charset="0"/>
              </a:rPr>
              <a:t>:</a:t>
            </a:r>
            <a:endParaRPr lang="pt-BR" dirty="0">
              <a:latin typeface="Times New Roman" pitchFamily="18" charset="0"/>
              <a:cs typeface="Times New Roman" pitchFamily="18" charset="0"/>
            </a:endParaRPr>
          </a:p>
          <a:p>
            <a:endParaRPr lang="pt-BR" dirty="0">
              <a:latin typeface="Times New Roman" pitchFamily="18" charset="0"/>
              <a:cs typeface="Times New Roman" pitchFamily="18" charset="0"/>
            </a:endParaRPr>
          </a:p>
          <a:p>
            <a:pPr marL="1435100" algn="just"/>
            <a:r>
              <a:rPr lang="pt-BR" sz="2000" b="1" dirty="0" err="1">
                <a:latin typeface="Times New Roman" pitchFamily="18" charset="0"/>
                <a:cs typeface="Times New Roman" pitchFamily="18" charset="0"/>
              </a:rPr>
              <a:t>Qué</a:t>
            </a:r>
            <a:r>
              <a:rPr lang="pt-BR" sz="2000" b="1" dirty="0">
                <a:latin typeface="Times New Roman" pitchFamily="18" charset="0"/>
                <a:cs typeface="Times New Roman" pitchFamily="18" charset="0"/>
              </a:rPr>
              <a:t>?</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En</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qué</a:t>
            </a:r>
            <a:r>
              <a:rPr lang="pt-BR" sz="2000" dirty="0">
                <a:latin typeface="Times New Roman" pitchFamily="18" charset="0"/>
                <a:cs typeface="Times New Roman" pitchFamily="18" charset="0"/>
              </a:rPr>
              <a:t> consiste </a:t>
            </a:r>
            <a:r>
              <a:rPr lang="pt-BR" sz="2000" dirty="0" err="1">
                <a:latin typeface="Times New Roman" pitchFamily="18" charset="0"/>
                <a:cs typeface="Times New Roman" pitchFamily="18" charset="0"/>
              </a:rPr>
              <a:t>el</a:t>
            </a:r>
            <a:r>
              <a:rPr lang="pt-BR" sz="2000" dirty="0">
                <a:latin typeface="Times New Roman" pitchFamily="18" charset="0"/>
                <a:cs typeface="Times New Roman" pitchFamily="18" charset="0"/>
              </a:rPr>
              <a:t> texto escrito, </a:t>
            </a:r>
            <a:r>
              <a:rPr lang="pt-BR" sz="2000" dirty="0" err="1">
                <a:latin typeface="Times New Roman" pitchFamily="18" charset="0"/>
                <a:cs typeface="Times New Roman" pitchFamily="18" charset="0"/>
              </a:rPr>
              <a:t>qué</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hace</a:t>
            </a:r>
            <a:r>
              <a:rPr lang="pt-BR" sz="2000" dirty="0">
                <a:latin typeface="Times New Roman" pitchFamily="18" charset="0"/>
                <a:cs typeface="Times New Roman" pitchFamily="18" charset="0"/>
              </a:rPr>
              <a:t> falta transferir al código gráfico habitual para </a:t>
            </a:r>
            <a:r>
              <a:rPr lang="pt-BR" sz="2000" dirty="0" err="1">
                <a:latin typeface="Times New Roman" pitchFamily="18" charset="0"/>
                <a:cs typeface="Times New Roman" pitchFamily="18" charset="0"/>
              </a:rPr>
              <a:t>nosotros</a:t>
            </a:r>
            <a:r>
              <a:rPr lang="pt-BR" sz="2000" dirty="0">
                <a:latin typeface="Times New Roman" pitchFamily="18" charset="0"/>
                <a:cs typeface="Times New Roman" pitchFamily="18" charset="0"/>
              </a:rPr>
              <a:t>, mediante </a:t>
            </a:r>
            <a:r>
              <a:rPr lang="pt-BR" sz="2000" dirty="0" err="1">
                <a:latin typeface="Times New Roman" pitchFamily="18" charset="0"/>
                <a:cs typeface="Times New Roman" pitchFamily="18" charset="0"/>
              </a:rPr>
              <a:t>la</a:t>
            </a:r>
            <a:r>
              <a:rPr lang="pt-BR" sz="2000" dirty="0">
                <a:latin typeface="Times New Roman" pitchFamily="18" charset="0"/>
                <a:cs typeface="Times New Roman" pitchFamily="18" charset="0"/>
              </a:rPr>
              <a:t> doble </a:t>
            </a:r>
            <a:r>
              <a:rPr lang="pt-BR" sz="2000" dirty="0" err="1">
                <a:latin typeface="Times New Roman" pitchFamily="18" charset="0"/>
                <a:cs typeface="Times New Roman" pitchFamily="18" charset="0"/>
              </a:rPr>
              <a:t>operación</a:t>
            </a:r>
            <a:r>
              <a:rPr lang="pt-BR" sz="2000" dirty="0">
                <a:latin typeface="Times New Roman" pitchFamily="18" charset="0"/>
                <a:cs typeface="Times New Roman" pitchFamily="18" charset="0"/>
              </a:rPr>
              <a:t> de </a:t>
            </a:r>
            <a:r>
              <a:rPr lang="pt-BR" sz="2000" dirty="0" err="1">
                <a:latin typeface="Times New Roman" pitchFamily="18" charset="0"/>
                <a:cs typeface="Times New Roman" pitchFamily="18" charset="0"/>
              </a:rPr>
              <a:t>lectura</a:t>
            </a:r>
            <a:r>
              <a:rPr lang="pt-BR" sz="2000" dirty="0">
                <a:latin typeface="Times New Roman" pitchFamily="18" charset="0"/>
                <a:cs typeface="Times New Roman" pitchFamily="18" charset="0"/>
              </a:rPr>
              <a:t> y </a:t>
            </a:r>
            <a:r>
              <a:rPr lang="pt-BR" sz="2000" dirty="0" err="1">
                <a:latin typeface="Times New Roman" pitchFamily="18" charset="0"/>
                <a:cs typeface="Times New Roman" pitchFamily="18" charset="0"/>
              </a:rPr>
              <a:t>transcripción</a:t>
            </a:r>
            <a:r>
              <a:rPr lang="pt-BR" sz="2000" dirty="0">
                <a:latin typeface="Times New Roman" pitchFamily="18" charset="0"/>
                <a:cs typeface="Times New Roman" pitchFamily="18" charset="0"/>
              </a:rPr>
              <a:t>. </a:t>
            </a:r>
          </a:p>
          <a:p>
            <a:pPr marL="1435100" algn="just"/>
            <a:r>
              <a:rPr lang="pt-BR" sz="2000" b="1" dirty="0" err="1">
                <a:latin typeface="Times New Roman" pitchFamily="18" charset="0"/>
                <a:cs typeface="Times New Roman" pitchFamily="18" charset="0"/>
              </a:rPr>
              <a:t>Cuándo</a:t>
            </a:r>
            <a:r>
              <a:rPr lang="pt-BR" sz="2000" b="1" dirty="0">
                <a:latin typeface="Times New Roman" pitchFamily="18" charset="0"/>
                <a:cs typeface="Times New Roman" pitchFamily="18" charset="0"/>
              </a:rPr>
              <a:t>?</a:t>
            </a:r>
            <a:r>
              <a:rPr lang="pt-BR" sz="2000" dirty="0">
                <a:latin typeface="Times New Roman" pitchFamily="18" charset="0"/>
                <a:cs typeface="Times New Roman" pitchFamily="18" charset="0"/>
              </a:rPr>
              <a:t> Época </a:t>
            </a:r>
            <a:r>
              <a:rPr lang="pt-BR" sz="2000" dirty="0" err="1">
                <a:latin typeface="Times New Roman" pitchFamily="18" charset="0"/>
                <a:cs typeface="Times New Roman" pitchFamily="18" charset="0"/>
              </a:rPr>
              <a:t>en</a:t>
            </a:r>
            <a:r>
              <a:rPr lang="pt-BR" sz="2000" dirty="0">
                <a:latin typeface="Times New Roman" pitchFamily="18" charset="0"/>
                <a:cs typeface="Times New Roman" pitchFamily="18" charset="0"/>
              </a:rPr>
              <a:t> que </a:t>
            </a:r>
            <a:r>
              <a:rPr lang="pt-BR" sz="2000" dirty="0" err="1">
                <a:latin typeface="Times New Roman" pitchFamily="18" charset="0"/>
                <a:cs typeface="Times New Roman" pitchFamily="18" charset="0"/>
              </a:rPr>
              <a:t>el</a:t>
            </a:r>
            <a:r>
              <a:rPr lang="pt-BR" sz="2000" dirty="0">
                <a:latin typeface="Times New Roman" pitchFamily="18" charset="0"/>
                <a:cs typeface="Times New Roman" pitchFamily="18" charset="0"/>
              </a:rPr>
              <a:t> texto </a:t>
            </a:r>
            <a:r>
              <a:rPr lang="pt-BR" sz="2000" dirty="0" err="1">
                <a:latin typeface="Times New Roman" pitchFamily="18" charset="0"/>
                <a:cs typeface="Times New Roman" pitchFamily="18" charset="0"/>
              </a:rPr>
              <a:t>en</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sí</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fue</a:t>
            </a:r>
            <a:r>
              <a:rPr lang="pt-BR" sz="2000" dirty="0">
                <a:latin typeface="Times New Roman" pitchFamily="18" charset="0"/>
                <a:cs typeface="Times New Roman" pitchFamily="18" charset="0"/>
              </a:rPr>
              <a:t> escrito </a:t>
            </a:r>
            <a:r>
              <a:rPr lang="pt-BR" sz="2000" dirty="0" err="1">
                <a:latin typeface="Times New Roman" pitchFamily="18" charset="0"/>
                <a:cs typeface="Times New Roman" pitchFamily="18" charset="0"/>
              </a:rPr>
              <a:t>en</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el</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testimonio</a:t>
            </a:r>
            <a:r>
              <a:rPr lang="pt-BR" sz="2000" dirty="0">
                <a:latin typeface="Times New Roman" pitchFamily="18" charset="0"/>
                <a:cs typeface="Times New Roman" pitchFamily="18" charset="0"/>
              </a:rPr>
              <a:t> que estamos </a:t>
            </a:r>
            <a:r>
              <a:rPr lang="pt-BR" sz="2000" dirty="0" err="1">
                <a:latin typeface="Times New Roman" pitchFamily="18" charset="0"/>
                <a:cs typeface="Times New Roman" pitchFamily="18" charset="0"/>
              </a:rPr>
              <a:t>estudiando</a:t>
            </a:r>
            <a:r>
              <a:rPr lang="pt-BR" sz="2000" dirty="0">
                <a:latin typeface="Times New Roman" pitchFamily="18" charset="0"/>
                <a:cs typeface="Times New Roman" pitchFamily="18" charset="0"/>
              </a:rPr>
              <a:t>.</a:t>
            </a:r>
          </a:p>
          <a:p>
            <a:pPr marL="1435100" algn="just"/>
            <a:r>
              <a:rPr lang="pt-BR" sz="2000" b="1" dirty="0" err="1">
                <a:latin typeface="Times New Roman" pitchFamily="18" charset="0"/>
                <a:cs typeface="Times New Roman" pitchFamily="18" charset="0"/>
              </a:rPr>
              <a:t>Dónde</a:t>
            </a:r>
            <a:r>
              <a:rPr lang="pt-BR" sz="2000" b="1" dirty="0">
                <a:latin typeface="Times New Roman" pitchFamily="18" charset="0"/>
                <a:cs typeface="Times New Roman" pitchFamily="18" charset="0"/>
              </a:rPr>
              <a:t>?</a:t>
            </a:r>
            <a:r>
              <a:rPr lang="pt-BR" sz="2000" dirty="0">
                <a:latin typeface="Times New Roman" pitchFamily="18" charset="0"/>
                <a:cs typeface="Times New Roman" pitchFamily="18" charset="0"/>
              </a:rPr>
              <a:t> Zona o lugar </a:t>
            </a:r>
            <a:r>
              <a:rPr lang="pt-BR" sz="2000" dirty="0" err="1">
                <a:latin typeface="Times New Roman" pitchFamily="18" charset="0"/>
                <a:cs typeface="Times New Roman" pitchFamily="18" charset="0"/>
              </a:rPr>
              <a:t>en</a:t>
            </a:r>
            <a:r>
              <a:rPr lang="pt-BR" sz="2000" dirty="0">
                <a:latin typeface="Times New Roman" pitchFamily="18" charset="0"/>
                <a:cs typeface="Times New Roman" pitchFamily="18" charset="0"/>
              </a:rPr>
              <a:t> que se </a:t>
            </a:r>
            <a:r>
              <a:rPr lang="pt-BR" sz="2000" dirty="0" err="1">
                <a:latin typeface="Times New Roman" pitchFamily="18" charset="0"/>
                <a:cs typeface="Times New Roman" pitchFamily="18" charset="0"/>
              </a:rPr>
              <a:t>llevó</a:t>
            </a:r>
            <a:r>
              <a:rPr lang="pt-BR" sz="2000" dirty="0">
                <a:latin typeface="Times New Roman" pitchFamily="18" charset="0"/>
                <a:cs typeface="Times New Roman" pitchFamily="18" charset="0"/>
              </a:rPr>
              <a:t> a cabo </a:t>
            </a:r>
            <a:r>
              <a:rPr lang="pt-BR" sz="2000" dirty="0" err="1">
                <a:latin typeface="Times New Roman" pitchFamily="18" charset="0"/>
                <a:cs typeface="Times New Roman" pitchFamily="18" charset="0"/>
              </a:rPr>
              <a:t>la</a:t>
            </a:r>
            <a:r>
              <a:rPr lang="pt-BR" sz="2000" dirty="0">
                <a:latin typeface="Times New Roman" pitchFamily="18" charset="0"/>
                <a:cs typeface="Times New Roman" pitchFamily="18" charset="0"/>
              </a:rPr>
              <a:t> obra de </a:t>
            </a:r>
            <a:r>
              <a:rPr lang="pt-BR" sz="2000" dirty="0" err="1">
                <a:latin typeface="Times New Roman" pitchFamily="18" charset="0"/>
                <a:cs typeface="Times New Roman" pitchFamily="18" charset="0"/>
              </a:rPr>
              <a:t>transcripción</a:t>
            </a:r>
            <a:r>
              <a:rPr lang="pt-BR" sz="2000" dirty="0">
                <a:latin typeface="Times New Roman" pitchFamily="18" charset="0"/>
                <a:cs typeface="Times New Roman" pitchFamily="18" charset="0"/>
              </a:rPr>
              <a:t>. </a:t>
            </a:r>
          </a:p>
          <a:p>
            <a:pPr marL="1435100" algn="just"/>
            <a:r>
              <a:rPr lang="pt-BR" sz="2000" b="1" dirty="0" err="1">
                <a:latin typeface="Times New Roman" pitchFamily="18" charset="0"/>
                <a:cs typeface="Times New Roman" pitchFamily="18" charset="0"/>
              </a:rPr>
              <a:t>Cómo</a:t>
            </a:r>
            <a:r>
              <a:rPr lang="pt-BR" sz="2000" b="1" dirty="0">
                <a:latin typeface="Times New Roman" pitchFamily="18" charset="0"/>
                <a:cs typeface="Times New Roman" pitchFamily="18" charset="0"/>
              </a:rPr>
              <a:t>?</a:t>
            </a:r>
            <a:r>
              <a:rPr lang="pt-BR" sz="2000" dirty="0">
                <a:latin typeface="Times New Roman" pitchFamily="18" charset="0"/>
                <a:cs typeface="Times New Roman" pitchFamily="18" charset="0"/>
              </a:rPr>
              <a:t> Com </a:t>
            </a:r>
            <a:r>
              <a:rPr lang="pt-BR" sz="2000" dirty="0" err="1">
                <a:latin typeface="Times New Roman" pitchFamily="18" charset="0"/>
                <a:cs typeface="Times New Roman" pitchFamily="18" charset="0"/>
              </a:rPr>
              <a:t>qué</a:t>
            </a:r>
            <a:r>
              <a:rPr lang="pt-BR" sz="2000" dirty="0">
                <a:latin typeface="Times New Roman" pitchFamily="18" charset="0"/>
                <a:cs typeface="Times New Roman" pitchFamily="18" charset="0"/>
              </a:rPr>
              <a:t> técnicas, com </a:t>
            </a:r>
            <a:r>
              <a:rPr lang="pt-BR" sz="2000" dirty="0" err="1">
                <a:latin typeface="Times New Roman" pitchFamily="18" charset="0"/>
                <a:cs typeface="Times New Roman" pitchFamily="18" charset="0"/>
              </a:rPr>
              <a:t>qué</a:t>
            </a:r>
            <a:r>
              <a:rPr lang="pt-BR" sz="2000" dirty="0">
                <a:latin typeface="Times New Roman" pitchFamily="18" charset="0"/>
                <a:cs typeface="Times New Roman" pitchFamily="18" charset="0"/>
              </a:rPr>
              <a:t> instrumentos, sobre </a:t>
            </a:r>
            <a:r>
              <a:rPr lang="pt-BR" sz="2000" dirty="0" err="1">
                <a:latin typeface="Times New Roman" pitchFamily="18" charset="0"/>
                <a:cs typeface="Times New Roman" pitchFamily="18" charset="0"/>
              </a:rPr>
              <a:t>qué</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materiales</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según</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qué</a:t>
            </a:r>
            <a:r>
              <a:rPr lang="pt-BR" sz="2000" dirty="0">
                <a:latin typeface="Times New Roman" pitchFamily="18" charset="0"/>
                <a:cs typeface="Times New Roman" pitchFamily="18" charset="0"/>
              </a:rPr>
              <a:t> modelos </a:t>
            </a:r>
            <a:r>
              <a:rPr lang="pt-BR" sz="2000" dirty="0" err="1">
                <a:latin typeface="Times New Roman" pitchFamily="18" charset="0"/>
                <a:cs typeface="Times New Roman" pitchFamily="18" charset="0"/>
              </a:rPr>
              <a:t>fue</a:t>
            </a:r>
            <a:r>
              <a:rPr lang="pt-BR" sz="2000" dirty="0">
                <a:latin typeface="Times New Roman" pitchFamily="18" charset="0"/>
                <a:cs typeface="Times New Roman" pitchFamily="18" charset="0"/>
              </a:rPr>
              <a:t> escrito </a:t>
            </a:r>
            <a:r>
              <a:rPr lang="pt-BR" sz="2000" dirty="0" err="1">
                <a:latin typeface="Times New Roman" pitchFamily="18" charset="0"/>
                <a:cs typeface="Times New Roman" pitchFamily="18" charset="0"/>
              </a:rPr>
              <a:t>ese</a:t>
            </a:r>
            <a:r>
              <a:rPr lang="pt-BR" sz="2000" dirty="0">
                <a:latin typeface="Times New Roman" pitchFamily="18" charset="0"/>
                <a:cs typeface="Times New Roman" pitchFamily="18" charset="0"/>
              </a:rPr>
              <a:t> texto. </a:t>
            </a:r>
          </a:p>
          <a:p>
            <a:pPr marL="1435100" algn="just"/>
            <a:r>
              <a:rPr lang="pt-BR" sz="2000" b="1" dirty="0" err="1">
                <a:latin typeface="Times New Roman" pitchFamily="18" charset="0"/>
                <a:cs typeface="Times New Roman" pitchFamily="18" charset="0"/>
              </a:rPr>
              <a:t>Quién</a:t>
            </a:r>
            <a:r>
              <a:rPr lang="pt-BR" sz="2000" b="1" dirty="0">
                <a:latin typeface="Times New Roman" pitchFamily="18" charset="0"/>
                <a:cs typeface="Times New Roman" pitchFamily="18" charset="0"/>
              </a:rPr>
              <a:t> </a:t>
            </a:r>
            <a:r>
              <a:rPr lang="pt-BR" sz="2000" b="1" dirty="0" err="1">
                <a:latin typeface="Times New Roman" pitchFamily="18" charset="0"/>
                <a:cs typeface="Times New Roman" pitchFamily="18" charset="0"/>
              </a:rPr>
              <a:t>lo</a:t>
            </a:r>
            <a:r>
              <a:rPr lang="pt-BR" sz="2000" b="1" dirty="0">
                <a:latin typeface="Times New Roman" pitchFamily="18" charset="0"/>
                <a:cs typeface="Times New Roman" pitchFamily="18" charset="0"/>
              </a:rPr>
              <a:t> realizo?</a:t>
            </a:r>
            <a:r>
              <a:rPr lang="pt-BR" sz="2000" dirty="0">
                <a:latin typeface="Times New Roman" pitchFamily="18" charset="0"/>
                <a:cs typeface="Times New Roman" pitchFamily="18" charset="0"/>
              </a:rPr>
              <a:t> A </a:t>
            </a:r>
            <a:r>
              <a:rPr lang="pt-BR" sz="2000" dirty="0" err="1">
                <a:latin typeface="Times New Roman" pitchFamily="18" charset="0"/>
                <a:cs typeface="Times New Roman" pitchFamily="18" charset="0"/>
              </a:rPr>
              <a:t>qué</a:t>
            </a:r>
            <a:r>
              <a:rPr lang="pt-BR" sz="2000" dirty="0">
                <a:latin typeface="Times New Roman" pitchFamily="18" charset="0"/>
                <a:cs typeface="Times New Roman" pitchFamily="18" charset="0"/>
              </a:rPr>
              <a:t> ambiente sociocultural </a:t>
            </a:r>
            <a:r>
              <a:rPr lang="pt-BR" sz="2000" dirty="0" err="1">
                <a:latin typeface="Times New Roman" pitchFamily="18" charset="0"/>
                <a:cs typeface="Times New Roman" pitchFamily="18" charset="0"/>
              </a:rPr>
              <a:t>pertenecía</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el</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ejecutor</a:t>
            </a:r>
            <a:r>
              <a:rPr lang="pt-BR" sz="2000" dirty="0">
                <a:latin typeface="Times New Roman" pitchFamily="18" charset="0"/>
                <a:cs typeface="Times New Roman" pitchFamily="18" charset="0"/>
              </a:rPr>
              <a:t> y </a:t>
            </a:r>
            <a:r>
              <a:rPr lang="pt-BR" sz="2000" dirty="0" err="1">
                <a:latin typeface="Times New Roman" pitchFamily="18" charset="0"/>
                <a:cs typeface="Times New Roman" pitchFamily="18" charset="0"/>
              </a:rPr>
              <a:t>cuál</a:t>
            </a:r>
            <a:r>
              <a:rPr lang="pt-BR" sz="2000" dirty="0">
                <a:latin typeface="Times New Roman" pitchFamily="18" charset="0"/>
                <a:cs typeface="Times New Roman" pitchFamily="18" charset="0"/>
              </a:rPr>
              <a:t> era </a:t>
            </a:r>
            <a:r>
              <a:rPr lang="pt-BR" sz="2000" dirty="0" err="1">
                <a:latin typeface="Times New Roman" pitchFamily="18" charset="0"/>
                <a:cs typeface="Times New Roman" pitchFamily="18" charset="0"/>
              </a:rPr>
              <a:t>en</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su</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tiempo</a:t>
            </a:r>
            <a:r>
              <a:rPr lang="pt-BR" sz="2000" dirty="0">
                <a:latin typeface="Times New Roman" pitchFamily="18" charset="0"/>
                <a:cs typeface="Times New Roman" pitchFamily="18" charset="0"/>
              </a:rPr>
              <a:t> y ambiente </a:t>
            </a:r>
            <a:r>
              <a:rPr lang="pt-BR" sz="2000" dirty="0" err="1">
                <a:latin typeface="Times New Roman" pitchFamily="18" charset="0"/>
                <a:cs typeface="Times New Roman" pitchFamily="18" charset="0"/>
              </a:rPr>
              <a:t>la</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difusión</a:t>
            </a:r>
            <a:r>
              <a:rPr lang="pt-BR" sz="2000" dirty="0">
                <a:latin typeface="Times New Roman" pitchFamily="18" charset="0"/>
                <a:cs typeface="Times New Roman" pitchFamily="18" charset="0"/>
              </a:rPr>
              <a:t> social de </a:t>
            </a:r>
            <a:r>
              <a:rPr lang="pt-BR" sz="2000" dirty="0" err="1">
                <a:latin typeface="Times New Roman" pitchFamily="18" charset="0"/>
                <a:cs typeface="Times New Roman" pitchFamily="18" charset="0"/>
              </a:rPr>
              <a:t>la</a:t>
            </a:r>
            <a:r>
              <a:rPr lang="pt-BR" sz="2000" dirty="0">
                <a:latin typeface="Times New Roman" pitchFamily="18" charset="0"/>
                <a:cs typeface="Times New Roman" pitchFamily="18" charset="0"/>
              </a:rPr>
              <a:t> escritura. </a:t>
            </a:r>
          </a:p>
          <a:p>
            <a:pPr marL="1435100" algn="just"/>
            <a:r>
              <a:rPr lang="pt-BR" sz="2000" b="1" dirty="0">
                <a:latin typeface="Times New Roman" pitchFamily="18" charset="0"/>
                <a:cs typeface="Times New Roman" pitchFamily="18" charset="0"/>
              </a:rPr>
              <a:t>Para </a:t>
            </a:r>
            <a:r>
              <a:rPr lang="pt-BR" sz="2000" b="1" dirty="0" err="1">
                <a:latin typeface="Times New Roman" pitchFamily="18" charset="0"/>
                <a:cs typeface="Times New Roman" pitchFamily="18" charset="0"/>
              </a:rPr>
              <a:t>qué</a:t>
            </a:r>
            <a:r>
              <a:rPr lang="pt-BR" sz="2000" b="1" dirty="0">
                <a:latin typeface="Times New Roman" pitchFamily="18" charset="0"/>
                <a:cs typeface="Times New Roman" pitchFamily="18" charset="0"/>
              </a:rPr>
              <a:t> </a:t>
            </a:r>
            <a:r>
              <a:rPr lang="pt-BR" sz="2000" b="1" dirty="0" err="1">
                <a:latin typeface="Times New Roman" pitchFamily="18" charset="0"/>
                <a:cs typeface="Times New Roman" pitchFamily="18" charset="0"/>
              </a:rPr>
              <a:t>fue</a:t>
            </a:r>
            <a:r>
              <a:rPr lang="pt-BR" sz="2000" b="1" dirty="0">
                <a:latin typeface="Times New Roman" pitchFamily="18" charset="0"/>
                <a:cs typeface="Times New Roman" pitchFamily="18" charset="0"/>
              </a:rPr>
              <a:t> escrito </a:t>
            </a:r>
            <a:r>
              <a:rPr lang="pt-BR" sz="2000" b="1" dirty="0" err="1">
                <a:latin typeface="Times New Roman" pitchFamily="18" charset="0"/>
                <a:cs typeface="Times New Roman" pitchFamily="18" charset="0"/>
              </a:rPr>
              <a:t>ese</a:t>
            </a:r>
            <a:r>
              <a:rPr lang="pt-BR" sz="2000" b="1" dirty="0">
                <a:latin typeface="Times New Roman" pitchFamily="18" charset="0"/>
                <a:cs typeface="Times New Roman" pitchFamily="18" charset="0"/>
              </a:rPr>
              <a:t> texto?</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Cuál</a:t>
            </a:r>
            <a:r>
              <a:rPr lang="pt-BR" sz="2000" dirty="0">
                <a:latin typeface="Times New Roman" pitchFamily="18" charset="0"/>
                <a:cs typeface="Times New Roman" pitchFamily="18" charset="0"/>
              </a:rPr>
              <a:t> era </a:t>
            </a:r>
            <a:r>
              <a:rPr lang="pt-BR" sz="2000" dirty="0" err="1">
                <a:latin typeface="Times New Roman" pitchFamily="18" charset="0"/>
                <a:cs typeface="Times New Roman" pitchFamily="18" charset="0"/>
              </a:rPr>
              <a:t>la</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finalidad</a:t>
            </a:r>
            <a:r>
              <a:rPr lang="pt-BR" sz="2000" dirty="0">
                <a:latin typeface="Times New Roman" pitchFamily="18" charset="0"/>
                <a:cs typeface="Times New Roman" pitchFamily="18" charset="0"/>
              </a:rPr>
              <a:t> específica de </a:t>
            </a:r>
            <a:r>
              <a:rPr lang="pt-BR" sz="2000" dirty="0" err="1">
                <a:latin typeface="Times New Roman" pitchFamily="18" charset="0"/>
                <a:cs typeface="Times New Roman" pitchFamily="18" charset="0"/>
              </a:rPr>
              <a:t>ese</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testimonio</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en</a:t>
            </a:r>
            <a:r>
              <a:rPr lang="pt-BR" sz="2000" dirty="0">
                <a:latin typeface="Times New Roman" pitchFamily="18" charset="0"/>
                <a:cs typeface="Times New Roman" pitchFamily="18" charset="0"/>
              </a:rPr>
              <a:t> particular y, </a:t>
            </a:r>
            <a:r>
              <a:rPr lang="pt-BR" sz="2000" dirty="0" err="1">
                <a:latin typeface="Times New Roman" pitchFamily="18" charset="0"/>
                <a:cs typeface="Times New Roman" pitchFamily="18" charset="0"/>
              </a:rPr>
              <a:t>además</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cuál</a:t>
            </a:r>
            <a:r>
              <a:rPr lang="pt-BR" sz="2000" dirty="0">
                <a:latin typeface="Times New Roman" pitchFamily="18" charset="0"/>
                <a:cs typeface="Times New Roman" pitchFamily="18" charset="0"/>
              </a:rPr>
              <a:t> podia ser </a:t>
            </a:r>
            <a:r>
              <a:rPr lang="pt-BR" sz="2000" dirty="0" err="1">
                <a:latin typeface="Times New Roman" pitchFamily="18" charset="0"/>
                <a:cs typeface="Times New Roman" pitchFamily="18" charset="0"/>
              </a:rPr>
              <a:t>en</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su</a:t>
            </a:r>
            <a:r>
              <a:rPr lang="pt-BR" sz="2000" dirty="0">
                <a:latin typeface="Times New Roman" pitchFamily="18" charset="0"/>
                <a:cs typeface="Times New Roman" pitchFamily="18" charset="0"/>
              </a:rPr>
              <a:t> época y </a:t>
            </a:r>
            <a:r>
              <a:rPr lang="pt-BR" sz="2000" dirty="0" err="1">
                <a:latin typeface="Times New Roman" pitchFamily="18" charset="0"/>
                <a:cs typeface="Times New Roman" pitchFamily="18" charset="0"/>
              </a:rPr>
              <a:t>en</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su</a:t>
            </a:r>
            <a:r>
              <a:rPr lang="pt-BR" sz="2000" dirty="0">
                <a:latin typeface="Times New Roman" pitchFamily="18" charset="0"/>
                <a:cs typeface="Times New Roman" pitchFamily="18" charset="0"/>
              </a:rPr>
              <a:t> lugar de </a:t>
            </a:r>
            <a:r>
              <a:rPr lang="pt-BR" sz="2000" dirty="0" err="1">
                <a:latin typeface="Times New Roman" pitchFamily="18" charset="0"/>
                <a:cs typeface="Times New Roman" pitchFamily="18" charset="0"/>
              </a:rPr>
              <a:t>producción</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la</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finalidad</a:t>
            </a:r>
            <a:r>
              <a:rPr lang="pt-BR" sz="2000" dirty="0">
                <a:latin typeface="Times New Roman" pitchFamily="18" charset="0"/>
                <a:cs typeface="Times New Roman" pitchFamily="18" charset="0"/>
              </a:rPr>
              <a:t> ideológica y social de </a:t>
            </a:r>
            <a:r>
              <a:rPr lang="pt-BR" sz="2000" dirty="0" err="1">
                <a:latin typeface="Times New Roman" pitchFamily="18" charset="0"/>
                <a:cs typeface="Times New Roman" pitchFamily="18" charset="0"/>
              </a:rPr>
              <a:t>escribir</a:t>
            </a:r>
            <a:r>
              <a:rPr lang="pt-BR" sz="2000" dirty="0">
                <a:latin typeface="Times New Roman" pitchFamily="18" charset="0"/>
                <a:cs typeface="Times New Roman" pitchFamily="18" charset="0"/>
              </a:rPr>
              <a:t>.</a:t>
            </a:r>
          </a:p>
        </p:txBody>
      </p:sp>
    </p:spTree>
    <p:extLst>
      <p:ext uri="{BB962C8B-B14F-4D97-AF65-F5344CB8AC3E}">
        <p14:creationId xmlns:p14="http://schemas.microsoft.com/office/powerpoint/2010/main" val="812283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187624" y="1124744"/>
            <a:ext cx="7056784" cy="369332"/>
          </a:xfrm>
          <a:prstGeom prst="rect">
            <a:avLst/>
          </a:prstGeom>
          <a:noFill/>
        </p:spPr>
        <p:txBody>
          <a:bodyPr wrap="square" rtlCol="0">
            <a:spAutoFit/>
          </a:bodyPr>
          <a:lstStyle/>
          <a:p>
            <a:endParaRPr lang="pt-BR" dirty="0"/>
          </a:p>
        </p:txBody>
      </p:sp>
      <p:sp>
        <p:nvSpPr>
          <p:cNvPr id="3" name="Retângulo 2"/>
          <p:cNvSpPr/>
          <p:nvPr/>
        </p:nvSpPr>
        <p:spPr>
          <a:xfrm>
            <a:off x="252037" y="332656"/>
            <a:ext cx="8280920" cy="6124754"/>
          </a:xfrm>
          <a:prstGeom prst="rect">
            <a:avLst/>
          </a:prstGeom>
        </p:spPr>
        <p:txBody>
          <a:bodyPr wrap="square">
            <a:spAutoFit/>
          </a:bodyPr>
          <a:lstStyle/>
          <a:p>
            <a:pPr lvl="0" algn="just"/>
            <a:r>
              <a:rPr lang="pt-BR" sz="3200" b="1" dirty="0" smtClean="0">
                <a:solidFill>
                  <a:srgbClr val="C00000"/>
                </a:solidFill>
                <a:latin typeface="Times New Roman" pitchFamily="18" charset="0"/>
                <a:cs typeface="Times New Roman" pitchFamily="18" charset="0"/>
              </a:rPr>
              <a:t>O QUE?</a:t>
            </a:r>
          </a:p>
          <a:p>
            <a:pPr lvl="0" algn="just"/>
            <a:endParaRPr lang="pt-BR" sz="2400" dirty="0">
              <a:latin typeface="Times New Roman" pitchFamily="18" charset="0"/>
              <a:cs typeface="Times New Roman" pitchFamily="18" charset="0"/>
            </a:endParaRPr>
          </a:p>
          <a:p>
            <a:pPr marL="342900" lvl="0" indent="-342900" algn="just">
              <a:buFont typeface="Arial" pitchFamily="34" charset="0"/>
              <a:buChar char="•"/>
            </a:pPr>
            <a:r>
              <a:rPr lang="pt-BR" sz="2400" b="1" dirty="0">
                <a:latin typeface="Times New Roman" pitchFamily="18" charset="0"/>
                <a:cs typeface="Times New Roman" pitchFamily="18" charset="0"/>
              </a:rPr>
              <a:t>C</a:t>
            </a:r>
            <a:r>
              <a:rPr lang="pt-BR" sz="2400" b="1" dirty="0" smtClean="0">
                <a:latin typeface="Times New Roman" pitchFamily="18" charset="0"/>
                <a:cs typeface="Times New Roman" pitchFamily="18" charset="0"/>
              </a:rPr>
              <a:t>artas </a:t>
            </a:r>
            <a:r>
              <a:rPr lang="pt-BR" sz="2400" dirty="0" smtClean="0">
                <a:latin typeface="Times New Roman" pitchFamily="18" charset="0"/>
                <a:cs typeface="Times New Roman" pitchFamily="18" charset="0"/>
              </a:rPr>
              <a:t>produzidas por “mãos inábeis”.</a:t>
            </a:r>
            <a:endParaRPr lang="pt-BR" sz="2400" dirty="0">
              <a:latin typeface="Times New Roman" pitchFamily="18" charset="0"/>
              <a:cs typeface="Times New Roman" pitchFamily="18" charset="0"/>
            </a:endParaRPr>
          </a:p>
          <a:p>
            <a:pPr lvl="0" algn="just"/>
            <a:endParaRPr lang="pt-BR" sz="2400" dirty="0">
              <a:latin typeface="Times New Roman" pitchFamily="18" charset="0"/>
              <a:cs typeface="Times New Roman" pitchFamily="18" charset="0"/>
            </a:endParaRPr>
          </a:p>
          <a:p>
            <a:pPr marL="342900" lvl="0" indent="-342900" algn="just">
              <a:buFont typeface="Arial" pitchFamily="34" charset="0"/>
              <a:buChar char="•"/>
            </a:pPr>
            <a:r>
              <a:rPr lang="pt-BR" sz="2400" dirty="0">
                <a:latin typeface="Times New Roman" pitchFamily="18" charset="0"/>
                <a:cs typeface="Times New Roman" pitchFamily="18" charset="0"/>
              </a:rPr>
              <a:t>91 cartas pessoais (SANTIAGO, 2012)</a:t>
            </a:r>
          </a:p>
          <a:p>
            <a:pPr lvl="0" algn="just"/>
            <a:endParaRPr lang="pt-BR" sz="2400" dirty="0">
              <a:latin typeface="Times New Roman" pitchFamily="18" charset="0"/>
              <a:cs typeface="Times New Roman" pitchFamily="18" charset="0"/>
            </a:endParaRPr>
          </a:p>
          <a:p>
            <a:pPr marL="914400" lvl="1" indent="-514350" algn="just">
              <a:buFont typeface="+mj-lt"/>
              <a:buAutoNum type="alphaLcParenR"/>
            </a:pPr>
            <a:r>
              <a:rPr lang="pt-BR" sz="2400" b="1" dirty="0">
                <a:latin typeface="Times New Roman" pitchFamily="18" charset="0"/>
                <a:cs typeface="Times New Roman" pitchFamily="18" charset="0"/>
              </a:rPr>
              <a:t>Amostra I</a:t>
            </a:r>
            <a:r>
              <a:rPr lang="pt-BR" sz="2400" dirty="0">
                <a:latin typeface="Times New Roman" pitchFamily="18" charset="0"/>
                <a:cs typeface="Times New Roman" pitchFamily="18" charset="0"/>
              </a:rPr>
              <a:t>: amostra de 58 cartas pessoais de remetentes da </a:t>
            </a:r>
            <a:r>
              <a:rPr lang="pt-BR" sz="2400" dirty="0" smtClean="0">
                <a:latin typeface="Times New Roman" pitchFamily="18" charset="0"/>
                <a:cs typeface="Times New Roman" pitchFamily="18" charset="0"/>
              </a:rPr>
              <a:t>zona </a:t>
            </a:r>
            <a:r>
              <a:rPr lang="pt-BR" sz="2400" dirty="0">
                <a:latin typeface="Times New Roman" pitchFamily="18" charset="0"/>
                <a:cs typeface="Times New Roman" pitchFamily="18" charset="0"/>
              </a:rPr>
              <a:t>rural de Riachão do </a:t>
            </a:r>
            <a:r>
              <a:rPr lang="pt-BR" sz="2400" dirty="0" smtClean="0">
                <a:latin typeface="Times New Roman" pitchFamily="18" charset="0"/>
                <a:cs typeface="Times New Roman" pitchFamily="18" charset="0"/>
              </a:rPr>
              <a:t>Jacuípe;</a:t>
            </a:r>
            <a:endParaRPr lang="pt-BR" sz="2400" dirty="0">
              <a:latin typeface="Times New Roman" pitchFamily="18" charset="0"/>
              <a:cs typeface="Times New Roman" pitchFamily="18" charset="0"/>
            </a:endParaRPr>
          </a:p>
          <a:p>
            <a:pPr marL="914400" lvl="1" indent="-514350" algn="just">
              <a:buFont typeface="+mj-lt"/>
              <a:buAutoNum type="alphaLcParenR"/>
            </a:pPr>
            <a:r>
              <a:rPr lang="pt-BR" sz="2400" b="1" dirty="0">
                <a:latin typeface="Times New Roman" pitchFamily="18" charset="0"/>
                <a:cs typeface="Times New Roman" pitchFamily="18" charset="0"/>
              </a:rPr>
              <a:t>Amostra II</a:t>
            </a:r>
            <a:r>
              <a:rPr lang="pt-BR" sz="2400" dirty="0">
                <a:latin typeface="Times New Roman" pitchFamily="18" charset="0"/>
                <a:cs typeface="Times New Roman" pitchFamily="18" charset="0"/>
              </a:rPr>
              <a:t>: amostra de 24 cartas pessoais de remetentes da zona rural de Conceição do </a:t>
            </a:r>
            <a:r>
              <a:rPr lang="pt-BR" sz="2400" dirty="0" smtClean="0">
                <a:latin typeface="Times New Roman" pitchFamily="18" charset="0"/>
                <a:cs typeface="Times New Roman" pitchFamily="18" charset="0"/>
              </a:rPr>
              <a:t>Coité;</a:t>
            </a:r>
            <a:endParaRPr lang="pt-BR" sz="2400" dirty="0">
              <a:latin typeface="Times New Roman" pitchFamily="18" charset="0"/>
              <a:cs typeface="Times New Roman" pitchFamily="18" charset="0"/>
            </a:endParaRPr>
          </a:p>
          <a:p>
            <a:pPr marL="914400" lvl="1" indent="-514350" algn="just">
              <a:buFont typeface="+mj-lt"/>
              <a:buAutoNum type="alphaLcParenR"/>
            </a:pPr>
            <a:r>
              <a:rPr lang="pt-BR" sz="2400" b="1" dirty="0">
                <a:latin typeface="Times New Roman" pitchFamily="18" charset="0"/>
                <a:cs typeface="Times New Roman" pitchFamily="18" charset="0"/>
              </a:rPr>
              <a:t>Amostra III</a:t>
            </a:r>
            <a:r>
              <a:rPr lang="pt-BR" sz="2400" dirty="0">
                <a:latin typeface="Times New Roman" pitchFamily="18" charset="0"/>
                <a:cs typeface="Times New Roman" pitchFamily="18" charset="0"/>
              </a:rPr>
              <a:t>: amostra de 9 cartas pessoais de remetentes da zona rural de </a:t>
            </a:r>
            <a:r>
              <a:rPr lang="pt-BR" sz="2400" dirty="0" err="1" smtClean="0">
                <a:latin typeface="Times New Roman" pitchFamily="18" charset="0"/>
                <a:cs typeface="Times New Roman" pitchFamily="18" charset="0"/>
              </a:rPr>
              <a:t>Ichu</a:t>
            </a:r>
            <a:r>
              <a:rPr lang="pt-BR" sz="2400" dirty="0" smtClean="0">
                <a:latin typeface="Times New Roman" pitchFamily="18" charset="0"/>
                <a:cs typeface="Times New Roman" pitchFamily="18" charset="0"/>
              </a:rPr>
              <a:t>.</a:t>
            </a:r>
          </a:p>
          <a:p>
            <a:pPr marL="742950" lvl="1" indent="-342900" algn="just">
              <a:buFont typeface="Arial" pitchFamily="34" charset="0"/>
              <a:buChar char="•"/>
            </a:pPr>
            <a:endParaRPr lang="pt-BR" sz="2400" dirty="0">
              <a:latin typeface="Times New Roman" pitchFamily="18" charset="0"/>
              <a:cs typeface="Times New Roman" pitchFamily="18" charset="0"/>
            </a:endParaRPr>
          </a:p>
          <a:p>
            <a:pPr marL="361950" lvl="1" indent="-361950" algn="just">
              <a:buFont typeface="Arial" pitchFamily="34" charset="0"/>
              <a:buChar char="•"/>
            </a:pPr>
            <a:r>
              <a:rPr lang="pt-BR" sz="2400" dirty="0" smtClean="0">
                <a:latin typeface="Times New Roman" pitchFamily="18" charset="0"/>
                <a:cs typeface="Times New Roman" pitchFamily="18" charset="0"/>
              </a:rPr>
              <a:t>Santiago (2012): Condições </a:t>
            </a:r>
            <a:r>
              <a:rPr lang="pt-BR" sz="2400" dirty="0">
                <a:latin typeface="Times New Roman" pitchFamily="18" charset="0"/>
                <a:cs typeface="Times New Roman" pitchFamily="18" charset="0"/>
              </a:rPr>
              <a:t>de </a:t>
            </a:r>
            <a:r>
              <a:rPr lang="pt-BR" sz="2400" dirty="0" smtClean="0">
                <a:latin typeface="Times New Roman" pitchFamily="18" charset="0"/>
                <a:cs typeface="Times New Roman" pitchFamily="18" charset="0"/>
              </a:rPr>
              <a:t>produção: aspectos </a:t>
            </a:r>
            <a:r>
              <a:rPr lang="pt-BR" sz="2400" dirty="0" err="1" smtClean="0">
                <a:latin typeface="Times New Roman" pitchFamily="18" charset="0"/>
                <a:cs typeface="Times New Roman" pitchFamily="18" charset="0"/>
              </a:rPr>
              <a:t>supragráficos</a:t>
            </a:r>
            <a:r>
              <a:rPr lang="pt-BR" sz="2400" dirty="0" smtClean="0">
                <a:latin typeface="Times New Roman" pitchFamily="18" charset="0"/>
                <a:cs typeface="Times New Roman" pitchFamily="18" charset="0"/>
              </a:rPr>
              <a:t> e paleográficos, processos de aquisição da escrita; fenômenos fônicos, etc.</a:t>
            </a:r>
          </a:p>
        </p:txBody>
      </p:sp>
    </p:spTree>
    <p:extLst>
      <p:ext uri="{BB962C8B-B14F-4D97-AF65-F5344CB8AC3E}">
        <p14:creationId xmlns:p14="http://schemas.microsoft.com/office/powerpoint/2010/main" val="1228707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67544" y="0"/>
            <a:ext cx="8229600" cy="706090"/>
          </a:xfrm>
        </p:spPr>
        <p:txBody>
          <a:bodyPr>
            <a:noAutofit/>
          </a:bodyPr>
          <a:lstStyle/>
          <a:p>
            <a:r>
              <a:rPr lang="pt-BR" sz="2400" dirty="0">
                <a:latin typeface="Times New Roman" pitchFamily="18" charset="0"/>
                <a:cs typeface="Times New Roman" pitchFamily="18" charset="0"/>
              </a:rPr>
              <a:t>Modelo de carta escrita por sertanejos </a:t>
            </a:r>
            <a:r>
              <a:rPr lang="pt-BR" sz="2400" dirty="0" smtClean="0">
                <a:latin typeface="Times New Roman" pitchFamily="18" charset="0"/>
                <a:cs typeface="Times New Roman" pitchFamily="18" charset="0"/>
              </a:rPr>
              <a:t>baianos</a:t>
            </a:r>
            <a:endParaRPr lang="pt-BR" sz="2400" dirty="0">
              <a:latin typeface="Times New Roman" pitchFamily="18" charset="0"/>
              <a:cs typeface="Times New Roman" pitchFamily="18" charset="0"/>
            </a:endParaRPr>
          </a:p>
        </p:txBody>
      </p:sp>
      <p:sp>
        <p:nvSpPr>
          <p:cNvPr id="8" name="Espaço Reservado para Conteúdo 7"/>
          <p:cNvSpPr>
            <a:spLocks noGrp="1"/>
          </p:cNvSpPr>
          <p:nvPr>
            <p:ph idx="1"/>
          </p:nvPr>
        </p:nvSpPr>
        <p:spPr>
          <a:xfrm>
            <a:off x="4355976" y="692696"/>
            <a:ext cx="4536504" cy="5976664"/>
          </a:xfrm>
        </p:spPr>
        <p:txBody>
          <a:bodyPr>
            <a:noAutofit/>
          </a:bodyPr>
          <a:lstStyle/>
          <a:p>
            <a:pPr marL="0" indent="0" algn="jus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pt-BR" sz="1300" b="1" dirty="0" smtClean="0">
                <a:solidFill>
                  <a:srgbClr val="000000"/>
                </a:solidFill>
                <a:effectLst/>
                <a:latin typeface="Times New Roman" pitchFamily="18" charset="0"/>
                <a:cs typeface="Times New Roman" pitchFamily="18" charset="0"/>
              </a:rPr>
              <a:t>Carta 65</a:t>
            </a:r>
            <a:endParaRPr lang="pt-BR" sz="1300" dirty="0">
              <a:latin typeface="Times New Roman" pitchFamily="18" charset="0"/>
              <a:cs typeface="Times New Roman" pitchFamily="18" charset="0"/>
            </a:endParaRPr>
          </a:p>
          <a:p>
            <a:pPr marL="0" indent="0" algn="jus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pt-BR" sz="1300" dirty="0" smtClean="0">
                <a:solidFill>
                  <a:srgbClr val="000000"/>
                </a:solidFill>
                <a:effectLst/>
                <a:latin typeface="Times New Roman" pitchFamily="18" charset="0"/>
                <a:cs typeface="Times New Roman" pitchFamily="18" charset="0"/>
              </a:rPr>
              <a:t> </a:t>
            </a:r>
            <a:endParaRPr lang="pt-BR" sz="1300" dirty="0" smtClean="0">
              <a:effectLst/>
              <a:latin typeface="Times New Roman" pitchFamily="18" charset="0"/>
              <a:cs typeface="Times New Roman" pitchFamily="18" charset="0"/>
            </a:endParaRPr>
          </a:p>
          <a:p>
            <a:pPr marL="0" indent="0" algn="jus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 pos="6743700" algn="l"/>
                <a:tab pos="7193280" algn="l"/>
                <a:tab pos="7642860" algn="l"/>
                <a:tab pos="8092440" algn="l"/>
                <a:tab pos="8542020" algn="l"/>
                <a:tab pos="8991600" algn="l"/>
                <a:tab pos="9441180" algn="l"/>
                <a:tab pos="9890760" algn="l"/>
                <a:tab pos="10340340" algn="l"/>
                <a:tab pos="10789920" algn="l"/>
                <a:tab pos="11239500" algn="l"/>
                <a:tab pos="11689080" algn="l"/>
                <a:tab pos="12138660" algn="l"/>
                <a:tab pos="12588240" algn="l"/>
                <a:tab pos="13037820" algn="l"/>
                <a:tab pos="13487400" algn="l"/>
                <a:tab pos="13936980" algn="l"/>
                <a:tab pos="14386560" algn="l"/>
              </a:tabLst>
            </a:pPr>
            <a:r>
              <a:rPr lang="pt-BR" sz="1300" dirty="0" smtClean="0">
                <a:solidFill>
                  <a:srgbClr val="000000"/>
                </a:solidFill>
                <a:effectLst/>
                <a:latin typeface="Times New Roman" pitchFamily="18" charset="0"/>
                <a:cs typeface="Times New Roman" pitchFamily="18" charset="0"/>
              </a:rPr>
              <a:t>AAHCS. Documento contendo um fólio. Papel almaço com pautas. Há rasgo na margem superior esquerda. </a:t>
            </a:r>
            <a:endParaRPr lang="pt-BR" sz="1300" dirty="0" smtClean="0">
              <a:effectLst/>
              <a:latin typeface="Times New Roman" pitchFamily="18" charset="0"/>
              <a:cs typeface="Times New Roman" pitchFamily="18" charset="0"/>
            </a:endParaRPr>
          </a:p>
          <a:p>
            <a:pPr marL="0" indent="0" algn="just">
              <a:buNone/>
            </a:pPr>
            <a:r>
              <a:rPr lang="pt-BR" sz="1300" dirty="0" smtClean="0">
                <a:solidFill>
                  <a:srgbClr val="000000"/>
                </a:solidFill>
                <a:effectLst/>
                <a:latin typeface="Times New Roman" pitchFamily="18" charset="0"/>
                <a:cs typeface="Times New Roman" pitchFamily="18" charset="0"/>
              </a:rPr>
              <a:t> </a:t>
            </a:r>
            <a:endParaRPr lang="pt-BR" sz="1300" dirty="0" smtClean="0">
              <a:effectLst/>
              <a:latin typeface="Times New Roman" pitchFamily="18" charset="0"/>
              <a:cs typeface="Times New Roman" pitchFamily="18" charset="0"/>
            </a:endParaRPr>
          </a:p>
          <a:p>
            <a:pPr marL="0" indent="0" algn="just">
              <a:buNone/>
            </a:pPr>
            <a:r>
              <a:rPr lang="pt-BR" sz="1300" dirty="0" smtClean="0">
                <a:solidFill>
                  <a:srgbClr val="000000"/>
                </a:solidFill>
                <a:effectLst/>
                <a:latin typeface="Times New Roman" pitchFamily="18" charset="0"/>
                <a:cs typeface="Times New Roman" pitchFamily="18" charset="0"/>
              </a:rPr>
              <a:t> </a:t>
            </a:r>
            <a:endParaRPr lang="pt-BR" sz="1300" dirty="0" smtClean="0">
              <a:effectLst/>
              <a:latin typeface="Times New Roman" pitchFamily="18" charset="0"/>
              <a:cs typeface="Times New Roman" pitchFamily="18" charset="0"/>
            </a:endParaRPr>
          </a:p>
          <a:p>
            <a:pPr marL="0" indent="0" algn="just">
              <a:buNone/>
            </a:pPr>
            <a:r>
              <a:rPr lang="pt-BR" sz="1300" dirty="0" smtClean="0">
                <a:solidFill>
                  <a:srgbClr val="000000"/>
                </a:solidFill>
                <a:effectLst/>
                <a:latin typeface="Times New Roman" pitchFamily="18" charset="0"/>
                <a:cs typeface="Times New Roman" pitchFamily="18" charset="0"/>
              </a:rPr>
              <a:t>Goiabeira  25   3  77	  </a:t>
            </a:r>
            <a:r>
              <a:rPr lang="pt-BR" sz="1300" dirty="0" err="1" smtClean="0">
                <a:solidFill>
                  <a:srgbClr val="000000"/>
                </a:solidFill>
                <a:effectLst/>
                <a:latin typeface="Times New Roman" pitchFamily="18" charset="0"/>
                <a:cs typeface="Times New Roman" pitchFamily="18" charset="0"/>
              </a:rPr>
              <a:t>Saudaçõ</a:t>
            </a:r>
            <a:r>
              <a:rPr lang="pt-BR" sz="1300" dirty="0" smtClean="0">
                <a:solidFill>
                  <a:srgbClr val="000000"/>
                </a:solidFill>
                <a:effectLst/>
                <a:latin typeface="Times New Roman" pitchFamily="18" charset="0"/>
                <a:cs typeface="Times New Roman" pitchFamily="18" charset="0"/>
              </a:rPr>
              <a:t>[.]|</a:t>
            </a:r>
            <a:endParaRPr lang="pt-BR" sz="1300" dirty="0" smtClean="0">
              <a:effectLst/>
              <a:latin typeface="Times New Roman" pitchFamily="18" charset="0"/>
              <a:cs typeface="Times New Roman" pitchFamily="18" charset="0"/>
            </a:endParaRPr>
          </a:p>
          <a:p>
            <a:pPr marL="0" indent="0" algn="just">
              <a:buNone/>
            </a:pPr>
            <a:endParaRPr lang="pt-BR" sz="1300" dirty="0">
              <a:latin typeface="Times New Roman" pitchFamily="18" charset="0"/>
              <a:cs typeface="Times New Roman" pitchFamily="18" charset="0"/>
            </a:endParaRPr>
          </a:p>
          <a:p>
            <a:pPr marL="0" indent="0" algn="just">
              <a:buNone/>
            </a:pPr>
            <a:r>
              <a:rPr lang="pt-BR" sz="1300" dirty="0" smtClean="0">
                <a:solidFill>
                  <a:srgbClr val="000000"/>
                </a:solidFill>
                <a:effectLst/>
                <a:latin typeface="Times New Roman" pitchFamily="18" charset="0"/>
                <a:cs typeface="Times New Roman" pitchFamily="18" charset="0"/>
              </a:rPr>
              <a:t>Helena meu amor </a:t>
            </a:r>
            <a:r>
              <a:rPr lang="pt-BR" sz="1300" dirty="0" err="1" smtClean="0">
                <a:solidFill>
                  <a:srgbClr val="000000"/>
                </a:solidFill>
                <a:effectLst/>
                <a:latin typeface="Times New Roman" pitchFamily="18" charset="0"/>
                <a:cs typeface="Times New Roman" pitchFamily="18" charset="0"/>
              </a:rPr>
              <a:t>ercivo</a:t>
            </a:r>
            <a:r>
              <a:rPr lang="pt-BR" sz="1300" dirty="0" smtClean="0">
                <a:solidFill>
                  <a:srgbClr val="000000"/>
                </a:solidFill>
                <a:effectLst/>
                <a:latin typeface="Times New Roman" pitchFamily="18" charset="0"/>
                <a:cs typeface="Times New Roman" pitchFamily="18" charset="0"/>
              </a:rPr>
              <a:t> [.]|</a:t>
            </a:r>
            <a:endParaRPr lang="pt-BR" sz="1300" dirty="0" smtClean="0">
              <a:effectLst/>
              <a:latin typeface="Times New Roman" pitchFamily="18" charset="0"/>
              <a:cs typeface="Times New Roman" pitchFamily="18" charset="0"/>
            </a:endParaRPr>
          </a:p>
          <a:p>
            <a:pPr marL="0" indent="0" algn="just">
              <a:buNone/>
            </a:pPr>
            <a:r>
              <a:rPr lang="pt-BR" sz="1300" dirty="0" smtClean="0">
                <a:solidFill>
                  <a:srgbClr val="000000"/>
                </a:solidFill>
                <a:effectLst/>
                <a:latin typeface="Times New Roman" pitchFamily="18" charset="0"/>
                <a:cs typeface="Times New Roman" pitchFamily="18" charset="0"/>
              </a:rPr>
              <a:t>carata e cor par li </a:t>
            </a:r>
            <a:r>
              <a:rPr lang="pt-BR" sz="1300" dirty="0" err="1" smtClean="0">
                <a:solidFill>
                  <a:srgbClr val="000000"/>
                </a:solidFill>
                <a:effectLst/>
                <a:latin typeface="Times New Roman" pitchFamily="18" charset="0"/>
                <a:cs typeface="Times New Roman" pitchFamily="18" charset="0"/>
              </a:rPr>
              <a:t>dizeri</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gi</a:t>
            </a:r>
            <a:r>
              <a:rPr lang="pt-BR" sz="1300" dirty="0" smtClean="0">
                <a:solidFill>
                  <a:srgbClr val="000000"/>
                </a:solidFill>
                <a:effectLst/>
                <a:latin typeface="Times New Roman" pitchFamily="18" charset="0"/>
                <a:cs typeface="Times New Roman" pitchFamily="18" charset="0"/>
              </a:rPr>
              <a:t>| estou </a:t>
            </a:r>
            <a:r>
              <a:rPr lang="pt-BR" sz="1300" dirty="0" err="1" smtClean="0">
                <a:solidFill>
                  <a:srgbClr val="000000"/>
                </a:solidFill>
                <a:effectLst/>
                <a:latin typeface="Times New Roman" pitchFamily="18" charset="0"/>
                <a:cs typeface="Times New Roman" pitchFamily="18" charset="0"/>
              </a:rPr>
              <a:t>morendo</a:t>
            </a:r>
            <a:r>
              <a:rPr lang="pt-BR" sz="1300" dirty="0" smtClean="0">
                <a:solidFill>
                  <a:srgbClr val="000000"/>
                </a:solidFill>
                <a:effectLst/>
                <a:latin typeface="Times New Roman" pitchFamily="18" charset="0"/>
                <a:cs typeface="Times New Roman" pitchFamily="18" charset="0"/>
              </a:rPr>
              <a:t> de saudade de </a:t>
            </a:r>
            <a:r>
              <a:rPr lang="pt-BR" sz="1300" dirty="0" err="1" smtClean="0">
                <a:solidFill>
                  <a:srgbClr val="000000"/>
                </a:solidFill>
                <a:effectLst/>
                <a:latin typeface="Times New Roman" pitchFamily="18" charset="0"/>
                <a:cs typeface="Times New Roman" pitchFamily="18" charset="0"/>
              </a:rPr>
              <a:t>vociei</a:t>
            </a:r>
            <a:r>
              <a:rPr lang="pt-BR" sz="1300" dirty="0" smtClean="0">
                <a:solidFill>
                  <a:srgbClr val="000000"/>
                </a:solidFill>
                <a:effectLst/>
                <a:latin typeface="Times New Roman" pitchFamily="18" charset="0"/>
                <a:cs typeface="Times New Roman" pitchFamily="18" charset="0"/>
              </a:rPr>
              <a:t>| meu </a:t>
            </a:r>
            <a:r>
              <a:rPr lang="pt-BR" sz="1300" dirty="0" err="1" smtClean="0">
                <a:solidFill>
                  <a:srgbClr val="000000"/>
                </a:solidFill>
                <a:effectLst/>
                <a:latin typeface="Times New Roman" pitchFamily="18" charset="0"/>
                <a:cs typeface="Times New Roman" pitchFamily="18" charset="0"/>
              </a:rPr>
              <a:t>bezinho</a:t>
            </a:r>
            <a:r>
              <a:rPr lang="pt-BR" sz="1300" dirty="0" smtClean="0">
                <a:solidFill>
                  <a:srgbClr val="000000"/>
                </a:solidFill>
                <a:effectLst/>
                <a:latin typeface="Times New Roman" pitchFamily="18" charset="0"/>
                <a:cs typeface="Times New Roman" pitchFamily="18" charset="0"/>
              </a:rPr>
              <a:t> Helena </a:t>
            </a:r>
            <a:r>
              <a:rPr lang="pt-BR" sz="1300" dirty="0" err="1" smtClean="0">
                <a:solidFill>
                  <a:srgbClr val="000000"/>
                </a:solidFill>
                <a:effectLst/>
                <a:latin typeface="Times New Roman" pitchFamily="18" charset="0"/>
                <a:cs typeface="Times New Roman" pitchFamily="18" charset="0"/>
              </a:rPr>
              <a:t>olia</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quirida</a:t>
            </a:r>
            <a:r>
              <a:rPr lang="pt-BR" sz="1300" dirty="0" smtClean="0">
                <a:solidFill>
                  <a:srgbClr val="000000"/>
                </a:solidFill>
                <a:effectLst/>
                <a:latin typeface="Times New Roman" pitchFamily="18" charset="0"/>
                <a:cs typeface="Times New Roman" pitchFamily="18" charset="0"/>
              </a:rPr>
              <a:t>| eu Não </a:t>
            </a:r>
            <a:r>
              <a:rPr lang="pt-BR" sz="1300" dirty="0" err="1" smtClean="0">
                <a:solidFill>
                  <a:srgbClr val="000000"/>
                </a:solidFill>
                <a:effectLst/>
                <a:latin typeface="Times New Roman" pitchFamily="18" charset="0"/>
                <a:cs typeface="Times New Roman" pitchFamily="18" charset="0"/>
              </a:rPr>
              <a:t>pocu</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iri</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lara</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Poqueri</a:t>
            </a:r>
            <a:r>
              <a:rPr lang="pt-BR" sz="1300" dirty="0" smtClean="0">
                <a:solidFill>
                  <a:srgbClr val="000000"/>
                </a:solidFill>
                <a:effectLst/>
                <a:latin typeface="Times New Roman" pitchFamily="18" charset="0"/>
                <a:cs typeface="Times New Roman" pitchFamily="18" charset="0"/>
              </a:rPr>
              <a:t> eu estou mito apertado </a:t>
            </a:r>
            <a:r>
              <a:rPr lang="pt-BR" sz="1300" dirty="0" err="1" smtClean="0">
                <a:solidFill>
                  <a:srgbClr val="000000"/>
                </a:solidFill>
                <a:effectLst/>
                <a:latin typeface="Times New Roman" pitchFamily="18" charset="0"/>
                <a:cs typeface="Times New Roman" pitchFamily="18" charset="0"/>
              </a:rPr>
              <a:t>gi</a:t>
            </a:r>
            <a:r>
              <a:rPr lang="pt-BR" sz="1300" dirty="0" smtClean="0">
                <a:solidFill>
                  <a:srgbClr val="000000"/>
                </a:solidFill>
                <a:effectLst/>
                <a:latin typeface="Times New Roman" pitchFamily="18" charset="0"/>
                <a:cs typeface="Times New Roman" pitchFamily="18" charset="0"/>
              </a:rPr>
              <a:t> estou| [.] </a:t>
            </a:r>
            <a:r>
              <a:rPr lang="pt-BR" sz="1300" dirty="0" err="1" smtClean="0">
                <a:solidFill>
                  <a:srgbClr val="000000"/>
                </a:solidFill>
                <a:effectLst/>
                <a:latin typeface="Times New Roman" pitchFamily="18" charset="0"/>
                <a:cs typeface="Times New Roman" pitchFamily="18" charset="0"/>
              </a:rPr>
              <a:t>cuidano</a:t>
            </a:r>
            <a:r>
              <a:rPr lang="pt-BR" sz="1300" dirty="0" smtClean="0">
                <a:solidFill>
                  <a:srgbClr val="000000"/>
                </a:solidFill>
                <a:effectLst/>
                <a:latin typeface="Times New Roman" pitchFamily="18" charset="0"/>
                <a:cs typeface="Times New Roman" pitchFamily="18" charset="0"/>
              </a:rPr>
              <a:t> da </a:t>
            </a:r>
            <a:r>
              <a:rPr lang="pt-BR" sz="1300" dirty="0" err="1" smtClean="0">
                <a:solidFill>
                  <a:srgbClr val="000000"/>
                </a:solidFill>
                <a:effectLst/>
                <a:latin typeface="Times New Roman" pitchFamily="18" charset="0"/>
                <a:cs typeface="Times New Roman" pitchFamily="18" charset="0"/>
              </a:rPr>
              <a:t>noca</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caza</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olia</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beizinho</a:t>
            </a:r>
            <a:r>
              <a:rPr lang="pt-BR" sz="1300" dirty="0" smtClean="0">
                <a:solidFill>
                  <a:srgbClr val="000000"/>
                </a:solidFill>
                <a:effectLst/>
                <a:latin typeface="Times New Roman" pitchFamily="18" charset="0"/>
                <a:cs typeface="Times New Roman" pitchFamily="18" charset="0"/>
              </a:rPr>
              <a:t>| Não e </a:t>
            </a:r>
            <a:r>
              <a:rPr lang="pt-BR" sz="1300" dirty="0" err="1" smtClean="0">
                <a:solidFill>
                  <a:srgbClr val="000000"/>
                </a:solidFill>
                <a:effectLst/>
                <a:latin typeface="Times New Roman" pitchFamily="18" charset="0"/>
                <a:cs typeface="Times New Roman" pitchFamily="18" charset="0"/>
              </a:rPr>
              <a:t>curupereza</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gi</a:t>
            </a:r>
            <a:r>
              <a:rPr lang="pt-BR" sz="1300" dirty="0" smtClean="0">
                <a:solidFill>
                  <a:srgbClr val="000000"/>
                </a:solidFill>
                <a:effectLst/>
                <a:latin typeface="Times New Roman" pitchFamily="18" charset="0"/>
                <a:cs typeface="Times New Roman" pitchFamily="18" charset="0"/>
              </a:rPr>
              <a:t> No dia </a:t>
            </a:r>
            <a:r>
              <a:rPr lang="pt-BR" sz="1300" dirty="0" err="1" smtClean="0">
                <a:solidFill>
                  <a:srgbClr val="000000"/>
                </a:solidFill>
                <a:effectLst/>
                <a:latin typeface="Times New Roman" pitchFamily="18" charset="0"/>
                <a:cs typeface="Times New Roman" pitchFamily="18" charset="0"/>
              </a:rPr>
              <a:t>gi</a:t>
            </a:r>
            <a:r>
              <a:rPr lang="pt-BR" sz="1300" dirty="0" smtClean="0">
                <a:solidFill>
                  <a:srgbClr val="000000"/>
                </a:solidFill>
                <a:effectLst/>
                <a:latin typeface="Times New Roman" pitchFamily="18" charset="0"/>
                <a:cs typeface="Times New Roman" pitchFamily="18" charset="0"/>
              </a:rPr>
              <a:t>| eu </a:t>
            </a:r>
            <a:r>
              <a:rPr lang="pt-BR" sz="1300" dirty="0" err="1" smtClean="0">
                <a:solidFill>
                  <a:srgbClr val="000000"/>
                </a:solidFill>
                <a:effectLst/>
                <a:latin typeface="Times New Roman" pitchFamily="18" charset="0"/>
                <a:cs typeface="Times New Roman" pitchFamily="18" charset="0"/>
              </a:rPr>
              <a:t>forer</a:t>
            </a:r>
            <a:r>
              <a:rPr lang="pt-BR" sz="1300" dirty="0" smtClean="0">
                <a:solidFill>
                  <a:srgbClr val="000000"/>
                </a:solidFill>
                <a:effectLst/>
                <a:latin typeface="Times New Roman" pitchFamily="18" charset="0"/>
                <a:cs typeface="Times New Roman" pitchFamily="18" charset="0"/>
              </a:rPr>
              <a:t> lar e cor para </a:t>
            </a:r>
            <a:r>
              <a:rPr lang="pt-BR" sz="1300" dirty="0" err="1" smtClean="0">
                <a:solidFill>
                  <a:srgbClr val="000000"/>
                </a:solidFill>
                <a:effectLst/>
                <a:latin typeface="Times New Roman" pitchFamily="18" charset="0"/>
                <a:cs typeface="Times New Roman" pitchFamily="18" charset="0"/>
              </a:rPr>
              <a:t>marcarca</a:t>
            </a:r>
            <a:r>
              <a:rPr lang="pt-BR" sz="1300" dirty="0" smtClean="0">
                <a:solidFill>
                  <a:srgbClr val="000000"/>
                </a:solidFill>
                <a:effectLst/>
                <a:latin typeface="Times New Roman" pitchFamily="18" charset="0"/>
                <a:cs typeface="Times New Roman" pitchFamily="18" charset="0"/>
              </a:rPr>
              <a:t>| o </a:t>
            </a:r>
            <a:r>
              <a:rPr lang="pt-BR" sz="1300" dirty="0" err="1" smtClean="0">
                <a:solidFill>
                  <a:srgbClr val="000000"/>
                </a:solidFill>
                <a:effectLst/>
                <a:latin typeface="Times New Roman" pitchFamily="18" charset="0"/>
                <a:cs typeface="Times New Roman" pitchFamily="18" charset="0"/>
              </a:rPr>
              <a:t>noco</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cazamento</a:t>
            </a:r>
            <a:r>
              <a:rPr lang="pt-BR" sz="1300" dirty="0" smtClean="0">
                <a:solidFill>
                  <a:srgbClr val="000000"/>
                </a:solidFill>
                <a:effectLst/>
                <a:latin typeface="Times New Roman" pitchFamily="18" charset="0"/>
                <a:cs typeface="Times New Roman" pitchFamily="18" charset="0"/>
              </a:rPr>
              <a:t> Helena </a:t>
            </a:r>
            <a:r>
              <a:rPr lang="pt-BR" sz="1300" dirty="0" err="1" smtClean="0">
                <a:solidFill>
                  <a:srgbClr val="000000"/>
                </a:solidFill>
                <a:effectLst/>
                <a:latin typeface="Times New Roman" pitchFamily="18" charset="0"/>
                <a:cs typeface="Times New Roman" pitchFamily="18" charset="0"/>
              </a:rPr>
              <a:t>poroguer</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vociei</a:t>
            </a:r>
            <a:r>
              <a:rPr lang="pt-BR" sz="1300" dirty="0" smtClean="0">
                <a:solidFill>
                  <a:srgbClr val="000000"/>
                </a:solidFill>
                <a:effectLst/>
                <a:latin typeface="Times New Roman" pitchFamily="18" charset="0"/>
                <a:cs typeface="Times New Roman" pitchFamily="18" charset="0"/>
              </a:rPr>
              <a:t> não min </a:t>
            </a:r>
            <a:r>
              <a:rPr lang="pt-BR" sz="1300" dirty="0" err="1" smtClean="0">
                <a:solidFill>
                  <a:srgbClr val="000000"/>
                </a:solidFill>
                <a:effectLst/>
                <a:latin typeface="Times New Roman" pitchFamily="18" charset="0"/>
                <a:cs typeface="Times New Roman" pitchFamily="18" charset="0"/>
              </a:rPr>
              <a:t>erceveu</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poru</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favoru</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esceva</a:t>
            </a:r>
            <a:r>
              <a:rPr lang="pt-BR" sz="1300" dirty="0" smtClean="0">
                <a:solidFill>
                  <a:srgbClr val="000000"/>
                </a:solidFill>
                <a:effectLst/>
                <a:latin typeface="Times New Roman" pitchFamily="18" charset="0"/>
                <a:cs typeface="Times New Roman" pitchFamily="18" charset="0"/>
              </a:rPr>
              <a:t> para </a:t>
            </a:r>
            <a:r>
              <a:rPr lang="pt-BR" sz="1300" dirty="0" err="1" smtClean="0">
                <a:solidFill>
                  <a:srgbClr val="000000"/>
                </a:solidFill>
                <a:effectLst/>
                <a:latin typeface="Times New Roman" pitchFamily="18" charset="0"/>
                <a:cs typeface="Times New Roman" pitchFamily="18" charset="0"/>
              </a:rPr>
              <a:t>queri</a:t>
            </a:r>
            <a:r>
              <a:rPr lang="pt-BR" sz="1300" dirty="0" smtClean="0">
                <a:solidFill>
                  <a:srgbClr val="000000"/>
                </a:solidFill>
                <a:effectLst/>
                <a:latin typeface="Times New Roman" pitchFamily="18" charset="0"/>
                <a:cs typeface="Times New Roman" pitchFamily="18" charset="0"/>
              </a:rPr>
              <a:t> eu posa </a:t>
            </a:r>
            <a:r>
              <a:rPr lang="pt-BR" sz="1300" dirty="0" err="1" smtClean="0">
                <a:solidFill>
                  <a:srgbClr val="000000"/>
                </a:solidFill>
                <a:effectLst/>
                <a:latin typeface="Times New Roman" pitchFamily="18" charset="0"/>
                <a:cs typeface="Times New Roman" pitchFamily="18" charset="0"/>
              </a:rPr>
              <a:t>leri</a:t>
            </a:r>
            <a:r>
              <a:rPr lang="pt-BR" sz="1300" dirty="0" smtClean="0">
                <a:solidFill>
                  <a:srgbClr val="000000"/>
                </a:solidFill>
                <a:effectLst/>
                <a:latin typeface="Times New Roman" pitchFamily="18" charset="0"/>
                <a:cs typeface="Times New Roman" pitchFamily="18" charset="0"/>
              </a:rPr>
              <a:t> a </a:t>
            </a:r>
            <a:r>
              <a:rPr lang="pt-BR" sz="1300" dirty="0" err="1" smtClean="0">
                <a:solidFill>
                  <a:srgbClr val="000000"/>
                </a:solidFill>
                <a:effectLst/>
                <a:latin typeface="Times New Roman" pitchFamily="18" charset="0"/>
                <a:cs typeface="Times New Roman" pitchFamily="18" charset="0"/>
              </a:rPr>
              <a:t>cua</a:t>
            </a:r>
            <a:r>
              <a:rPr lang="pt-BR" sz="1300" dirty="0" smtClean="0">
                <a:solidFill>
                  <a:srgbClr val="000000"/>
                </a:solidFill>
                <a:effectLst/>
                <a:latin typeface="Times New Roman" pitchFamily="18" charset="0"/>
                <a:cs typeface="Times New Roman" pitchFamily="18" charset="0"/>
              </a:rPr>
              <a:t>| carta e </a:t>
            </a:r>
            <a:r>
              <a:rPr lang="pt-BR" sz="1300" dirty="0" err="1" smtClean="0">
                <a:solidFill>
                  <a:srgbClr val="000000"/>
                </a:solidFill>
                <a:effectLst/>
                <a:latin typeface="Times New Roman" pitchFamily="18" charset="0"/>
                <a:cs typeface="Times New Roman" pitchFamily="18" charset="0"/>
              </a:rPr>
              <a:t>caberi</a:t>
            </a:r>
            <a:r>
              <a:rPr lang="pt-BR" sz="1300" dirty="0" smtClean="0">
                <a:solidFill>
                  <a:srgbClr val="000000"/>
                </a:solidFill>
                <a:effectLst/>
                <a:latin typeface="Times New Roman" pitchFamily="18" charset="0"/>
                <a:cs typeface="Times New Roman" pitchFamily="18" charset="0"/>
              </a:rPr>
              <a:t> </a:t>
            </a:r>
            <a:r>
              <a:rPr lang="pt-BR" sz="1300" dirty="0" err="1" smtClean="0">
                <a:effectLst/>
                <a:latin typeface="Times New Roman" pitchFamily="18" charset="0"/>
                <a:cs typeface="Times New Roman" pitchFamily="18" charset="0"/>
              </a:rPr>
              <a:t>daisi</a:t>
            </a:r>
            <a:r>
              <a:rPr lang="pt-BR" sz="1300" dirty="0" smtClean="0">
                <a:effectLst/>
                <a:latin typeface="Times New Roman" pitchFamily="18" charset="0"/>
                <a:cs typeface="Times New Roman" pitchFamily="18" charset="0"/>
              </a:rPr>
              <a:t> [?]arca noticia</a:t>
            </a:r>
            <a:r>
              <a:rPr lang="pt-BR" sz="1300" dirty="0" smtClean="0">
                <a:solidFill>
                  <a:srgbClr val="000000"/>
                </a:solidFill>
                <a:effectLst/>
                <a:latin typeface="Times New Roman" pitchFamily="18" charset="0"/>
                <a:cs typeface="Times New Roman" pitchFamily="18" charset="0"/>
              </a:rPr>
              <a:t>| e de tudo </a:t>
            </a:r>
            <a:r>
              <a:rPr lang="pt-BR" sz="1300" dirty="0" err="1" smtClean="0">
                <a:solidFill>
                  <a:srgbClr val="000000"/>
                </a:solidFill>
                <a:effectLst/>
                <a:latin typeface="Times New Roman" pitchFamily="18" charset="0"/>
                <a:cs typeface="Times New Roman" pitchFamily="18" charset="0"/>
              </a:rPr>
              <a:t>gi</a:t>
            </a:r>
            <a:r>
              <a:rPr lang="pt-BR" sz="1300" dirty="0" smtClean="0">
                <a:solidFill>
                  <a:srgbClr val="000000"/>
                </a:solidFill>
                <a:effectLst/>
                <a:latin typeface="Times New Roman" pitchFamily="18" charset="0"/>
                <a:cs typeface="Times New Roman" pitchFamily="18" charset="0"/>
              </a:rPr>
              <a:t> esta Sei </a:t>
            </a:r>
            <a:r>
              <a:rPr lang="pt-BR" sz="1300" dirty="0" err="1" smtClean="0">
                <a:solidFill>
                  <a:srgbClr val="000000"/>
                </a:solidFill>
                <a:effectLst/>
                <a:latin typeface="Times New Roman" pitchFamily="18" charset="0"/>
                <a:cs typeface="Times New Roman" pitchFamily="18" charset="0"/>
              </a:rPr>
              <a:t>pacano</a:t>
            </a:r>
            <a:r>
              <a:rPr lang="pt-BR" sz="1300" dirty="0" smtClean="0">
                <a:solidFill>
                  <a:srgbClr val="000000"/>
                </a:solidFill>
                <a:effectLst/>
                <a:latin typeface="Times New Roman" pitchFamily="18" charset="0"/>
                <a:cs typeface="Times New Roman" pitchFamily="18" charset="0"/>
              </a:rPr>
              <a:t> com| </a:t>
            </a:r>
            <a:r>
              <a:rPr lang="pt-BR" sz="1300" dirty="0" err="1" smtClean="0">
                <a:solidFill>
                  <a:srgbClr val="000000"/>
                </a:solidFill>
                <a:effectLst/>
                <a:latin typeface="Times New Roman" pitchFamily="18" charset="0"/>
                <a:cs typeface="Times New Roman" pitchFamily="18" charset="0"/>
              </a:rPr>
              <a:t>vociei</a:t>
            </a:r>
            <a:r>
              <a:rPr lang="pt-BR" sz="1300" dirty="0" smtClean="0">
                <a:solidFill>
                  <a:srgbClr val="000000"/>
                </a:solidFill>
                <a:effectLst/>
                <a:latin typeface="Times New Roman" pitchFamily="18" charset="0"/>
                <a:cs typeface="Times New Roman" pitchFamily="18" charset="0"/>
              </a:rPr>
              <a:t> Helena Não </a:t>
            </a:r>
            <a:r>
              <a:rPr lang="pt-BR" sz="1300" dirty="0" err="1" smtClean="0">
                <a:solidFill>
                  <a:srgbClr val="000000"/>
                </a:solidFill>
                <a:effectLst/>
                <a:latin typeface="Times New Roman" pitchFamily="18" charset="0"/>
                <a:cs typeface="Times New Roman" pitchFamily="18" charset="0"/>
              </a:rPr>
              <a:t>pocu</a:t>
            </a:r>
            <a:r>
              <a:rPr lang="pt-BR" sz="1300" dirty="0" smtClean="0">
                <a:solidFill>
                  <a:srgbClr val="000000"/>
                </a:solidFill>
                <a:effectLst/>
                <a:latin typeface="Times New Roman" pitchFamily="18" charset="0"/>
                <a:cs typeface="Times New Roman" pitchFamily="18" charset="0"/>
              </a:rPr>
              <a:t> mais </a:t>
            </a:r>
            <a:r>
              <a:rPr lang="pt-BR" sz="1300" dirty="0" err="1" smtClean="0">
                <a:solidFill>
                  <a:srgbClr val="000000"/>
                </a:solidFill>
                <a:effectLst/>
                <a:latin typeface="Times New Roman" pitchFamily="18" charset="0"/>
                <a:cs typeface="Times New Roman" pitchFamily="18" charset="0"/>
              </a:rPr>
              <a:t>ficarca</a:t>
            </a:r>
            <a:r>
              <a:rPr lang="pt-BR" sz="1300" dirty="0" smtClean="0">
                <a:solidFill>
                  <a:srgbClr val="000000"/>
                </a:solidFill>
                <a:effectLst/>
                <a:latin typeface="Times New Roman" pitchFamily="18" charset="0"/>
                <a:cs typeface="Times New Roman" pitchFamily="18" charset="0"/>
              </a:rPr>
              <a:t>| cozinho eu Sinto falta </a:t>
            </a:r>
            <a:r>
              <a:rPr lang="pt-BR" sz="1300" dirty="0" err="1" smtClean="0">
                <a:effectLst/>
                <a:latin typeface="Times New Roman" pitchFamily="18" charset="0"/>
                <a:cs typeface="Times New Roman" pitchFamily="18" charset="0"/>
              </a:rPr>
              <a:t>dus</a:t>
            </a:r>
            <a:r>
              <a:rPr lang="pt-BR" sz="1300" dirty="0" smtClean="0">
                <a:effectLst/>
                <a:latin typeface="Times New Roman" pitchFamily="18" charset="0"/>
                <a:cs typeface="Times New Roman" pitchFamily="18" charset="0"/>
              </a:rPr>
              <a:t> teus| carinho  </a:t>
            </a:r>
            <a:r>
              <a:rPr lang="pt-BR" sz="1300" dirty="0" smtClean="0">
                <a:solidFill>
                  <a:srgbClr val="000000"/>
                </a:solidFill>
                <a:effectLst/>
                <a:latin typeface="Times New Roman" pitchFamily="18" charset="0"/>
                <a:cs typeface="Times New Roman" pitchFamily="18" charset="0"/>
              </a:rPr>
              <a:t>ABC    </a:t>
            </a:r>
            <a:r>
              <a:rPr lang="pt-BR" sz="1300" dirty="0" err="1" smtClean="0">
                <a:solidFill>
                  <a:srgbClr val="000000"/>
                </a:solidFill>
                <a:effectLst/>
                <a:latin typeface="Times New Roman" pitchFamily="18" charset="0"/>
                <a:cs typeface="Times New Roman" pitchFamily="18" charset="0"/>
              </a:rPr>
              <a:t>p.V</a:t>
            </a:r>
            <a:r>
              <a:rPr lang="pt-BR" sz="1300" dirty="0" smtClean="0">
                <a:solidFill>
                  <a:srgbClr val="000000"/>
                </a:solidFill>
                <a:effectLst/>
                <a:latin typeface="Times New Roman" pitchFamily="18" charset="0"/>
                <a:cs typeface="Times New Roman" pitchFamily="18" charset="0"/>
              </a:rPr>
              <a:t>. M. B.|</a:t>
            </a:r>
            <a:endParaRPr lang="pt-BR" sz="1300" dirty="0" smtClean="0">
              <a:effectLst/>
              <a:latin typeface="Times New Roman" pitchFamily="18" charset="0"/>
              <a:cs typeface="Times New Roman" pitchFamily="18" charset="0"/>
            </a:endParaRPr>
          </a:p>
          <a:p>
            <a:pPr marL="0" indent="0" algn="just">
              <a:buNone/>
            </a:pPr>
            <a:r>
              <a:rPr lang="pt-BR" sz="1300" dirty="0" smtClean="0">
                <a:solidFill>
                  <a:srgbClr val="000000"/>
                </a:solidFill>
                <a:effectLst/>
                <a:latin typeface="Times New Roman" pitchFamily="18" charset="0"/>
                <a:cs typeface="Times New Roman" pitchFamily="18" charset="0"/>
              </a:rPr>
              <a:t> </a:t>
            </a:r>
            <a:endParaRPr lang="pt-BR" sz="1300" dirty="0" smtClean="0">
              <a:effectLst/>
              <a:latin typeface="Times New Roman" pitchFamily="18" charset="0"/>
              <a:cs typeface="Times New Roman" pitchFamily="18" charset="0"/>
            </a:endParaRPr>
          </a:p>
          <a:p>
            <a:pPr marL="0" indent="0" algn="just">
              <a:buNone/>
            </a:pPr>
            <a:r>
              <a:rPr lang="pt-BR" sz="1300" dirty="0" err="1" smtClean="0">
                <a:solidFill>
                  <a:srgbClr val="000000"/>
                </a:solidFill>
                <a:effectLst/>
                <a:latin typeface="Times New Roman" pitchFamily="18" charset="0"/>
                <a:cs typeface="Times New Roman" pitchFamily="18" charset="0"/>
              </a:rPr>
              <a:t>uilovi</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esceva</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engleisi</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ajeteimi</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franceis</a:t>
            </a:r>
            <a:r>
              <a:rPr lang="pt-BR" sz="1300" dirty="0" smtClean="0">
                <a:solidFill>
                  <a:srgbClr val="000000"/>
                </a:solidFill>
                <a:effectLst/>
                <a:latin typeface="Times New Roman" pitchFamily="18" charset="0"/>
                <a:cs typeface="Times New Roman" pitchFamily="18" charset="0"/>
              </a:rPr>
              <a:t>| mais para li </a:t>
            </a:r>
            <a:r>
              <a:rPr lang="pt-BR" sz="1300" dirty="0" err="1" smtClean="0">
                <a:solidFill>
                  <a:srgbClr val="000000"/>
                </a:solidFill>
                <a:effectLst/>
                <a:latin typeface="Times New Roman" pitchFamily="18" charset="0"/>
                <a:cs typeface="Times New Roman" pitchFamily="18" charset="0"/>
              </a:rPr>
              <a:t>dizeri</a:t>
            </a:r>
            <a:r>
              <a:rPr lang="pt-BR" sz="1300" dirty="0" smtClean="0">
                <a:solidFill>
                  <a:srgbClr val="000000"/>
                </a:solidFill>
                <a:effectLst/>
                <a:latin typeface="Times New Roman" pitchFamily="18" charset="0"/>
                <a:cs typeface="Times New Roman" pitchFamily="18" charset="0"/>
              </a:rPr>
              <a:t> a verdade eu| ti amo </a:t>
            </a:r>
            <a:r>
              <a:rPr lang="pt-BR" sz="1300" dirty="0" err="1" smtClean="0">
                <a:solidFill>
                  <a:srgbClr val="000000"/>
                </a:solidFill>
                <a:effectLst/>
                <a:latin typeface="Times New Roman" pitchFamily="18" charset="0"/>
                <a:cs typeface="Times New Roman" pitchFamily="18" charset="0"/>
              </a:rPr>
              <a:t>emi</a:t>
            </a:r>
            <a:r>
              <a:rPr lang="pt-BR" sz="1300" dirty="0" smtClean="0">
                <a:solidFill>
                  <a:srgbClr val="000000"/>
                </a:solidFill>
                <a:effectLst/>
                <a:latin typeface="Times New Roman" pitchFamily="18" charset="0"/>
                <a:cs typeface="Times New Roman" pitchFamily="18" charset="0"/>
              </a:rPr>
              <a:t> </a:t>
            </a:r>
            <a:r>
              <a:rPr lang="pt-BR" sz="1300" dirty="0" err="1" smtClean="0">
                <a:solidFill>
                  <a:srgbClr val="000000"/>
                </a:solidFill>
                <a:effectLst/>
                <a:latin typeface="Times New Roman" pitchFamily="18" charset="0"/>
                <a:cs typeface="Times New Roman" pitchFamily="18" charset="0"/>
              </a:rPr>
              <a:t>porotugesi</a:t>
            </a:r>
            <a:r>
              <a:rPr lang="pt-BR" sz="1300" dirty="0" smtClean="0">
                <a:solidFill>
                  <a:srgbClr val="000000"/>
                </a:solidFill>
                <a:effectLst/>
                <a:latin typeface="Times New Roman" pitchFamily="18" charset="0"/>
                <a:cs typeface="Times New Roman" pitchFamily="18" charset="0"/>
              </a:rPr>
              <a:t>|</a:t>
            </a:r>
            <a:endParaRPr lang="pt-BR" sz="1300" dirty="0" smtClean="0">
              <a:effectLst/>
              <a:latin typeface="Times New Roman" pitchFamily="18" charset="0"/>
              <a:cs typeface="Times New Roman" pitchFamily="18" charset="0"/>
            </a:endParaRPr>
          </a:p>
          <a:p>
            <a:pPr marL="0" indent="0" algn="just">
              <a:buNone/>
            </a:pPr>
            <a:r>
              <a:rPr lang="pt-BR" sz="1300" dirty="0" smtClean="0">
                <a:solidFill>
                  <a:srgbClr val="000000"/>
                </a:solidFill>
                <a:effectLst/>
                <a:latin typeface="Times New Roman" pitchFamily="18" charset="0"/>
                <a:cs typeface="Times New Roman" pitchFamily="18" charset="0"/>
              </a:rPr>
              <a:t> </a:t>
            </a:r>
            <a:endParaRPr lang="pt-BR" sz="1300" dirty="0" smtClean="0">
              <a:effectLst/>
              <a:latin typeface="Times New Roman" pitchFamily="18" charset="0"/>
              <a:cs typeface="Times New Roman" pitchFamily="18" charset="0"/>
            </a:endParaRPr>
          </a:p>
          <a:p>
            <a:pPr marL="0" indent="0" algn="just">
              <a:buNone/>
            </a:pPr>
            <a:r>
              <a:rPr lang="pt-BR" sz="1300" dirty="0" smtClean="0">
                <a:solidFill>
                  <a:srgbClr val="000000"/>
                </a:solidFill>
                <a:effectLst/>
                <a:latin typeface="Times New Roman" pitchFamily="18" charset="0"/>
                <a:cs typeface="Times New Roman" pitchFamily="18" charset="0"/>
              </a:rPr>
              <a:t>L. </a:t>
            </a:r>
            <a:r>
              <a:rPr lang="pt-BR" sz="1300" dirty="0" err="1" smtClean="0">
                <a:solidFill>
                  <a:srgbClr val="000000"/>
                </a:solidFill>
                <a:effectLst/>
                <a:latin typeface="Times New Roman" pitchFamily="18" charset="0"/>
                <a:cs typeface="Times New Roman" pitchFamily="18" charset="0"/>
              </a:rPr>
              <a:t>a.T.daeri</a:t>
            </a:r>
            <a:r>
              <a:rPr lang="pt-BR" sz="1300" dirty="0" smtClean="0">
                <a:solidFill>
                  <a:srgbClr val="000000"/>
                </a:solidFill>
                <a:effectLst/>
                <a:latin typeface="Times New Roman" pitchFamily="18" charset="0"/>
                <a:cs typeface="Times New Roman" pitchFamily="18" charset="0"/>
              </a:rPr>
              <a:t> [.] </a:t>
            </a:r>
            <a:r>
              <a:rPr lang="pt-BR" sz="1300" dirty="0" err="1" smtClean="0">
                <a:solidFill>
                  <a:srgbClr val="000000"/>
                </a:solidFill>
                <a:effectLst/>
                <a:latin typeface="Times New Roman" pitchFamily="18" charset="0"/>
                <a:cs typeface="Times New Roman" pitchFamily="18" charset="0"/>
              </a:rPr>
              <a:t>ja</a:t>
            </a:r>
            <a:r>
              <a:rPr lang="pt-BR" sz="1300" dirty="0" smtClean="0">
                <a:solidFill>
                  <a:srgbClr val="000000"/>
                </a:solidFill>
                <a:effectLst/>
                <a:latin typeface="Times New Roman" pitchFamily="18" charset="0"/>
                <a:cs typeface="Times New Roman" pitchFamily="18" charset="0"/>
              </a:rPr>
              <a:t>. ou </a:t>
            </a:r>
            <a:r>
              <a:rPr lang="pt-BR" sz="1300" dirty="0" err="1" smtClean="0">
                <a:solidFill>
                  <a:srgbClr val="000000"/>
                </a:solidFill>
                <a:effectLst/>
                <a:latin typeface="Times New Roman" pitchFamily="18" charset="0"/>
                <a:cs typeface="Times New Roman" pitchFamily="18" charset="0"/>
              </a:rPr>
              <a:t>gueri</a:t>
            </a:r>
            <a:r>
              <a:rPr lang="pt-BR" sz="1300" dirty="0" smtClean="0">
                <a:solidFill>
                  <a:srgbClr val="000000"/>
                </a:solidFill>
                <a:effectLst/>
                <a:latin typeface="Times New Roman" pitchFamily="18" charset="0"/>
                <a:cs typeface="Times New Roman" pitchFamily="18" charset="0"/>
              </a:rPr>
              <a:t>|</a:t>
            </a:r>
            <a:endParaRPr lang="pt-BR" sz="1300" dirty="0" smtClean="0">
              <a:effectLst/>
              <a:latin typeface="Times New Roman" pitchFamily="18" charset="0"/>
              <a:cs typeface="Times New Roman" pitchFamily="18" charset="0"/>
            </a:endParaRPr>
          </a:p>
          <a:p>
            <a:pPr marL="0" indent="0" algn="just">
              <a:buNone/>
            </a:pPr>
            <a:r>
              <a:rPr lang="pt-BR" sz="1300" dirty="0" smtClean="0">
                <a:solidFill>
                  <a:srgbClr val="000000"/>
                </a:solidFill>
                <a:effectLst/>
                <a:latin typeface="Times New Roman" pitchFamily="18" charset="0"/>
                <a:cs typeface="Times New Roman" pitchFamily="18" charset="0"/>
              </a:rPr>
              <a:t> </a:t>
            </a:r>
            <a:endParaRPr lang="pt-BR" sz="1300" dirty="0" smtClean="0">
              <a:effectLst/>
              <a:latin typeface="Times New Roman" pitchFamily="18" charset="0"/>
              <a:cs typeface="Times New Roman" pitchFamily="18" charset="0"/>
            </a:endParaRPr>
          </a:p>
          <a:p>
            <a:pPr marL="0" indent="0" algn="just">
              <a:buNone/>
            </a:pPr>
            <a:r>
              <a:rPr lang="pt-BR" sz="1300" dirty="0" smtClean="0">
                <a:solidFill>
                  <a:srgbClr val="000000"/>
                </a:solidFill>
                <a:effectLst/>
                <a:latin typeface="Times New Roman" pitchFamily="18" charset="0"/>
                <a:cs typeface="Times New Roman" pitchFamily="18" charset="0"/>
              </a:rPr>
              <a:t>B. 	F.</a:t>
            </a:r>
            <a:endParaRPr lang="pt-BR" sz="1300" dirty="0" smtClean="0">
              <a:effectLst/>
              <a:latin typeface="Times New Roman" pitchFamily="18" charset="0"/>
              <a:cs typeface="Times New Roman" pitchFamily="18" charset="0"/>
            </a:endParaRPr>
          </a:p>
          <a:p>
            <a:pPr marL="0" indent="0" algn="just">
              <a:buNone/>
            </a:pPr>
            <a:r>
              <a:rPr lang="pt-BR" sz="1300" u="sng" dirty="0" smtClean="0">
                <a:solidFill>
                  <a:srgbClr val="000000"/>
                </a:solidFill>
                <a:effectLst/>
                <a:latin typeface="Times New Roman" pitchFamily="18" charset="0"/>
                <a:ea typeface="Calibri"/>
                <a:cs typeface="Times New Roman" pitchFamily="18" charset="0"/>
              </a:rPr>
              <a:t>Jose Mendes de Almeida</a:t>
            </a:r>
            <a:r>
              <a:rPr lang="pt-BR" sz="1300" dirty="0" smtClean="0">
                <a:solidFill>
                  <a:srgbClr val="000000"/>
                </a:solidFill>
                <a:effectLst/>
                <a:latin typeface="Times New Roman" pitchFamily="18" charset="0"/>
                <a:ea typeface="Calibri"/>
                <a:cs typeface="Times New Roman" pitchFamily="18" charset="0"/>
              </a:rPr>
              <a:t>|</a:t>
            </a:r>
            <a:endParaRPr lang="pt-BR" sz="1300" dirty="0">
              <a:latin typeface="Times New Roman" pitchFamily="18" charset="0"/>
              <a:cs typeface="Times New Roman" pitchFamily="18" charset="0"/>
            </a:endParaRPr>
          </a:p>
        </p:txBody>
      </p:sp>
      <p:pic>
        <p:nvPicPr>
          <p:cNvPr id="9" name="Imagem 8" descr="Descrição: Carta 65"/>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053"/>
          <a:stretch/>
        </p:blipFill>
        <p:spPr bwMode="auto">
          <a:xfrm>
            <a:off x="395536" y="836712"/>
            <a:ext cx="3960440" cy="568863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6698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0"/>
            <a:ext cx="8568952" cy="6858000"/>
          </a:xfrm>
        </p:spPr>
        <p:txBody>
          <a:bodyPr/>
          <a:lstStyle/>
          <a:p>
            <a:pPr marL="0" lvl="0" indent="0">
              <a:buNone/>
            </a:pPr>
            <a:r>
              <a:rPr lang="pt-BR" b="1" dirty="0" smtClean="0">
                <a:solidFill>
                  <a:srgbClr val="C00000"/>
                </a:solidFill>
                <a:latin typeface="Times New Roman" pitchFamily="18" charset="0"/>
                <a:cs typeface="Times New Roman" pitchFamily="18" charset="0"/>
              </a:rPr>
              <a:t>QUANDO?</a:t>
            </a:r>
            <a:endParaRPr lang="pt-BR" b="1" dirty="0">
              <a:solidFill>
                <a:srgbClr val="C00000"/>
              </a:solidFill>
              <a:latin typeface="Times New Roman" pitchFamily="18" charset="0"/>
              <a:cs typeface="Times New Roman" pitchFamily="18" charset="0"/>
            </a:endParaRPr>
          </a:p>
          <a:p>
            <a:r>
              <a:rPr lang="pt-PT" sz="2000" dirty="0">
                <a:latin typeface="Times New Roman" pitchFamily="18" charset="0"/>
                <a:cs typeface="Times New Roman" pitchFamily="18" charset="0"/>
              </a:rPr>
              <a:t>As cartas correspondem ao período que vai de </a:t>
            </a:r>
            <a:r>
              <a:rPr lang="pt-PT" sz="2000" b="1" dirty="0" smtClean="0">
                <a:latin typeface="Times New Roman" pitchFamily="18" charset="0"/>
                <a:cs typeface="Times New Roman" pitchFamily="18" charset="0"/>
              </a:rPr>
              <a:t>1906 a 2000</a:t>
            </a:r>
            <a:r>
              <a:rPr lang="pt-PT" sz="2000" dirty="0" smtClean="0">
                <a:latin typeface="Times New Roman" pitchFamily="18" charset="0"/>
                <a:cs typeface="Times New Roman" pitchFamily="18" charset="0"/>
              </a:rPr>
              <a:t>.</a:t>
            </a:r>
          </a:p>
          <a:p>
            <a:endParaRPr lang="pt-BR" sz="2000" b="1" dirty="0">
              <a:latin typeface="Times New Roman" pitchFamily="18" charset="0"/>
              <a:cs typeface="Times New Roman" pitchFamily="18"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2024116631"/>
              </p:ext>
            </p:extLst>
          </p:nvPr>
        </p:nvGraphicFramePr>
        <p:xfrm>
          <a:off x="395536" y="1052736"/>
          <a:ext cx="8352929" cy="5678424"/>
        </p:xfrm>
        <a:graphic>
          <a:graphicData uri="http://schemas.openxmlformats.org/drawingml/2006/table">
            <a:tbl>
              <a:tblPr firstRow="1" firstCol="1" bandRow="1"/>
              <a:tblGrid>
                <a:gridCol w="2783665"/>
                <a:gridCol w="2784632"/>
                <a:gridCol w="2784632"/>
              </a:tblGrid>
              <a:tr h="279560">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a:ea typeface="Times New Roman"/>
                          <a:cs typeface="Times New Roman"/>
                        </a:rPr>
                        <a:t>PERÍODO</a:t>
                      </a:r>
                      <a:endParaRPr lang="pt-B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a:ea typeface="Times New Roman"/>
                          <a:cs typeface="Times New Roman"/>
                        </a:rPr>
                        <a:t>DÉCADA/ANO</a:t>
                      </a:r>
                      <a:endParaRPr lang="pt-B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a:ea typeface="Times New Roman"/>
                          <a:cs typeface="Times New Roman"/>
                        </a:rPr>
                        <a:t>QUANTIDADE DE CARTAS</a:t>
                      </a:r>
                      <a:endParaRPr lang="pt-B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838680">
                <a:tc>
                  <a:txBody>
                    <a:bodyPr/>
                    <a:lstStyle/>
                    <a:p>
                      <a:pPr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1ª metade do século XX</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1ª década do século</a:t>
                      </a:r>
                      <a:endParaRPr lang="pt-BR"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6 </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59121">
                <a:tc rowSpan="6">
                  <a:txBody>
                    <a:bodyPr/>
                    <a:lstStyle/>
                    <a:p>
                      <a:pPr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p>
                      <a:pPr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p>
                      <a:pPr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p>
                      <a:pPr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p>
                      <a:pPr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2ª metade do século XX</a:t>
                      </a:r>
                      <a:endParaRPr lang="pt-BR"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Década de 50</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16</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24</a:t>
                      </a:r>
                      <a:endParaRPr lang="pt-BR" sz="2400" dirty="0">
                        <a:effectLst/>
                        <a:latin typeface="Times New Roman" pitchFamily="18" charset="0"/>
                        <a:ea typeface="Calibri"/>
                        <a:cs typeface="Times New Roman" pitchFamily="18" charset="0"/>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tcPr>
                </a:tc>
              </a:tr>
              <a:tr h="559121">
                <a:tc vMerge="1">
                  <a:txBody>
                    <a:bodyPr/>
                    <a:lstStyle/>
                    <a:p>
                      <a:endParaRPr lang="pt-BR"/>
                    </a:p>
                  </a:txBody>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Década de 60</a:t>
                      </a:r>
                      <a:endParaRPr lang="pt-BR"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r>
              <a:tr h="559121">
                <a:tc vMerge="1">
                  <a:txBody>
                    <a:bodyPr/>
                    <a:lstStyle/>
                    <a:p>
                      <a:endParaRPr lang="pt-BR"/>
                    </a:p>
                  </a:txBody>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Década de 70</a:t>
                      </a:r>
                      <a:endParaRPr lang="pt-BR"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20</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tcPr>
                </a:tc>
              </a:tr>
              <a:tr h="559121">
                <a:tc vMerge="1">
                  <a:txBody>
                    <a:bodyPr/>
                    <a:lstStyle/>
                    <a:p>
                      <a:endParaRPr lang="pt-BR"/>
                    </a:p>
                  </a:txBody>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Década de 80</a:t>
                      </a:r>
                      <a:endParaRPr lang="pt-BR"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1</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tcPr>
                </a:tc>
              </a:tr>
              <a:tr h="559121">
                <a:tc vMerge="1">
                  <a:txBody>
                    <a:bodyPr/>
                    <a:lstStyle/>
                    <a:p>
                      <a:endParaRPr lang="pt-BR"/>
                    </a:p>
                  </a:txBody>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Década de 90</a:t>
                      </a:r>
                      <a:endParaRPr lang="pt-BR"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4</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tcPr>
                </a:tc>
              </a:tr>
              <a:tr h="559121">
                <a:tc vMerge="1">
                  <a:txBody>
                    <a:bodyPr/>
                    <a:lstStyle/>
                    <a:p>
                      <a:endParaRPr lang="pt-BR"/>
                    </a:p>
                  </a:txBody>
                  <a:tcPr/>
                </a:tc>
                <a:tc>
                  <a:txBody>
                    <a:bodyPr/>
                    <a:lstStyle/>
                    <a:p>
                      <a:pPr algn="just">
                        <a:lnSpc>
                          <a:spcPct val="115000"/>
                        </a:lnSpc>
                        <a:spcAft>
                          <a:spcPts val="0"/>
                        </a:spcAft>
                        <a:tabLst>
                          <a:tab pos="581660" algn="l"/>
                          <a:tab pos="1692275" algn="r"/>
                        </a:tabLst>
                      </a:pPr>
                      <a:r>
                        <a:rPr lang="pt-BR" sz="1800" b="1" dirty="0">
                          <a:solidFill>
                            <a:srgbClr val="212121"/>
                          </a:solidFill>
                          <a:effectLst/>
                          <a:latin typeface="Times New Roman" pitchFamily="18" charset="0"/>
                          <a:ea typeface="Times New Roman"/>
                          <a:cs typeface="Times New Roman" pitchFamily="18" charset="0"/>
                        </a:rPr>
                        <a:t>               2000 </a:t>
                      </a:r>
                      <a:endParaRPr lang="pt-BR"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1</a:t>
                      </a:r>
                      <a:endParaRPr lang="pt-BR" sz="2400" dirty="0">
                        <a:effectLst/>
                        <a:latin typeface="Times New Roman" pitchFamily="18" charset="0"/>
                        <a:ea typeface="Calibri"/>
                        <a:cs typeface="Times New Roman" pitchFamily="18" charset="0"/>
                      </a:endParaRPr>
                    </a:p>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 </a:t>
                      </a:r>
                      <a:endParaRPr lang="pt-BR" sz="24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tcPr>
                </a:tc>
              </a:tr>
              <a:tr h="279560">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b="1" dirty="0">
                          <a:solidFill>
                            <a:srgbClr val="212121"/>
                          </a:solidFill>
                          <a:effectLst/>
                          <a:latin typeface="Times New Roman" pitchFamily="18" charset="0"/>
                          <a:ea typeface="Times New Roman"/>
                          <a:cs typeface="Times New Roman" pitchFamily="18" charset="0"/>
                        </a:rPr>
                        <a:t>Sem indicação de data</a:t>
                      </a:r>
                      <a:endParaRPr lang="pt-BR" sz="24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581660" algn="l"/>
                          <a:tab pos="1692275" algn="r"/>
                        </a:tabLst>
                      </a:pPr>
                      <a:r>
                        <a:rPr lang="pt-BR" sz="1000">
                          <a:solidFill>
                            <a:srgbClr val="212121"/>
                          </a:solidFill>
                          <a:effectLst/>
                          <a:latin typeface="Times New Roman"/>
                          <a:ea typeface="Times New Roman"/>
                          <a:cs typeface="Times New Roman"/>
                        </a:rPr>
                        <a:t> </a:t>
                      </a:r>
                      <a:endParaRPr lang="pt-BR" sz="11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pt-BR" sz="1800" dirty="0">
                          <a:solidFill>
                            <a:srgbClr val="212121"/>
                          </a:solidFill>
                          <a:effectLst/>
                          <a:latin typeface="Times New Roman" pitchFamily="18" charset="0"/>
                          <a:ea typeface="Times New Roman"/>
                          <a:cs typeface="Times New Roman" pitchFamily="18" charset="0"/>
                        </a:rPr>
                        <a:t>19</a:t>
                      </a:r>
                      <a:endParaRPr lang="pt-BR" sz="24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3030153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404664"/>
            <a:ext cx="8229600" cy="6264696"/>
          </a:xfrm>
        </p:spPr>
        <p:txBody>
          <a:bodyPr/>
          <a:lstStyle/>
          <a:p>
            <a:pPr marL="0" lvl="0" indent="0">
              <a:buNone/>
            </a:pPr>
            <a:r>
              <a:rPr lang="pt-BR" b="1" dirty="0" smtClean="0">
                <a:solidFill>
                  <a:srgbClr val="C00000"/>
                </a:solidFill>
                <a:latin typeface="Times New Roman" pitchFamily="18" charset="0"/>
                <a:cs typeface="Times New Roman" pitchFamily="18" charset="0"/>
              </a:rPr>
              <a:t>ONDE?</a:t>
            </a:r>
          </a:p>
          <a:p>
            <a:pPr marL="0" lvl="0" indent="0">
              <a:buNone/>
            </a:pPr>
            <a:endParaRPr lang="pt-BR" b="1" dirty="0">
              <a:solidFill>
                <a:srgbClr val="C00000"/>
              </a:solidFill>
              <a:latin typeface="Times New Roman" pitchFamily="18" charset="0"/>
              <a:cs typeface="Times New Roman" pitchFamily="18" charset="0"/>
            </a:endParaRPr>
          </a:p>
          <a:p>
            <a:pPr algn="just"/>
            <a:r>
              <a:rPr lang="pt-BR" sz="2400" dirty="0" smtClean="0">
                <a:latin typeface="Times New Roman" pitchFamily="18" charset="0"/>
                <a:cs typeface="Times New Roman" pitchFamily="18" charset="0"/>
              </a:rPr>
              <a:t>Em 62 cartas há a indicação do local onde foram escritas;</a:t>
            </a:r>
          </a:p>
          <a:p>
            <a:pPr marL="0" indent="0" algn="just">
              <a:buNone/>
            </a:pPr>
            <a:endParaRPr lang="pt-BR" sz="2400" dirty="0" smtClean="0">
              <a:latin typeface="Times New Roman" pitchFamily="18" charset="0"/>
              <a:cs typeface="Times New Roman" pitchFamily="18" charset="0"/>
            </a:endParaRPr>
          </a:p>
          <a:p>
            <a:pPr algn="just"/>
            <a:r>
              <a:rPr lang="pt-BR" sz="2400" dirty="0" smtClean="0">
                <a:latin typeface="Times New Roman" pitchFamily="18" charset="0"/>
                <a:cs typeface="Times New Roman" pitchFamily="18" charset="0"/>
              </a:rPr>
              <a:t>A grande maioria foi escrita na </a:t>
            </a:r>
            <a:r>
              <a:rPr lang="pt-BR" sz="2400" b="1" dirty="0" smtClean="0">
                <a:latin typeface="Times New Roman" pitchFamily="18" charset="0"/>
                <a:cs typeface="Times New Roman" pitchFamily="18" charset="0"/>
              </a:rPr>
              <a:t>zona rural do sertão baiano</a:t>
            </a:r>
            <a:r>
              <a:rPr lang="pt-BR" sz="2400" dirty="0" smtClean="0">
                <a:latin typeface="Times New Roman" pitchFamily="18" charset="0"/>
                <a:cs typeface="Times New Roman" pitchFamily="18" charset="0"/>
              </a:rPr>
              <a:t>, principalmente nos municípios de </a:t>
            </a:r>
            <a:r>
              <a:rPr lang="pt-BR" sz="2400" b="1" dirty="0" smtClean="0">
                <a:latin typeface="Times New Roman" pitchFamily="18" charset="0"/>
                <a:cs typeface="Times New Roman" pitchFamily="18" charset="0"/>
              </a:rPr>
              <a:t>Riachão do Jacuípe, Conceição do Coité e </a:t>
            </a:r>
            <a:r>
              <a:rPr lang="pt-BR" sz="2400" b="1" dirty="0" err="1" smtClean="0">
                <a:latin typeface="Times New Roman" pitchFamily="18" charset="0"/>
                <a:cs typeface="Times New Roman" pitchFamily="18" charset="0"/>
              </a:rPr>
              <a:t>Ichu</a:t>
            </a:r>
            <a:r>
              <a:rPr lang="pt-BR" sz="2400" dirty="0" smtClean="0">
                <a:latin typeface="Times New Roman" pitchFamily="18" charset="0"/>
                <a:cs typeface="Times New Roman" pitchFamily="18" charset="0"/>
              </a:rPr>
              <a:t>;</a:t>
            </a:r>
          </a:p>
          <a:p>
            <a:pPr marL="0" indent="0" algn="just">
              <a:buNone/>
            </a:pPr>
            <a:endParaRPr lang="pt-BR" sz="2400" dirty="0" smtClean="0">
              <a:latin typeface="Times New Roman" pitchFamily="18" charset="0"/>
              <a:cs typeface="Times New Roman" pitchFamily="18" charset="0"/>
            </a:endParaRPr>
          </a:p>
          <a:p>
            <a:pPr algn="just"/>
            <a:r>
              <a:rPr lang="pt-BR" sz="2400" dirty="0" smtClean="0">
                <a:latin typeface="Times New Roman" pitchFamily="18" charset="0"/>
                <a:cs typeface="Times New Roman" pitchFamily="18" charset="0"/>
              </a:rPr>
              <a:t>16 cartas originárias de outros locais do Brasil. Dessas, há 15 cartas de São Paulo e 1 de Goiás, escritas por dois remetentes naturais de Riachão do Jacuípe que foram trabalhar nessas localidades (</a:t>
            </a:r>
            <a:r>
              <a:rPr lang="pt-BR" sz="2400" b="1" dirty="0" smtClean="0">
                <a:latin typeface="Times New Roman" pitchFamily="18" charset="0"/>
                <a:cs typeface="Times New Roman" pitchFamily="18" charset="0"/>
              </a:rPr>
              <a:t>êxodo rural</a:t>
            </a:r>
            <a:r>
              <a:rPr lang="pt-BR" sz="2400" dirty="0" smtClean="0">
                <a:latin typeface="Times New Roman" pitchFamily="18" charset="0"/>
                <a:cs typeface="Times New Roman" pitchFamily="18" charset="0"/>
              </a:rPr>
              <a:t>);</a:t>
            </a:r>
          </a:p>
          <a:p>
            <a:pPr algn="just"/>
            <a:endParaRPr lang="pt-BR" sz="2400" dirty="0" smtClean="0">
              <a:latin typeface="Times New Roman" pitchFamily="18" charset="0"/>
              <a:cs typeface="Times New Roman" pitchFamily="18" charset="0"/>
            </a:endParaRPr>
          </a:p>
          <a:p>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2977054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escrição: C:\Users\Eneas e Lore\Documents\cartas huda\Mapa sobre a naturalidade dos remetentes.jpg"/>
          <p:cNvPicPr/>
          <p:nvPr/>
        </p:nvPicPr>
        <p:blipFill>
          <a:blip r:embed="rId2" cstate="print">
            <a:extLst>
              <a:ext uri="{BEBA8EAE-BF5A-486C-A8C5-ECC9F3942E4B}">
                <a14:imgProps xmlns:a14="http://schemas.microsoft.com/office/drawing/2010/main">
                  <a14:imgLayer r:embed="rId3">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3568" y="332656"/>
            <a:ext cx="7704856" cy="6264696"/>
          </a:xfrm>
          <a:prstGeom prst="rect">
            <a:avLst/>
          </a:prstGeom>
          <a:noFill/>
          <a:ln>
            <a:solidFill>
              <a:schemeClr val="tx1"/>
            </a:solidFill>
          </a:ln>
        </p:spPr>
      </p:pic>
    </p:spTree>
    <p:extLst>
      <p:ext uri="{BB962C8B-B14F-4D97-AF65-F5344CB8AC3E}">
        <p14:creationId xmlns:p14="http://schemas.microsoft.com/office/powerpoint/2010/main" val="1868883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332656"/>
            <a:ext cx="8229600" cy="6048672"/>
          </a:xfrm>
        </p:spPr>
        <p:txBody>
          <a:bodyPr>
            <a:normAutofit fontScale="92500" lnSpcReduction="10000"/>
          </a:bodyPr>
          <a:lstStyle/>
          <a:p>
            <a:pPr marL="0" lvl="0" indent="0">
              <a:buNone/>
            </a:pPr>
            <a:r>
              <a:rPr lang="pt-BR" b="1" dirty="0" smtClean="0">
                <a:solidFill>
                  <a:srgbClr val="C00000"/>
                </a:solidFill>
                <a:latin typeface="Times New Roman" pitchFamily="18" charset="0"/>
                <a:cs typeface="Times New Roman" pitchFamily="18" charset="0"/>
              </a:rPr>
              <a:t>COMO?</a:t>
            </a:r>
          </a:p>
          <a:p>
            <a:pPr marL="0" lvl="0" indent="0">
              <a:buNone/>
            </a:pPr>
            <a:endParaRPr lang="pt-BR" b="1" dirty="0" smtClean="0">
              <a:solidFill>
                <a:srgbClr val="C00000"/>
              </a:solidFill>
              <a:latin typeface="Times New Roman" pitchFamily="18" charset="0"/>
              <a:cs typeface="Times New Roman" pitchFamily="18" charset="0"/>
            </a:endParaRPr>
          </a:p>
          <a:p>
            <a:pPr algn="just"/>
            <a:r>
              <a:rPr lang="pt-BR" sz="2400" dirty="0" smtClean="0">
                <a:latin typeface="Times New Roman" pitchFamily="18" charset="0"/>
                <a:cs typeface="Times New Roman" pitchFamily="18" charset="0"/>
              </a:rPr>
              <a:t>As cartas </a:t>
            </a:r>
            <a:r>
              <a:rPr lang="pt-BR" sz="2400" dirty="0">
                <a:latin typeface="Times New Roman" pitchFamily="18" charset="0"/>
                <a:cs typeface="Times New Roman" pitchFamily="18" charset="0"/>
              </a:rPr>
              <a:t>foram escritas por </a:t>
            </a:r>
            <a:r>
              <a:rPr lang="pt-BR" sz="2400" dirty="0" smtClean="0">
                <a:latin typeface="Times New Roman" pitchFamily="18" charset="0"/>
                <a:cs typeface="Times New Roman" pitchFamily="18" charset="0"/>
              </a:rPr>
              <a:t>remetentes pouco </a:t>
            </a:r>
            <a:r>
              <a:rPr lang="pt-BR" sz="2400" dirty="0">
                <a:latin typeface="Times New Roman" pitchFamily="18" charset="0"/>
                <a:cs typeface="Times New Roman" pitchFamily="18" charset="0"/>
              </a:rPr>
              <a:t>escolarizados, </a:t>
            </a:r>
            <a:r>
              <a:rPr lang="pt-BR" sz="2400" dirty="0" smtClean="0">
                <a:latin typeface="Times New Roman" pitchFamily="18" charset="0"/>
                <a:cs typeface="Times New Roman" pitchFamily="18" charset="0"/>
              </a:rPr>
              <a:t>estacionados em </a:t>
            </a:r>
            <a:r>
              <a:rPr lang="pt-BR" sz="2400" dirty="0">
                <a:latin typeface="Times New Roman" pitchFamily="18" charset="0"/>
                <a:cs typeface="Times New Roman" pitchFamily="18" charset="0"/>
              </a:rPr>
              <a:t>níveis incipientes de aquisição de </a:t>
            </a:r>
            <a:r>
              <a:rPr lang="pt-BR" sz="2400" dirty="0" smtClean="0">
                <a:latin typeface="Times New Roman" pitchFamily="18" charset="0"/>
                <a:cs typeface="Times New Roman" pitchFamily="18" charset="0"/>
              </a:rPr>
              <a:t>escrita;</a:t>
            </a:r>
          </a:p>
          <a:p>
            <a:pPr algn="just"/>
            <a:endParaRPr lang="pt-BR" sz="2200" dirty="0">
              <a:latin typeface="Times New Roman" pitchFamily="18" charset="0"/>
              <a:cs typeface="Times New Roman" pitchFamily="18" charset="0"/>
            </a:endParaRPr>
          </a:p>
          <a:p>
            <a:pPr algn="just"/>
            <a:r>
              <a:rPr lang="pt-BR" sz="2400" dirty="0" smtClean="0">
                <a:latin typeface="Times New Roman" pitchFamily="18" charset="0"/>
                <a:cs typeface="Times New Roman" pitchFamily="18" charset="0"/>
              </a:rPr>
              <a:t>Os </a:t>
            </a:r>
            <a:r>
              <a:rPr lang="pt-BR" sz="2400" dirty="0">
                <a:latin typeface="Times New Roman" pitchFamily="18" charset="0"/>
                <a:cs typeface="Times New Roman" pitchFamily="18" charset="0"/>
              </a:rPr>
              <a:t>textos foram produzidos mesmo com pouco domínio da técnica de escrever, uma vez que os sertanejos tiveram pouco ou nenhum acesso à escolarização </a:t>
            </a:r>
            <a:r>
              <a:rPr lang="pt-BR" sz="2400" dirty="0" smtClean="0">
                <a:latin typeface="Times New Roman" pitchFamily="18" charset="0"/>
                <a:cs typeface="Times New Roman" pitchFamily="18" charset="0"/>
              </a:rPr>
              <a:t>formal;</a:t>
            </a:r>
          </a:p>
          <a:p>
            <a:pPr algn="just"/>
            <a:endParaRPr lang="pt-BR" sz="2200" dirty="0" smtClean="0">
              <a:latin typeface="Times New Roman" pitchFamily="18" charset="0"/>
              <a:cs typeface="Times New Roman" pitchFamily="18" charset="0"/>
            </a:endParaRPr>
          </a:p>
          <a:p>
            <a:pPr algn="just"/>
            <a:r>
              <a:rPr lang="pt-BR" sz="2400" dirty="0">
                <a:latin typeface="Times New Roman" pitchFamily="18" charset="0"/>
                <a:cs typeface="Times New Roman" pitchFamily="18" charset="0"/>
              </a:rPr>
              <a:t>As poucas escolas que existiam funcionavam de modo precário, muitas vezes com professoras </a:t>
            </a:r>
            <a:r>
              <a:rPr lang="pt-BR" sz="2400" dirty="0" smtClean="0">
                <a:latin typeface="Times New Roman" pitchFamily="18" charset="0"/>
                <a:cs typeface="Times New Roman" pitchFamily="18" charset="0"/>
              </a:rPr>
              <a:t>itinerantes</a:t>
            </a:r>
            <a:r>
              <a:rPr lang="pt-BR" sz="2400" dirty="0">
                <a:latin typeface="Times New Roman" pitchFamily="18" charset="0"/>
                <a:cs typeface="Times New Roman" pitchFamily="18" charset="0"/>
              </a:rPr>
              <a:t>. A própria casa ou a de parentes servia, muitas vezes, como local de </a:t>
            </a:r>
            <a:r>
              <a:rPr lang="pt-BR" sz="2400" dirty="0" smtClean="0">
                <a:latin typeface="Times New Roman" pitchFamily="18" charset="0"/>
                <a:cs typeface="Times New Roman" pitchFamily="18" charset="0"/>
              </a:rPr>
              <a:t>aprendizagem</a:t>
            </a:r>
            <a:r>
              <a:rPr lang="pt-BR" sz="2200" dirty="0" smtClean="0">
                <a:latin typeface="Times New Roman" pitchFamily="18" charset="0"/>
                <a:cs typeface="Times New Roman" pitchFamily="18" charset="0"/>
              </a:rPr>
              <a:t>;</a:t>
            </a:r>
          </a:p>
          <a:p>
            <a:pPr algn="just"/>
            <a:endParaRPr lang="pt-BR" sz="2000" dirty="0">
              <a:latin typeface="Times New Roman" pitchFamily="18" charset="0"/>
              <a:cs typeface="Times New Roman" pitchFamily="18" charset="0"/>
            </a:endParaRPr>
          </a:p>
          <a:p>
            <a:pPr algn="just"/>
            <a:r>
              <a:rPr lang="pt-BR" sz="2400" dirty="0">
                <a:latin typeface="Times New Roman" pitchFamily="18" charset="0"/>
                <a:cs typeface="Times New Roman" pitchFamily="18" charset="0"/>
              </a:rPr>
              <a:t>Muitos não frequentaram nem mesmo essas aulas que ocorriam nas casas, então, o contato com materiais de leitura, como os textos religiosos, pode ter contribuído para aprendizagem da escrita</a:t>
            </a:r>
          </a:p>
          <a:p>
            <a:pPr algn="just"/>
            <a:endParaRPr lang="pt-BR" sz="2000" dirty="0" smtClean="0">
              <a:latin typeface="Times New Roman" pitchFamily="18" charset="0"/>
              <a:cs typeface="Times New Roman" pitchFamily="18" charset="0"/>
            </a:endParaRPr>
          </a:p>
          <a:p>
            <a:pPr algn="just"/>
            <a:endParaRPr lang="pt-BR" sz="2400" dirty="0" smtClean="0">
              <a:latin typeface="Times New Roman" pitchFamily="18" charset="0"/>
              <a:cs typeface="Times New Roman" pitchFamily="18" charset="0"/>
            </a:endParaRPr>
          </a:p>
          <a:p>
            <a:pPr algn="just"/>
            <a:endParaRPr lang="pt-BR" sz="2400" dirty="0" smtClean="0">
              <a:latin typeface="Times New Roman" pitchFamily="18" charset="0"/>
              <a:cs typeface="Times New Roman" pitchFamily="18" charset="0"/>
            </a:endParaRPr>
          </a:p>
          <a:p>
            <a:pPr algn="just"/>
            <a:endParaRPr lang="pt-BR" sz="2400" dirty="0">
              <a:latin typeface="Times New Roman" pitchFamily="18" charset="0"/>
              <a:cs typeface="Times New Roman" pitchFamily="18" charset="0"/>
            </a:endParaRPr>
          </a:p>
          <a:p>
            <a:pPr algn="just"/>
            <a:endParaRPr lang="pt-BR" sz="2400" dirty="0" smtClean="0">
              <a:latin typeface="Times New Roman" pitchFamily="18" charset="0"/>
              <a:cs typeface="Times New Roman" pitchFamily="18" charset="0"/>
            </a:endParaRPr>
          </a:p>
          <a:p>
            <a:pPr algn="just"/>
            <a:endParaRPr lang="pt-BR" sz="2400" dirty="0" smtClean="0">
              <a:latin typeface="Times New Roman" pitchFamily="18" charset="0"/>
              <a:cs typeface="Times New Roman" pitchFamily="18" charset="0"/>
            </a:endParaRPr>
          </a:p>
          <a:p>
            <a:pPr algn="just"/>
            <a:endParaRPr lang="pt-BR" sz="2400" dirty="0" smtClean="0">
              <a:latin typeface="Times New Roman" pitchFamily="18" charset="0"/>
              <a:cs typeface="Times New Roman" pitchFamily="18" charset="0"/>
            </a:endParaRPr>
          </a:p>
          <a:p>
            <a:pPr algn="just"/>
            <a:endParaRPr lang="pt-BR" sz="2400" dirty="0" smtClean="0">
              <a:latin typeface="Times New Roman" pitchFamily="18" charset="0"/>
              <a:cs typeface="Times New Roman" pitchFamily="18" charset="0"/>
            </a:endParaRPr>
          </a:p>
          <a:p>
            <a:pPr algn="just"/>
            <a:endParaRPr lang="pt-BR" sz="2400" dirty="0">
              <a:latin typeface="Times New Roman" pitchFamily="18" charset="0"/>
              <a:cs typeface="Times New Roman" pitchFamily="18" charset="0"/>
            </a:endParaRPr>
          </a:p>
          <a:p>
            <a:endParaRPr lang="pt-BR" dirty="0"/>
          </a:p>
        </p:txBody>
      </p:sp>
    </p:spTree>
    <p:extLst>
      <p:ext uri="{BB962C8B-B14F-4D97-AF65-F5344CB8AC3E}">
        <p14:creationId xmlns:p14="http://schemas.microsoft.com/office/powerpoint/2010/main" val="2138938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6120680"/>
          </a:xfrm>
        </p:spPr>
        <p:txBody>
          <a:bodyPr>
            <a:normAutofit lnSpcReduction="10000"/>
          </a:bodyPr>
          <a:lstStyle/>
          <a:p>
            <a:pPr algn="just"/>
            <a:r>
              <a:rPr lang="pt-BR" sz="2200" dirty="0">
                <a:latin typeface="Times New Roman" pitchFamily="18" charset="0"/>
                <a:cs typeface="Times New Roman" pitchFamily="18" charset="0"/>
              </a:rPr>
              <a:t>Além disso, colaboraram para a aprendizagem da escrita a convivência com pessoas que escreviam cartas, que forneciam “</a:t>
            </a:r>
            <a:r>
              <a:rPr lang="pt-BR" sz="2200" b="1" dirty="0">
                <a:latin typeface="Times New Roman" pitchFamily="18" charset="0"/>
                <a:cs typeface="Times New Roman" pitchFamily="18" charset="0"/>
              </a:rPr>
              <a:t>modelos</a:t>
            </a:r>
            <a:r>
              <a:rPr lang="pt-BR" sz="2200" dirty="0" smtClean="0">
                <a:latin typeface="Times New Roman" pitchFamily="18" charset="0"/>
                <a:cs typeface="Times New Roman" pitchFamily="18" charset="0"/>
              </a:rPr>
              <a:t>”:</a:t>
            </a:r>
          </a:p>
          <a:p>
            <a:endParaRPr lang="pt-BR" sz="2000" dirty="0" smtClean="0">
              <a:latin typeface="Times New Roman" pitchFamily="18" charset="0"/>
              <a:cs typeface="Times New Roman" pitchFamily="18" charset="0"/>
            </a:endParaRPr>
          </a:p>
          <a:p>
            <a:pPr marL="1435100" indent="0" algn="just">
              <a:buNone/>
            </a:pPr>
            <a:r>
              <a:rPr lang="pt-BR" sz="2000" dirty="0">
                <a:latin typeface="Times New Roman"/>
                <a:ea typeface="Microsoft Yi Baiti"/>
              </a:rPr>
              <a:t>“[...] essas carta eu fiz de lá sem saber a ler [...] eu via as carta dos outros, eu pegava as carta... olhava pras carta assim e escrevia essas... se eu lhe dizer que eu já tive um dia de escola </a:t>
            </a:r>
            <a:r>
              <a:rPr lang="pt-BR" sz="2000" dirty="0" err="1">
                <a:latin typeface="Times New Roman"/>
                <a:ea typeface="Microsoft Yi Baiti"/>
              </a:rPr>
              <a:t>to</a:t>
            </a:r>
            <a:r>
              <a:rPr lang="pt-BR" sz="2000" dirty="0">
                <a:latin typeface="Times New Roman"/>
                <a:ea typeface="Microsoft Yi Baiti"/>
              </a:rPr>
              <a:t> lhe contando falso... nunca tive um dia” (Narrativa 02</a:t>
            </a:r>
            <a:r>
              <a:rPr lang="pt-BR" sz="2000" dirty="0" smtClean="0">
                <a:latin typeface="Times New Roman"/>
                <a:ea typeface="Microsoft Yi Baiti"/>
              </a:rPr>
              <a:t>) (SANTIAGO; SANTOS, 2016)</a:t>
            </a:r>
            <a:endParaRPr lang="pt-BR" sz="2000" dirty="0" smtClean="0">
              <a:latin typeface="Times New Roman" pitchFamily="18" charset="0"/>
              <a:cs typeface="Times New Roman" pitchFamily="18" charset="0"/>
            </a:endParaRPr>
          </a:p>
          <a:p>
            <a:pPr algn="just"/>
            <a:endParaRPr lang="pt-BR" sz="2000" dirty="0">
              <a:latin typeface="Times New Roman" pitchFamily="18" charset="0"/>
              <a:cs typeface="Times New Roman" pitchFamily="18" charset="0"/>
            </a:endParaRPr>
          </a:p>
          <a:p>
            <a:pPr algn="just"/>
            <a:r>
              <a:rPr lang="pt-BR" sz="2200" b="1" dirty="0" smtClean="0">
                <a:latin typeface="Times New Roman" pitchFamily="18" charset="0"/>
                <a:cs typeface="Times New Roman" pitchFamily="18" charset="0"/>
              </a:rPr>
              <a:t>Contextos de aprendizagem</a:t>
            </a:r>
            <a:r>
              <a:rPr lang="pt-BR" sz="2000" dirty="0" smtClean="0">
                <a:latin typeface="Times New Roman" pitchFamily="18" charset="0"/>
                <a:cs typeface="Times New Roman" pitchFamily="18" charset="0"/>
              </a:rPr>
              <a:t>:</a:t>
            </a:r>
          </a:p>
          <a:p>
            <a:pPr marL="0" indent="0" algn="just">
              <a:buNone/>
            </a:pPr>
            <a:endParaRPr lang="pt-BR" sz="2000" b="1" dirty="0">
              <a:latin typeface="Times New Roman" pitchFamily="18" charset="0"/>
              <a:cs typeface="Times New Roman" pitchFamily="18" charset="0"/>
            </a:endParaRPr>
          </a:p>
          <a:p>
            <a:pPr marL="704850" algn="just">
              <a:buFont typeface="Wingdings" pitchFamily="2" charset="2"/>
              <a:buChar char="ü"/>
            </a:pPr>
            <a:r>
              <a:rPr lang="pt-BR" sz="2000" dirty="0" smtClean="0">
                <a:latin typeface="Times New Roman" pitchFamily="18" charset="0"/>
                <a:cs typeface="Times New Roman" pitchFamily="18" charset="0"/>
              </a:rPr>
              <a:t>Estudou pouco em casa: </a:t>
            </a:r>
            <a:r>
              <a:rPr lang="pt-BR" sz="2000" b="1" dirty="0" smtClean="0">
                <a:latin typeface="Times New Roman" pitchFamily="18" charset="0"/>
                <a:cs typeface="Times New Roman" pitchFamily="18" charset="0"/>
              </a:rPr>
              <a:t>26 remetentes</a:t>
            </a:r>
          </a:p>
          <a:p>
            <a:pPr marL="704850" algn="just">
              <a:buFont typeface="Wingdings" pitchFamily="2" charset="2"/>
              <a:buChar char="ü"/>
            </a:pPr>
            <a:r>
              <a:rPr lang="pt-BR" sz="2000" dirty="0" smtClean="0">
                <a:latin typeface="Times New Roman" pitchFamily="18" charset="0"/>
                <a:cs typeface="Times New Roman" pitchFamily="18" charset="0"/>
              </a:rPr>
              <a:t>Estudou apenas os primeiros anos: </a:t>
            </a:r>
            <a:r>
              <a:rPr lang="pt-BR" sz="2000" b="1" dirty="0" smtClean="0">
                <a:latin typeface="Times New Roman" pitchFamily="18" charset="0"/>
                <a:cs typeface="Times New Roman" pitchFamily="18" charset="0"/>
              </a:rPr>
              <a:t>2 remetentes</a:t>
            </a:r>
            <a:endParaRPr lang="pt-BR" sz="2000" dirty="0" smtClean="0">
              <a:latin typeface="Times New Roman" pitchFamily="18" charset="0"/>
              <a:cs typeface="Times New Roman" pitchFamily="18" charset="0"/>
            </a:endParaRPr>
          </a:p>
          <a:p>
            <a:pPr marL="704850" algn="just">
              <a:buFont typeface="Wingdings" pitchFamily="2" charset="2"/>
              <a:buChar char="ü"/>
            </a:pPr>
            <a:r>
              <a:rPr lang="pt-BR" sz="2000" dirty="0" smtClean="0">
                <a:latin typeface="Times New Roman" pitchFamily="18" charset="0"/>
                <a:cs typeface="Times New Roman" pitchFamily="18" charset="0"/>
              </a:rPr>
              <a:t>Estudou até a 4ª série: </a:t>
            </a:r>
            <a:r>
              <a:rPr lang="pt-BR" sz="2000" b="1" dirty="0" smtClean="0">
                <a:latin typeface="Times New Roman" pitchFamily="18" charset="0"/>
                <a:cs typeface="Times New Roman" pitchFamily="18" charset="0"/>
              </a:rPr>
              <a:t>6 remetentes</a:t>
            </a:r>
            <a:endParaRPr lang="pt-BR" sz="2000" dirty="0" smtClean="0">
              <a:latin typeface="Times New Roman" pitchFamily="18" charset="0"/>
              <a:cs typeface="Times New Roman" pitchFamily="18" charset="0"/>
            </a:endParaRPr>
          </a:p>
          <a:p>
            <a:pPr marL="704850" algn="just">
              <a:buFont typeface="Wingdings" pitchFamily="2" charset="2"/>
              <a:buChar char="ü"/>
            </a:pPr>
            <a:r>
              <a:rPr lang="pt-BR" sz="2000" dirty="0" smtClean="0">
                <a:latin typeface="Times New Roman" pitchFamily="18" charset="0"/>
                <a:cs typeface="Times New Roman" pitchFamily="18" charset="0"/>
              </a:rPr>
              <a:t>Aprendeu através da convivência de amigos e leitura da Bíblia: </a:t>
            </a:r>
            <a:r>
              <a:rPr lang="pt-BR" sz="2000" b="1" dirty="0" smtClean="0">
                <a:latin typeface="Times New Roman" pitchFamily="18" charset="0"/>
                <a:cs typeface="Times New Roman" pitchFamily="18" charset="0"/>
              </a:rPr>
              <a:t>1 remetente</a:t>
            </a:r>
            <a:endParaRPr lang="pt-BR" sz="2000" dirty="0" smtClean="0">
              <a:latin typeface="Times New Roman" pitchFamily="18" charset="0"/>
              <a:cs typeface="Times New Roman" pitchFamily="18" charset="0"/>
            </a:endParaRPr>
          </a:p>
          <a:p>
            <a:pPr marL="704850" algn="just">
              <a:buFont typeface="Wingdings" pitchFamily="2" charset="2"/>
              <a:buChar char="ü"/>
            </a:pPr>
            <a:r>
              <a:rPr lang="pt-BR" sz="2000" dirty="0" smtClean="0">
                <a:latin typeface="Times New Roman" pitchFamily="18" charset="0"/>
                <a:cs typeface="Times New Roman" pitchFamily="18" charset="0"/>
              </a:rPr>
              <a:t>Sem identificação: </a:t>
            </a:r>
            <a:r>
              <a:rPr lang="pt-BR" sz="2000" b="1" dirty="0" smtClean="0">
                <a:latin typeface="Times New Roman" pitchFamily="18" charset="0"/>
                <a:cs typeface="Times New Roman" pitchFamily="18" charset="0"/>
              </a:rPr>
              <a:t>8 remetentes</a:t>
            </a:r>
            <a:endParaRPr lang="pt-BR"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46760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a:latin typeface="Times New Roman" pitchFamily="18" charset="0"/>
                <a:cs typeface="Times New Roman" pitchFamily="18" charset="0"/>
              </a:rPr>
              <a:t>OBJETIVO </a:t>
            </a:r>
            <a:r>
              <a:rPr lang="pt-BR" sz="4000" b="1" dirty="0" smtClean="0">
                <a:latin typeface="Times New Roman" pitchFamily="18" charset="0"/>
                <a:cs typeface="Times New Roman" pitchFamily="18" charset="0"/>
              </a:rPr>
              <a:t>GERAL</a:t>
            </a:r>
            <a:endParaRPr lang="pt-BR" sz="4000"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467544" y="2276872"/>
            <a:ext cx="8229600" cy="3877891"/>
          </a:xfrm>
        </p:spPr>
        <p:txBody>
          <a:bodyPr>
            <a:normAutofit/>
          </a:bodyPr>
          <a:lstStyle/>
          <a:p>
            <a:pPr marL="0" lvl="0" indent="0" algn="just">
              <a:buNone/>
            </a:pPr>
            <a:r>
              <a:rPr lang="pt-BR" sz="2400" dirty="0">
                <a:latin typeface="Times New Roman" pitchFamily="18" charset="0"/>
                <a:cs typeface="Times New Roman" pitchFamily="18" charset="0"/>
              </a:rPr>
              <a:t>Analisar a concordância </a:t>
            </a:r>
            <a:r>
              <a:rPr lang="pt-BR" sz="2400" dirty="0" smtClean="0">
                <a:latin typeface="Times New Roman" pitchFamily="18" charset="0"/>
                <a:cs typeface="Times New Roman" pitchFamily="18" charset="0"/>
              </a:rPr>
              <a:t>de </a:t>
            </a:r>
            <a:r>
              <a:rPr lang="pt-BR" sz="2400" dirty="0">
                <a:latin typeface="Times New Roman" pitchFamily="18" charset="0"/>
                <a:cs typeface="Times New Roman" pitchFamily="18" charset="0"/>
              </a:rPr>
              <a:t>número plural entre os elementos flexionáveis do sintagma nominal em cartas pessoais produzidas por sertanejos baianos, no século </a:t>
            </a:r>
            <a:r>
              <a:rPr lang="pt-BR" sz="2400" dirty="0" smtClean="0">
                <a:latin typeface="Times New Roman" pitchFamily="18" charset="0"/>
                <a:cs typeface="Times New Roman" pitchFamily="18" charset="0"/>
              </a:rPr>
              <a:t>XX, com o propósito de trazer indícios da variante popular do PB, buscando contribuir para o estudo histórico de sua formação.</a:t>
            </a:r>
            <a:endParaRPr lang="pt-BR" sz="2400" dirty="0">
              <a:latin typeface="Times New Roman" pitchFamily="18" charset="0"/>
              <a:cs typeface="Times New Roman" pitchFamily="18" charset="0"/>
            </a:endParaRPr>
          </a:p>
          <a:p>
            <a:pPr algn="just"/>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1322861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8229600" cy="6120680"/>
          </a:xfrm>
        </p:spPr>
        <p:txBody>
          <a:bodyPr/>
          <a:lstStyle/>
          <a:p>
            <a:pPr marL="0" lvl="0" indent="0">
              <a:buNone/>
            </a:pPr>
            <a:r>
              <a:rPr lang="pt-BR" b="1" dirty="0" smtClean="0">
                <a:solidFill>
                  <a:srgbClr val="C00000"/>
                </a:solidFill>
                <a:latin typeface="Times New Roman" pitchFamily="18" charset="0"/>
                <a:cs typeface="Times New Roman" pitchFamily="18" charset="0"/>
              </a:rPr>
              <a:t>QUEM?</a:t>
            </a:r>
            <a:endParaRPr lang="pt-BR" b="1" dirty="0">
              <a:solidFill>
                <a:srgbClr val="C00000"/>
              </a:solidFill>
              <a:latin typeface="Times New Roman" pitchFamily="18" charset="0"/>
              <a:cs typeface="Times New Roman" pitchFamily="18" charset="0"/>
            </a:endParaRPr>
          </a:p>
          <a:p>
            <a:pPr marL="0" lvl="0" indent="0" algn="just">
              <a:spcBef>
                <a:spcPts val="0"/>
              </a:spcBef>
              <a:buNone/>
            </a:pPr>
            <a:endParaRPr lang="pt-BR" sz="1800" dirty="0" smtClean="0">
              <a:solidFill>
                <a:prstClr val="black"/>
              </a:solidFill>
              <a:latin typeface="Times New Roman" pitchFamily="18" charset="0"/>
              <a:cs typeface="Times New Roman" pitchFamily="18" charset="0"/>
            </a:endParaRPr>
          </a:p>
          <a:p>
            <a:pPr algn="just">
              <a:spcBef>
                <a:spcPts val="0"/>
              </a:spcBef>
            </a:pPr>
            <a:r>
              <a:rPr lang="pt-BR" sz="2200" dirty="0" smtClean="0">
                <a:solidFill>
                  <a:prstClr val="black"/>
                </a:solidFill>
                <a:latin typeface="Times New Roman" pitchFamily="18" charset="0"/>
                <a:cs typeface="Times New Roman" pitchFamily="18" charset="0"/>
              </a:rPr>
              <a:t>43 </a:t>
            </a:r>
            <a:r>
              <a:rPr lang="pt-BR" sz="2200" dirty="0">
                <a:solidFill>
                  <a:prstClr val="black"/>
                </a:solidFill>
                <a:latin typeface="Times New Roman" pitchFamily="18" charset="0"/>
                <a:cs typeface="Times New Roman" pitchFamily="18" charset="0"/>
              </a:rPr>
              <a:t>remetentes (23 mulheres e 20 homens</a:t>
            </a:r>
            <a:r>
              <a:rPr lang="pt-BR" sz="2200" dirty="0" smtClean="0">
                <a:solidFill>
                  <a:prstClr val="black"/>
                </a:solidFill>
                <a:latin typeface="Times New Roman" pitchFamily="18" charset="0"/>
                <a:cs typeface="Times New Roman" pitchFamily="18" charset="0"/>
              </a:rPr>
              <a:t>);</a:t>
            </a:r>
          </a:p>
          <a:p>
            <a:pPr algn="just">
              <a:spcBef>
                <a:spcPts val="0"/>
              </a:spcBef>
            </a:pPr>
            <a:endParaRPr lang="pt-BR" sz="2200" dirty="0" smtClean="0">
              <a:solidFill>
                <a:prstClr val="black"/>
              </a:solidFill>
              <a:latin typeface="Times New Roman" pitchFamily="18" charset="0"/>
              <a:cs typeface="Times New Roman" pitchFamily="18" charset="0"/>
            </a:endParaRPr>
          </a:p>
          <a:p>
            <a:pPr algn="just">
              <a:spcBef>
                <a:spcPts val="0"/>
              </a:spcBef>
            </a:pPr>
            <a:r>
              <a:rPr lang="pt-BR" sz="2200" dirty="0" smtClean="0">
                <a:solidFill>
                  <a:prstClr val="black"/>
                </a:solidFill>
                <a:latin typeface="Times New Roman" pitchFamily="18" charset="0"/>
                <a:cs typeface="Times New Roman" pitchFamily="18" charset="0"/>
              </a:rPr>
              <a:t>38 remetentes possuíam naturalidade declarada: 24 nasceram na zona rural de Riachão do Jacuípe; 12 na zona rural de Conceição do Coité e 2 em </a:t>
            </a:r>
            <a:r>
              <a:rPr lang="pt-BR" sz="2200" dirty="0" err="1" smtClean="0">
                <a:solidFill>
                  <a:prstClr val="black"/>
                </a:solidFill>
                <a:latin typeface="Times New Roman" pitchFamily="18" charset="0"/>
                <a:cs typeface="Times New Roman" pitchFamily="18" charset="0"/>
              </a:rPr>
              <a:t>Ichu</a:t>
            </a:r>
            <a:r>
              <a:rPr lang="pt-BR" sz="2200" dirty="0" smtClean="0">
                <a:solidFill>
                  <a:prstClr val="black"/>
                </a:solidFill>
                <a:latin typeface="Times New Roman" pitchFamily="18" charset="0"/>
                <a:cs typeface="Times New Roman" pitchFamily="18" charset="0"/>
              </a:rPr>
              <a:t>;</a:t>
            </a:r>
          </a:p>
          <a:p>
            <a:pPr algn="just">
              <a:spcBef>
                <a:spcPts val="0"/>
              </a:spcBef>
            </a:pPr>
            <a:endParaRPr lang="pt-BR" sz="2200" dirty="0" smtClean="0">
              <a:solidFill>
                <a:prstClr val="black"/>
              </a:solidFill>
              <a:latin typeface="Times New Roman" pitchFamily="18" charset="0"/>
              <a:cs typeface="Times New Roman" pitchFamily="18" charset="0"/>
            </a:endParaRPr>
          </a:p>
          <a:p>
            <a:pPr algn="just">
              <a:spcBef>
                <a:spcPts val="0"/>
              </a:spcBef>
            </a:pPr>
            <a:r>
              <a:rPr lang="pt-BR" sz="2200" dirty="0" smtClean="0">
                <a:solidFill>
                  <a:prstClr val="black"/>
                </a:solidFill>
                <a:latin typeface="Times New Roman" pitchFamily="18" charset="0"/>
                <a:cs typeface="Times New Roman" pitchFamily="18" charset="0"/>
              </a:rPr>
              <a:t>Dos 5 remetentes não declarados, infere-se que são naturais dos mesmos municípios que os demais;</a:t>
            </a:r>
          </a:p>
          <a:p>
            <a:pPr algn="just">
              <a:spcBef>
                <a:spcPts val="0"/>
              </a:spcBef>
            </a:pPr>
            <a:endParaRPr lang="pt-BR" sz="2200" dirty="0">
              <a:solidFill>
                <a:prstClr val="black"/>
              </a:solidFill>
              <a:latin typeface="Times New Roman" pitchFamily="18" charset="0"/>
              <a:cs typeface="Times New Roman" pitchFamily="18" charset="0"/>
            </a:endParaRPr>
          </a:p>
          <a:p>
            <a:pPr algn="just">
              <a:spcBef>
                <a:spcPts val="0"/>
              </a:spcBef>
            </a:pPr>
            <a:r>
              <a:rPr lang="pt-BR" sz="2200" dirty="0" smtClean="0">
                <a:solidFill>
                  <a:prstClr val="black"/>
                </a:solidFill>
                <a:latin typeface="Times New Roman" pitchFamily="18" charset="0"/>
                <a:cs typeface="Times New Roman" pitchFamily="18" charset="0"/>
              </a:rPr>
              <a:t>Todos os remetentes possuíam pouca escolaridade;</a:t>
            </a:r>
          </a:p>
          <a:p>
            <a:pPr algn="just">
              <a:spcBef>
                <a:spcPts val="0"/>
              </a:spcBef>
            </a:pPr>
            <a:endParaRPr lang="pt-BR" sz="2200" dirty="0">
              <a:solidFill>
                <a:prstClr val="black"/>
              </a:solidFill>
              <a:latin typeface="Times New Roman" pitchFamily="18" charset="0"/>
              <a:cs typeface="Times New Roman" pitchFamily="18" charset="0"/>
            </a:endParaRPr>
          </a:p>
          <a:p>
            <a:pPr algn="just">
              <a:spcBef>
                <a:spcPts val="0"/>
              </a:spcBef>
            </a:pPr>
            <a:r>
              <a:rPr lang="pt-BR" sz="2200" dirty="0" smtClean="0">
                <a:solidFill>
                  <a:prstClr val="black"/>
                </a:solidFill>
                <a:latin typeface="Times New Roman" pitchFamily="18" charset="0"/>
                <a:cs typeface="Times New Roman" pitchFamily="18" charset="0"/>
              </a:rPr>
              <a:t>Contexto </a:t>
            </a:r>
            <a:r>
              <a:rPr lang="pt-BR" sz="2200" dirty="0">
                <a:solidFill>
                  <a:prstClr val="black"/>
                </a:solidFill>
                <a:latin typeface="Times New Roman" pitchFamily="18" charset="0"/>
                <a:cs typeface="Times New Roman" pitchFamily="18" charset="0"/>
              </a:rPr>
              <a:t>sociocultural semelhante</a:t>
            </a:r>
            <a:endParaRPr lang="pt-BR" sz="2200" dirty="0" smtClean="0">
              <a:solidFill>
                <a:prstClr val="black"/>
              </a:solidFill>
              <a:latin typeface="Times New Roman" pitchFamily="18" charset="0"/>
              <a:cs typeface="Times New Roman" pitchFamily="18" charset="0"/>
            </a:endParaRPr>
          </a:p>
          <a:p>
            <a:pPr marL="0" indent="0" algn="just">
              <a:spcBef>
                <a:spcPts val="0"/>
              </a:spcBef>
              <a:buNone/>
            </a:pPr>
            <a:endParaRPr lang="pt-BR" sz="2200" dirty="0" smtClean="0">
              <a:solidFill>
                <a:prstClr val="black"/>
              </a:solidFill>
              <a:latin typeface="Times New Roman" pitchFamily="18" charset="0"/>
              <a:cs typeface="Times New Roman" pitchFamily="18" charset="0"/>
            </a:endParaRPr>
          </a:p>
          <a:p>
            <a:pPr algn="just">
              <a:spcBef>
                <a:spcPts val="0"/>
              </a:spcBef>
            </a:pPr>
            <a:endParaRPr lang="pt-BR" sz="2200" dirty="0" smtClean="0">
              <a:solidFill>
                <a:prstClr val="black"/>
              </a:solidFill>
              <a:latin typeface="Times New Roman" pitchFamily="18" charset="0"/>
              <a:cs typeface="Times New Roman" pitchFamily="18" charset="0"/>
            </a:endParaRPr>
          </a:p>
          <a:p>
            <a:pPr algn="just">
              <a:spcBef>
                <a:spcPts val="0"/>
              </a:spcBef>
            </a:pPr>
            <a:endParaRPr lang="pt-BR" sz="2200" dirty="0" smtClean="0">
              <a:solidFill>
                <a:prstClr val="black"/>
              </a:solidFill>
              <a:latin typeface="Times New Roman" pitchFamily="18" charset="0"/>
              <a:cs typeface="Times New Roman" pitchFamily="18" charset="0"/>
            </a:endParaRPr>
          </a:p>
          <a:p>
            <a:pPr algn="just">
              <a:spcBef>
                <a:spcPts val="0"/>
              </a:spcBef>
            </a:pPr>
            <a:endParaRPr lang="pt-BR" sz="2200" dirty="0">
              <a:solidFill>
                <a:prstClr val="black"/>
              </a:solidFill>
              <a:latin typeface="Times New Roman" pitchFamily="18" charset="0"/>
              <a:cs typeface="Times New Roman" pitchFamily="18" charset="0"/>
            </a:endParaRPr>
          </a:p>
          <a:p>
            <a:endParaRPr lang="pt-BR" dirty="0"/>
          </a:p>
        </p:txBody>
      </p:sp>
    </p:spTree>
    <p:extLst>
      <p:ext uri="{BB962C8B-B14F-4D97-AF65-F5344CB8AC3E}">
        <p14:creationId xmlns:p14="http://schemas.microsoft.com/office/powerpoint/2010/main" val="3254510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1"/>
          <p:cNvPicPr>
            <a:picLocks noGrp="1"/>
          </p:cNvPicPr>
          <p:nvPr>
            <p:ph idx="1"/>
          </p:nvPr>
        </p:nvPicPr>
        <p:blipFill rotWithShape="1">
          <a:blip r:embed="rId2">
            <a:extLst>
              <a:ext uri="{28A0092B-C50C-407E-A947-70E740481C1C}">
                <a14:useLocalDpi xmlns:a14="http://schemas.microsoft.com/office/drawing/2010/main" val="0"/>
              </a:ext>
            </a:extLst>
          </a:blip>
          <a:srcRect l="3114" t="7472" r="1218" b="8563"/>
          <a:stretch/>
        </p:blipFill>
        <p:spPr bwMode="auto">
          <a:xfrm>
            <a:off x="539552" y="1772816"/>
            <a:ext cx="8208912" cy="4464496"/>
          </a:xfrm>
          <a:prstGeom prst="rect">
            <a:avLst/>
          </a:prstGeom>
          <a:noFill/>
          <a:ln>
            <a:noFill/>
          </a:ln>
          <a:extLst>
            <a:ext uri="{53640926-AAD7-44D8-BBD7-CCE9431645EC}">
              <a14:shadowObscured xmlns:a14="http://schemas.microsoft.com/office/drawing/2010/main"/>
            </a:ext>
          </a:extLst>
        </p:spPr>
      </p:pic>
      <p:sp>
        <p:nvSpPr>
          <p:cNvPr id="7" name="Retângulo 6"/>
          <p:cNvSpPr/>
          <p:nvPr/>
        </p:nvSpPr>
        <p:spPr>
          <a:xfrm>
            <a:off x="526870" y="1145043"/>
            <a:ext cx="7272808" cy="461665"/>
          </a:xfrm>
          <a:prstGeom prst="rect">
            <a:avLst/>
          </a:prstGeom>
        </p:spPr>
        <p:txBody>
          <a:bodyPr wrap="square">
            <a:spAutoFit/>
          </a:bodyPr>
          <a:lstStyle/>
          <a:p>
            <a:r>
              <a:rPr lang="pt-BR" sz="2400" dirty="0">
                <a:solidFill>
                  <a:srgbClr val="000000"/>
                </a:solidFill>
                <a:latin typeface="Times New Roman"/>
                <a:ea typeface="Calibri"/>
              </a:rPr>
              <a:t>Quantidade de remetentes por ocupação profissional</a:t>
            </a:r>
            <a:endParaRPr lang="pt-BR" sz="2400" dirty="0"/>
          </a:p>
        </p:txBody>
      </p:sp>
    </p:spTree>
    <p:extLst>
      <p:ext uri="{BB962C8B-B14F-4D97-AF65-F5344CB8AC3E}">
        <p14:creationId xmlns:p14="http://schemas.microsoft.com/office/powerpoint/2010/main" val="480618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908720"/>
          </a:xfrm>
        </p:spPr>
        <p:txBody>
          <a:bodyPr>
            <a:noAutofit/>
          </a:bodyPr>
          <a:lstStyle/>
          <a:p>
            <a:r>
              <a:rPr lang="pt-BR" sz="2400" b="1" dirty="0" smtClean="0">
                <a:latin typeface="Times New Roman" pitchFamily="18" charset="0"/>
                <a:cs typeface="Times New Roman" pitchFamily="18" charset="0"/>
              </a:rPr>
              <a:t>Ficha do remetente José Mendes de Almeida</a:t>
            </a:r>
            <a:endParaRPr lang="pt-BR" sz="2400" dirty="0">
              <a:latin typeface="Times New Roman" pitchFamily="18" charset="0"/>
              <a:cs typeface="Times New Roman" pitchFamily="18"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1090556896"/>
              </p:ext>
            </p:extLst>
          </p:nvPr>
        </p:nvGraphicFramePr>
        <p:xfrm>
          <a:off x="593214" y="1052736"/>
          <a:ext cx="7632848" cy="5666232"/>
        </p:xfrm>
        <a:graphic>
          <a:graphicData uri="http://schemas.openxmlformats.org/drawingml/2006/table">
            <a:tbl>
              <a:tblPr firstRow="1" firstCol="1" bandRow="1">
                <a:effectLst>
                  <a:outerShdw blurRad="63500" sx="102000" sy="102000" algn="ctr" rotWithShape="0">
                    <a:prstClr val="black">
                      <a:alpha val="40000"/>
                    </a:prstClr>
                  </a:outerShdw>
                </a:effectLst>
              </a:tblPr>
              <a:tblGrid>
                <a:gridCol w="7632848"/>
              </a:tblGrid>
              <a:tr h="5589239">
                <a:tc>
                  <a:txBody>
                    <a:bodyPr/>
                    <a:lstStyle/>
                    <a:p>
                      <a:pPr fontAlgn="base">
                        <a:lnSpc>
                          <a:spcPct val="110000"/>
                        </a:lnSpc>
                        <a:spcAft>
                          <a:spcPts val="0"/>
                        </a:spcAft>
                      </a:pPr>
                      <a:r>
                        <a:rPr lang="pt-BR" sz="1600" b="1" kern="1200" dirty="0">
                          <a:solidFill>
                            <a:srgbClr val="000000"/>
                          </a:solidFill>
                          <a:effectLst/>
                          <a:latin typeface="Times New Roman" pitchFamily="18" charset="0"/>
                          <a:ea typeface="Times New Roman"/>
                          <a:cs typeface="Times New Roman" pitchFamily="18" charset="0"/>
                        </a:rPr>
                        <a:t>  </a:t>
                      </a:r>
                      <a:endParaRPr lang="pt-BR" sz="1600" b="1" kern="1200" dirty="0" smtClean="0">
                        <a:solidFill>
                          <a:srgbClr val="000000"/>
                        </a:solidFill>
                        <a:effectLst/>
                        <a:latin typeface="Times New Roman" pitchFamily="18" charset="0"/>
                        <a:ea typeface="Times New Roman"/>
                        <a:cs typeface="Times New Roman" pitchFamily="18" charset="0"/>
                      </a:endParaRPr>
                    </a:p>
                    <a:p>
                      <a:pPr fontAlgn="base">
                        <a:lnSpc>
                          <a:spcPct val="110000"/>
                        </a:lnSpc>
                        <a:spcAft>
                          <a:spcPts val="0"/>
                        </a:spcAft>
                      </a:pPr>
                      <a:endParaRPr lang="pt-BR" sz="1600" dirty="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smtClean="0">
                          <a:solidFill>
                            <a:srgbClr val="000000"/>
                          </a:solidFill>
                          <a:effectLst/>
                          <a:latin typeface="Times New Roman" pitchFamily="18" charset="0"/>
                          <a:ea typeface="Times New Roman"/>
                          <a:cs typeface="Times New Roman" pitchFamily="18" charset="0"/>
                        </a:rPr>
                        <a:t>DADOS </a:t>
                      </a:r>
                      <a:r>
                        <a:rPr lang="pt-BR" sz="1600" b="1" kern="1200" dirty="0">
                          <a:solidFill>
                            <a:srgbClr val="000000"/>
                          </a:solidFill>
                          <a:effectLst/>
                          <a:latin typeface="Times New Roman" pitchFamily="18" charset="0"/>
                          <a:ea typeface="Times New Roman"/>
                          <a:cs typeface="Times New Roman" pitchFamily="18" charset="0"/>
                        </a:rPr>
                        <a:t>PESSOAIS </a:t>
                      </a:r>
                      <a:endParaRPr lang="pt-BR" sz="1600" dirty="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a:solidFill>
                            <a:srgbClr val="000000"/>
                          </a:solidFill>
                          <a:effectLst/>
                          <a:latin typeface="Times New Roman" pitchFamily="18" charset="0"/>
                          <a:ea typeface="Times New Roman"/>
                          <a:cs typeface="Times New Roman" pitchFamily="18" charset="0"/>
                        </a:rPr>
                        <a:t>Nome (conforme a carta</a:t>
                      </a:r>
                      <a:r>
                        <a:rPr lang="pt-BR" sz="1600" b="1" kern="1200" dirty="0" smtClean="0">
                          <a:solidFill>
                            <a:srgbClr val="000000"/>
                          </a:solidFill>
                          <a:effectLst/>
                          <a:latin typeface="Times New Roman" pitchFamily="18" charset="0"/>
                          <a:ea typeface="Times New Roman"/>
                          <a:cs typeface="Times New Roman" pitchFamily="18" charset="0"/>
                        </a:rPr>
                        <a:t>):</a:t>
                      </a:r>
                      <a:r>
                        <a:rPr lang="pt-BR" sz="1600" b="1" kern="1200" baseline="0" dirty="0" smtClean="0">
                          <a:solidFill>
                            <a:srgbClr val="000000"/>
                          </a:solidFill>
                          <a:effectLst/>
                          <a:latin typeface="Times New Roman" pitchFamily="18" charset="0"/>
                          <a:ea typeface="Times New Roman"/>
                          <a:cs typeface="Times New Roman" pitchFamily="18" charset="0"/>
                        </a:rPr>
                        <a:t> </a:t>
                      </a:r>
                      <a:r>
                        <a:rPr lang="pt-BR" sz="1600" b="0" kern="1200" baseline="0" dirty="0" smtClean="0">
                          <a:solidFill>
                            <a:srgbClr val="000000"/>
                          </a:solidFill>
                          <a:effectLst/>
                          <a:latin typeface="Times New Roman" pitchFamily="18" charset="0"/>
                          <a:ea typeface="Times New Roman"/>
                          <a:cs typeface="Times New Roman" pitchFamily="18" charset="0"/>
                        </a:rPr>
                        <a:t>José Mendes de Almeida.</a:t>
                      </a:r>
                      <a:endParaRPr lang="pt-BR" sz="1600" b="0" dirty="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a:solidFill>
                            <a:srgbClr val="000000"/>
                          </a:solidFill>
                          <a:effectLst/>
                          <a:latin typeface="Times New Roman" pitchFamily="18" charset="0"/>
                          <a:ea typeface="Times New Roman"/>
                          <a:cs typeface="Times New Roman" pitchFamily="18" charset="0"/>
                        </a:rPr>
                        <a:t>Nome Completo: </a:t>
                      </a:r>
                      <a:r>
                        <a:rPr lang="pt-BR" sz="1800" kern="1200" dirty="0" smtClean="0">
                          <a:solidFill>
                            <a:schemeClr val="tx1"/>
                          </a:solidFill>
                          <a:effectLst/>
                          <a:latin typeface="Times New Roman" pitchFamily="18" charset="0"/>
                          <a:ea typeface="+mn-ea"/>
                          <a:cs typeface="Times New Roman" pitchFamily="18" charset="0"/>
                        </a:rPr>
                        <a:t>José Mendes de Almeida.</a:t>
                      </a:r>
                    </a:p>
                    <a:p>
                      <a:pPr fontAlgn="base">
                        <a:lnSpc>
                          <a:spcPct val="110000"/>
                        </a:lnSpc>
                        <a:spcAft>
                          <a:spcPts val="0"/>
                        </a:spcAft>
                      </a:pPr>
                      <a:r>
                        <a:rPr lang="pt-BR" sz="1600" b="1" kern="1200" dirty="0" smtClean="0">
                          <a:solidFill>
                            <a:srgbClr val="000000"/>
                          </a:solidFill>
                          <a:effectLst/>
                          <a:latin typeface="Times New Roman" pitchFamily="18" charset="0"/>
                          <a:ea typeface="Times New Roman"/>
                          <a:cs typeface="Times New Roman" pitchFamily="18" charset="0"/>
                        </a:rPr>
                        <a:t>Filiação: </a:t>
                      </a:r>
                      <a:r>
                        <a:rPr lang="pt-BR" sz="1600" b="0" kern="1200" dirty="0" smtClean="0">
                          <a:solidFill>
                            <a:srgbClr val="000000"/>
                          </a:solidFill>
                          <a:effectLst/>
                          <a:latin typeface="Times New Roman" pitchFamily="18" charset="0"/>
                          <a:ea typeface="Times New Roman"/>
                          <a:cs typeface="Times New Roman" pitchFamily="18" charset="0"/>
                        </a:rPr>
                        <a:t>José Cândido de Almeida e </a:t>
                      </a:r>
                      <a:r>
                        <a:rPr lang="pt-BR" sz="1600" b="0" kern="1200" dirty="0" err="1" smtClean="0">
                          <a:solidFill>
                            <a:srgbClr val="000000"/>
                          </a:solidFill>
                          <a:effectLst/>
                          <a:latin typeface="Times New Roman" pitchFamily="18" charset="0"/>
                          <a:ea typeface="Times New Roman"/>
                          <a:cs typeface="Times New Roman" pitchFamily="18" charset="0"/>
                        </a:rPr>
                        <a:t>Enedina</a:t>
                      </a:r>
                      <a:r>
                        <a:rPr lang="pt-BR" sz="1600" b="0" kern="1200" dirty="0" smtClean="0">
                          <a:solidFill>
                            <a:srgbClr val="000000"/>
                          </a:solidFill>
                          <a:effectLst/>
                          <a:latin typeface="Times New Roman" pitchFamily="18" charset="0"/>
                          <a:ea typeface="Times New Roman"/>
                          <a:cs typeface="Times New Roman" pitchFamily="18" charset="0"/>
                        </a:rPr>
                        <a:t> Maria de Oliveira.</a:t>
                      </a:r>
                      <a:r>
                        <a:rPr lang="pt-BR" sz="1600" b="0" dirty="0" smtClean="0">
                          <a:effectLst/>
                          <a:latin typeface="Times New Roman" pitchFamily="18" charset="0"/>
                          <a:ea typeface="Times New Roman"/>
                          <a:cs typeface="Times New Roman" pitchFamily="18" charset="0"/>
                        </a:rPr>
                        <a:t> </a:t>
                      </a:r>
                      <a:endParaRPr lang="pt-BR" sz="1600" b="0" dirty="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a:solidFill>
                            <a:srgbClr val="000000"/>
                          </a:solidFill>
                          <a:effectLst/>
                          <a:latin typeface="Times New Roman" pitchFamily="18" charset="0"/>
                          <a:ea typeface="Times New Roman"/>
                          <a:cs typeface="Times New Roman" pitchFamily="18" charset="0"/>
                        </a:rPr>
                        <a:t>Avós paternos/maternos</a:t>
                      </a:r>
                      <a:r>
                        <a:rPr lang="pt-BR" sz="1600" b="1" kern="1200" dirty="0" smtClean="0">
                          <a:solidFill>
                            <a:srgbClr val="000000"/>
                          </a:solidFill>
                          <a:effectLst/>
                          <a:latin typeface="Times New Roman" pitchFamily="18" charset="0"/>
                          <a:ea typeface="Times New Roman"/>
                          <a:cs typeface="Times New Roman" pitchFamily="18" charset="0"/>
                        </a:rPr>
                        <a:t>: </a:t>
                      </a:r>
                      <a:endParaRPr lang="pt-BR" sz="1600" dirty="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a:solidFill>
                            <a:srgbClr val="000000"/>
                          </a:solidFill>
                          <a:effectLst/>
                          <a:latin typeface="Times New Roman" pitchFamily="18" charset="0"/>
                          <a:ea typeface="Times New Roman"/>
                          <a:cs typeface="Times New Roman" pitchFamily="18" charset="0"/>
                        </a:rPr>
                        <a:t>Naturalidade</a:t>
                      </a:r>
                      <a:r>
                        <a:rPr lang="pt-BR" sz="1600" kern="1200" dirty="0" smtClean="0">
                          <a:solidFill>
                            <a:srgbClr val="000000"/>
                          </a:solidFill>
                          <a:effectLst/>
                          <a:latin typeface="Times New Roman" pitchFamily="18" charset="0"/>
                          <a:ea typeface="Times New Roman"/>
                          <a:cs typeface="Times New Roman" pitchFamily="18" charset="0"/>
                        </a:rPr>
                        <a:t>:</a:t>
                      </a:r>
                      <a:r>
                        <a:rPr lang="pt-BR" sz="1600" kern="1200" baseline="0" dirty="0" smtClean="0">
                          <a:solidFill>
                            <a:srgbClr val="000000"/>
                          </a:solidFill>
                          <a:effectLst/>
                          <a:latin typeface="Times New Roman" pitchFamily="18" charset="0"/>
                          <a:ea typeface="Times New Roman"/>
                          <a:cs typeface="Times New Roman" pitchFamily="18" charset="0"/>
                        </a:rPr>
                        <a:t> Goiabeira, município de Conceição do Coité, BA</a:t>
                      </a:r>
                      <a:r>
                        <a:rPr lang="pt-BR" sz="1600" kern="1200" dirty="0" smtClean="0">
                          <a:solidFill>
                            <a:srgbClr val="000000"/>
                          </a:solidFill>
                          <a:effectLst/>
                          <a:latin typeface="Times New Roman" pitchFamily="18" charset="0"/>
                          <a:ea typeface="Times New Roman"/>
                          <a:cs typeface="Times New Roman" pitchFamily="18" charset="0"/>
                        </a:rPr>
                        <a:t>.      </a:t>
                      </a:r>
                    </a:p>
                    <a:p>
                      <a:pPr fontAlgn="base">
                        <a:lnSpc>
                          <a:spcPct val="110000"/>
                        </a:lnSpc>
                        <a:spcAft>
                          <a:spcPts val="0"/>
                        </a:spcAft>
                      </a:pPr>
                      <a:r>
                        <a:rPr lang="pt-BR" sz="1600" b="1" kern="1200" dirty="0" smtClean="0">
                          <a:solidFill>
                            <a:srgbClr val="000000"/>
                          </a:solidFill>
                          <a:effectLst/>
                          <a:latin typeface="Times New Roman" pitchFamily="18" charset="0"/>
                          <a:ea typeface="Times New Roman"/>
                          <a:cs typeface="Times New Roman" pitchFamily="18" charset="0"/>
                        </a:rPr>
                        <a:t>Nacionalidade</a:t>
                      </a:r>
                      <a:r>
                        <a:rPr lang="pt-BR" sz="1600" b="1" kern="1200" dirty="0">
                          <a:solidFill>
                            <a:srgbClr val="000000"/>
                          </a:solidFill>
                          <a:effectLst/>
                          <a:latin typeface="Times New Roman" pitchFamily="18" charset="0"/>
                          <a:ea typeface="Times New Roman"/>
                          <a:cs typeface="Times New Roman" pitchFamily="18" charset="0"/>
                        </a:rPr>
                        <a:t>: </a:t>
                      </a:r>
                      <a:r>
                        <a:rPr lang="pt-BR" sz="1600" kern="1200" dirty="0" smtClean="0">
                          <a:solidFill>
                            <a:srgbClr val="000000"/>
                          </a:solidFill>
                          <a:effectLst/>
                          <a:latin typeface="Times New Roman" pitchFamily="18" charset="0"/>
                          <a:ea typeface="Times New Roman"/>
                          <a:cs typeface="Times New Roman" pitchFamily="18" charset="0"/>
                        </a:rPr>
                        <a:t>Brasileiro.</a:t>
                      </a:r>
                      <a:endParaRPr lang="pt-BR" sz="1600" dirty="0">
                        <a:effectLst/>
                        <a:latin typeface="Times New Roman" pitchFamily="18" charset="0"/>
                        <a:ea typeface="Times New Roman"/>
                        <a:cs typeface="Times New Roman" pitchFamily="18" charset="0"/>
                      </a:endParaRPr>
                    </a:p>
                    <a:p>
                      <a:pPr algn="just" fontAlgn="base">
                        <a:lnSpc>
                          <a:spcPct val="110000"/>
                        </a:lnSpc>
                        <a:spcAft>
                          <a:spcPts val="0"/>
                        </a:spcAft>
                      </a:pPr>
                      <a:r>
                        <a:rPr lang="pt-BR" sz="1600" b="1" kern="1200" dirty="0">
                          <a:solidFill>
                            <a:srgbClr val="000000"/>
                          </a:solidFill>
                          <a:effectLst/>
                          <a:latin typeface="Times New Roman" pitchFamily="18" charset="0"/>
                          <a:ea typeface="Times New Roman"/>
                          <a:cs typeface="Times New Roman" pitchFamily="18" charset="0"/>
                        </a:rPr>
                        <a:t>Data de nascimento</a:t>
                      </a:r>
                      <a:r>
                        <a:rPr lang="pt-BR" sz="1600" b="1" kern="1200" dirty="0" smtClean="0">
                          <a:solidFill>
                            <a:srgbClr val="000000"/>
                          </a:solidFill>
                          <a:effectLst/>
                          <a:latin typeface="Times New Roman" pitchFamily="18" charset="0"/>
                          <a:ea typeface="Times New Roman"/>
                          <a:cs typeface="Times New Roman" pitchFamily="18" charset="0"/>
                        </a:rPr>
                        <a:t>:</a:t>
                      </a:r>
                      <a:r>
                        <a:rPr lang="pt-BR" sz="1600" kern="1200" baseline="0" dirty="0" smtClean="0">
                          <a:solidFill>
                            <a:srgbClr val="000000"/>
                          </a:solidFill>
                          <a:effectLst/>
                          <a:latin typeface="Times New Roman" pitchFamily="18" charset="0"/>
                          <a:ea typeface="Times New Roman"/>
                          <a:cs typeface="Times New Roman" pitchFamily="18" charset="0"/>
                        </a:rPr>
                        <a:t> 14 de outubro de 1952</a:t>
                      </a:r>
                      <a:r>
                        <a:rPr lang="pt-BR" sz="1600" kern="1200" dirty="0" smtClean="0">
                          <a:solidFill>
                            <a:srgbClr val="000000"/>
                          </a:solidFill>
                          <a:effectLst/>
                          <a:latin typeface="Times New Roman" pitchFamily="18" charset="0"/>
                          <a:ea typeface="Times New Roman"/>
                          <a:cs typeface="Times New Roman" pitchFamily="18" charset="0"/>
                        </a:rPr>
                        <a:t>.</a:t>
                      </a:r>
                      <a:r>
                        <a:rPr lang="pt-BR" sz="1600" b="1" kern="1200" dirty="0" smtClean="0">
                          <a:solidFill>
                            <a:srgbClr val="000000"/>
                          </a:solidFill>
                          <a:effectLst/>
                          <a:latin typeface="Times New Roman" pitchFamily="18" charset="0"/>
                          <a:ea typeface="Times New Roman"/>
                          <a:cs typeface="Times New Roman" pitchFamily="18" charset="0"/>
                        </a:rPr>
                        <a:t>    </a:t>
                      </a:r>
                      <a:r>
                        <a:rPr lang="pt-BR" sz="1600" b="1" kern="1200" dirty="0">
                          <a:solidFill>
                            <a:srgbClr val="000000"/>
                          </a:solidFill>
                          <a:effectLst/>
                          <a:latin typeface="Times New Roman" pitchFamily="18" charset="0"/>
                          <a:ea typeface="Times New Roman"/>
                          <a:cs typeface="Times New Roman" pitchFamily="18" charset="0"/>
                        </a:rPr>
                        <a:t>Data de falecimento:</a:t>
                      </a:r>
                      <a:r>
                        <a:rPr lang="pt-BR" sz="1600" kern="1200" dirty="0">
                          <a:solidFill>
                            <a:srgbClr val="000000"/>
                          </a:solidFill>
                          <a:effectLst/>
                          <a:latin typeface="Times New Roman" pitchFamily="18" charset="0"/>
                          <a:ea typeface="Times New Roman"/>
                          <a:cs typeface="Times New Roman" pitchFamily="18" charset="0"/>
                        </a:rPr>
                        <a:t> </a:t>
                      </a:r>
                      <a:r>
                        <a:rPr lang="pt-BR" sz="1600" kern="1200" dirty="0" smtClean="0">
                          <a:solidFill>
                            <a:srgbClr val="000000"/>
                          </a:solidFill>
                          <a:effectLst/>
                          <a:latin typeface="Times New Roman" pitchFamily="18" charset="0"/>
                          <a:ea typeface="Times New Roman"/>
                          <a:cs typeface="Times New Roman" pitchFamily="18" charset="0"/>
                        </a:rPr>
                        <a:t>26 de junho de 1998.</a:t>
                      </a:r>
                      <a:endParaRPr lang="pt-BR" sz="1600" dirty="0" smtClean="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smtClean="0">
                          <a:solidFill>
                            <a:srgbClr val="000000"/>
                          </a:solidFill>
                          <a:effectLst/>
                          <a:latin typeface="Times New Roman" pitchFamily="18" charset="0"/>
                          <a:ea typeface="Times New Roman"/>
                          <a:cs typeface="Times New Roman" pitchFamily="18" charset="0"/>
                        </a:rPr>
                        <a:t>Idade do remetente (quando da escrita das cartas): </a:t>
                      </a:r>
                      <a:r>
                        <a:rPr lang="pt-BR" sz="1600" b="0" kern="1200" dirty="0" smtClean="0">
                          <a:solidFill>
                            <a:srgbClr val="000000"/>
                          </a:solidFill>
                          <a:effectLst/>
                          <a:latin typeface="Times New Roman" pitchFamily="18" charset="0"/>
                          <a:ea typeface="Times New Roman"/>
                          <a:cs typeface="Times New Roman" pitchFamily="18" charset="0"/>
                        </a:rPr>
                        <a:t>2</a:t>
                      </a:r>
                      <a:r>
                        <a:rPr lang="pt-BR" sz="1600" kern="1200" dirty="0" smtClean="0">
                          <a:solidFill>
                            <a:srgbClr val="000000"/>
                          </a:solidFill>
                          <a:effectLst/>
                          <a:latin typeface="Times New Roman" pitchFamily="18" charset="0"/>
                          <a:ea typeface="Times New Roman"/>
                          <a:cs typeface="Times New Roman" pitchFamily="18" charset="0"/>
                        </a:rPr>
                        <a:t>5 anos.</a:t>
                      </a:r>
                      <a:endParaRPr lang="pt-BR" sz="1600" dirty="0" smtClean="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smtClean="0">
                          <a:solidFill>
                            <a:srgbClr val="000000"/>
                          </a:solidFill>
                          <a:effectLst/>
                          <a:latin typeface="Times New Roman" pitchFamily="18" charset="0"/>
                          <a:ea typeface="Times New Roman"/>
                          <a:cs typeface="Times New Roman" pitchFamily="18" charset="0"/>
                        </a:rPr>
                        <a:t>Estado </a:t>
                      </a:r>
                      <a:r>
                        <a:rPr lang="pt-BR" sz="1600" b="1" kern="1200" dirty="0">
                          <a:solidFill>
                            <a:srgbClr val="000000"/>
                          </a:solidFill>
                          <a:effectLst/>
                          <a:latin typeface="Times New Roman" pitchFamily="18" charset="0"/>
                          <a:ea typeface="Times New Roman"/>
                          <a:cs typeface="Times New Roman" pitchFamily="18" charset="0"/>
                        </a:rPr>
                        <a:t>civil: </a:t>
                      </a:r>
                      <a:r>
                        <a:rPr lang="pt-BR" sz="1600" b="0" kern="1200" dirty="0" smtClean="0">
                          <a:solidFill>
                            <a:srgbClr val="000000"/>
                          </a:solidFill>
                          <a:effectLst/>
                          <a:latin typeface="Times New Roman" pitchFamily="18" charset="0"/>
                          <a:ea typeface="Times New Roman"/>
                          <a:cs typeface="Times New Roman" pitchFamily="18" charset="0"/>
                        </a:rPr>
                        <a:t>Casado com Ana Helena Cordeiro de Santana.</a:t>
                      </a:r>
                      <a:endParaRPr lang="pt-BR" sz="1600" b="0" dirty="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a:solidFill>
                            <a:srgbClr val="000000"/>
                          </a:solidFill>
                          <a:effectLst/>
                          <a:latin typeface="Times New Roman" pitchFamily="18" charset="0"/>
                          <a:ea typeface="Times New Roman"/>
                          <a:cs typeface="Times New Roman" pitchFamily="18" charset="0"/>
                        </a:rPr>
                        <a:t>Instituição de ensino: </a:t>
                      </a:r>
                      <a:r>
                        <a:rPr lang="pt-BR" sz="1600" kern="1200" dirty="0" smtClean="0">
                          <a:solidFill>
                            <a:srgbClr val="000000"/>
                          </a:solidFill>
                          <a:effectLst/>
                          <a:latin typeface="Times New Roman" pitchFamily="18" charset="0"/>
                          <a:ea typeface="Times New Roman"/>
                          <a:cs typeface="Times New Roman" pitchFamily="18" charset="0"/>
                        </a:rPr>
                        <a:t>Estudou pouco (1ª série do primário).</a:t>
                      </a:r>
                      <a:endParaRPr lang="pt-BR" sz="1600" dirty="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a:solidFill>
                            <a:srgbClr val="000000"/>
                          </a:solidFill>
                          <a:effectLst/>
                          <a:latin typeface="Times New Roman" pitchFamily="18" charset="0"/>
                          <a:ea typeface="Times New Roman"/>
                          <a:cs typeface="Times New Roman" pitchFamily="18" charset="0"/>
                        </a:rPr>
                        <a:t>Profissão por formação:</a:t>
                      </a:r>
                      <a:endParaRPr lang="pt-BR" sz="1600" dirty="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a:solidFill>
                            <a:srgbClr val="000000"/>
                          </a:solidFill>
                          <a:effectLst/>
                          <a:latin typeface="Times New Roman" pitchFamily="18" charset="0"/>
                          <a:ea typeface="Times New Roman"/>
                          <a:cs typeface="Times New Roman" pitchFamily="18" charset="0"/>
                        </a:rPr>
                        <a:t>Principais Atividades: </a:t>
                      </a:r>
                      <a:r>
                        <a:rPr lang="pt-BR" sz="1600" kern="1200" dirty="0" smtClean="0">
                          <a:solidFill>
                            <a:srgbClr val="000000"/>
                          </a:solidFill>
                          <a:effectLst/>
                          <a:latin typeface="Times New Roman" pitchFamily="18" charset="0"/>
                          <a:ea typeface="Times New Roman"/>
                          <a:cs typeface="Times New Roman" pitchFamily="18" charset="0"/>
                        </a:rPr>
                        <a:t>Lavradora(1</a:t>
                      </a:r>
                      <a:r>
                        <a:rPr lang="pt-BR" sz="1600" kern="1200" dirty="0">
                          <a:solidFill>
                            <a:srgbClr val="000000"/>
                          </a:solidFill>
                          <a:effectLst/>
                          <a:latin typeface="Times New Roman" pitchFamily="18" charset="0"/>
                          <a:ea typeface="Times New Roman"/>
                          <a:cs typeface="Times New Roman" pitchFamily="18" charset="0"/>
                        </a:rPr>
                        <a:t>).</a:t>
                      </a:r>
                      <a:endParaRPr lang="pt-BR" sz="1600" dirty="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a:solidFill>
                            <a:srgbClr val="000000"/>
                          </a:solidFill>
                          <a:effectLst/>
                          <a:latin typeface="Times New Roman" pitchFamily="18" charset="0"/>
                          <a:ea typeface="Times New Roman"/>
                          <a:cs typeface="Times New Roman" pitchFamily="18" charset="0"/>
                        </a:rPr>
                        <a:t>Títulos: </a:t>
                      </a:r>
                      <a:endParaRPr lang="pt-BR" sz="1600" dirty="0">
                        <a:effectLst/>
                        <a:latin typeface="Times New Roman" pitchFamily="18" charset="0"/>
                        <a:ea typeface="Times New Roman"/>
                        <a:cs typeface="Times New Roman" pitchFamily="18" charset="0"/>
                      </a:endParaRPr>
                    </a:p>
                    <a:p>
                      <a:pPr fontAlgn="base">
                        <a:lnSpc>
                          <a:spcPct val="110000"/>
                        </a:lnSpc>
                        <a:spcAft>
                          <a:spcPts val="0"/>
                        </a:spcAft>
                      </a:pPr>
                      <a:r>
                        <a:rPr lang="pt-BR" sz="1600" b="1" kern="1200" dirty="0">
                          <a:solidFill>
                            <a:srgbClr val="000000"/>
                          </a:solidFill>
                          <a:effectLst/>
                          <a:latin typeface="Times New Roman" pitchFamily="18" charset="0"/>
                          <a:ea typeface="Times New Roman"/>
                          <a:cs typeface="Times New Roman" pitchFamily="18" charset="0"/>
                        </a:rPr>
                        <a:t>Observações:</a:t>
                      </a:r>
                      <a:endParaRPr lang="pt-BR" sz="1600" dirty="0">
                        <a:effectLst/>
                        <a:latin typeface="Times New Roman" pitchFamily="18" charset="0"/>
                        <a:ea typeface="Times New Roman"/>
                        <a:cs typeface="Times New Roman" pitchFamily="18" charset="0"/>
                      </a:endParaRPr>
                    </a:p>
                    <a:p>
                      <a:pPr marL="544830" indent="-342900" fontAlgn="base">
                        <a:lnSpc>
                          <a:spcPct val="110000"/>
                        </a:lnSpc>
                        <a:spcAft>
                          <a:spcPts val="0"/>
                        </a:spcAft>
                        <a:buAutoNum type="arabicParenBoth"/>
                        <a:tabLst>
                          <a:tab pos="381635" algn="l"/>
                        </a:tabLst>
                      </a:pPr>
                      <a:r>
                        <a:rPr lang="pt-BR" sz="1600" dirty="0" smtClean="0">
                          <a:solidFill>
                            <a:srgbClr val="000000"/>
                          </a:solidFill>
                          <a:effectLst/>
                          <a:latin typeface="Times New Roman" pitchFamily="18" charset="0"/>
                          <a:ea typeface="Times New Roman"/>
                          <a:cs typeface="Times New Roman" pitchFamily="18" charset="0"/>
                        </a:rPr>
                        <a:t>Trabalhou durante muito tempo </a:t>
                      </a:r>
                      <a:r>
                        <a:rPr lang="pt-BR" sz="1600" dirty="0">
                          <a:solidFill>
                            <a:srgbClr val="000000"/>
                          </a:solidFill>
                          <a:effectLst/>
                          <a:latin typeface="Times New Roman" pitchFamily="18" charset="0"/>
                          <a:ea typeface="Times New Roman"/>
                          <a:cs typeface="Times New Roman" pitchFamily="18" charset="0"/>
                        </a:rPr>
                        <a:t>na </a:t>
                      </a:r>
                      <a:r>
                        <a:rPr lang="pt-BR" sz="1600" dirty="0" smtClean="0">
                          <a:solidFill>
                            <a:srgbClr val="000000"/>
                          </a:solidFill>
                          <a:effectLst/>
                          <a:latin typeface="Times New Roman" pitchFamily="18" charset="0"/>
                          <a:ea typeface="Times New Roman"/>
                          <a:cs typeface="Times New Roman" pitchFamily="18" charset="0"/>
                        </a:rPr>
                        <a:t>extração</a:t>
                      </a:r>
                      <a:r>
                        <a:rPr lang="pt-BR" sz="1600" baseline="0" dirty="0" smtClean="0">
                          <a:solidFill>
                            <a:srgbClr val="000000"/>
                          </a:solidFill>
                          <a:effectLst/>
                          <a:latin typeface="Times New Roman" pitchFamily="18" charset="0"/>
                          <a:ea typeface="Times New Roman"/>
                          <a:cs typeface="Times New Roman" pitchFamily="18" charset="0"/>
                        </a:rPr>
                        <a:t> </a:t>
                      </a:r>
                      <a:r>
                        <a:rPr lang="pt-BR" sz="1600" dirty="0" smtClean="0">
                          <a:solidFill>
                            <a:srgbClr val="000000"/>
                          </a:solidFill>
                          <a:effectLst/>
                          <a:latin typeface="Times New Roman" pitchFamily="18" charset="0"/>
                          <a:ea typeface="Times New Roman"/>
                          <a:cs typeface="Times New Roman" pitchFamily="18" charset="0"/>
                        </a:rPr>
                        <a:t>do </a:t>
                      </a:r>
                      <a:r>
                        <a:rPr lang="pt-BR" sz="1600" dirty="0">
                          <a:solidFill>
                            <a:srgbClr val="000000"/>
                          </a:solidFill>
                          <a:effectLst/>
                          <a:latin typeface="Times New Roman" pitchFamily="18" charset="0"/>
                          <a:ea typeface="Times New Roman"/>
                          <a:cs typeface="Times New Roman" pitchFamily="18" charset="0"/>
                        </a:rPr>
                        <a:t>sisal</a:t>
                      </a:r>
                      <a:r>
                        <a:rPr lang="pt-BR" sz="1600" dirty="0" smtClean="0">
                          <a:solidFill>
                            <a:srgbClr val="000000"/>
                          </a:solidFill>
                          <a:effectLst/>
                          <a:latin typeface="Times New Roman" pitchFamily="18" charset="0"/>
                          <a:ea typeface="Times New Roman"/>
                          <a:cs typeface="Times New Roman" pitchFamily="18" charset="0"/>
                        </a:rPr>
                        <a:t>.</a:t>
                      </a:r>
                    </a:p>
                    <a:p>
                      <a:pPr marL="201930" indent="0" algn="just" fontAlgn="base">
                        <a:lnSpc>
                          <a:spcPct val="110000"/>
                        </a:lnSpc>
                        <a:spcAft>
                          <a:spcPts val="0"/>
                        </a:spcAft>
                        <a:buNone/>
                        <a:tabLst>
                          <a:tab pos="381635" algn="l"/>
                        </a:tabLst>
                      </a:pPr>
                      <a:endParaRPr lang="pt-BR" sz="1600" dirty="0" smtClean="0">
                        <a:solidFill>
                          <a:srgbClr val="000000"/>
                        </a:solidFill>
                        <a:effectLst/>
                        <a:latin typeface="Times New Roman" pitchFamily="18" charset="0"/>
                        <a:ea typeface="Times New Roman"/>
                        <a:cs typeface="Times New Roman" pitchFamily="18" charset="0"/>
                      </a:endParaRPr>
                    </a:p>
                    <a:p>
                      <a:pPr marL="201930" indent="0" algn="just" fontAlgn="base">
                        <a:lnSpc>
                          <a:spcPct val="110000"/>
                        </a:lnSpc>
                        <a:spcAft>
                          <a:spcPts val="0"/>
                        </a:spcAft>
                        <a:buNone/>
                        <a:tabLst>
                          <a:tab pos="381635" algn="l"/>
                        </a:tabLst>
                      </a:pPr>
                      <a:r>
                        <a:rPr lang="pt-BR" sz="1600" b="1" dirty="0" smtClean="0">
                          <a:effectLst/>
                          <a:latin typeface="Times New Roman" pitchFamily="18" charset="0"/>
                          <a:ea typeface="Times New Roman"/>
                          <a:cs typeface="Times New Roman" pitchFamily="18" charset="0"/>
                        </a:rPr>
                        <a:t>Fontes</a:t>
                      </a:r>
                      <a:r>
                        <a:rPr lang="pt-BR" sz="1600" dirty="0" smtClean="0">
                          <a:effectLst/>
                          <a:latin typeface="Times New Roman" pitchFamily="18" charset="0"/>
                          <a:ea typeface="Times New Roman"/>
                          <a:cs typeface="Times New Roman" pitchFamily="18" charset="0"/>
                        </a:rPr>
                        <a:t>: Depoimentos concedidos por </a:t>
                      </a:r>
                      <a:r>
                        <a:rPr lang="pt-BR" sz="1600" dirty="0" err="1" smtClean="0">
                          <a:effectLst/>
                          <a:latin typeface="Times New Roman" pitchFamily="18" charset="0"/>
                          <a:ea typeface="Times New Roman"/>
                          <a:cs typeface="Times New Roman" pitchFamily="18" charset="0"/>
                        </a:rPr>
                        <a:t>Jadione</a:t>
                      </a:r>
                      <a:r>
                        <a:rPr lang="pt-BR" sz="1600" dirty="0" smtClean="0">
                          <a:effectLst/>
                          <a:latin typeface="Times New Roman" pitchFamily="18" charset="0"/>
                          <a:ea typeface="Times New Roman"/>
                          <a:cs typeface="Times New Roman" pitchFamily="18" charset="0"/>
                        </a:rPr>
                        <a:t> Cordeiro de Almeida.</a:t>
                      </a:r>
                      <a:endParaRPr lang="pt-BR" sz="1600" dirty="0">
                        <a:effectLst/>
                        <a:latin typeface="Times New Roman" pitchFamily="18" charset="0"/>
                        <a:ea typeface="Times New Roman"/>
                        <a:cs typeface="Times New Roman" pitchFamily="18" charset="0"/>
                      </a:endParaRPr>
                    </a:p>
                    <a:p>
                      <a:pPr marL="381635" indent="-179705" algn="just" fontAlgn="base">
                        <a:lnSpc>
                          <a:spcPct val="110000"/>
                        </a:lnSpc>
                        <a:spcAft>
                          <a:spcPts val="0"/>
                        </a:spcAft>
                        <a:tabLst>
                          <a:tab pos="381635" algn="l"/>
                        </a:tabLst>
                      </a:pPr>
                      <a:r>
                        <a:rPr lang="pt-BR" sz="1600" dirty="0">
                          <a:solidFill>
                            <a:srgbClr val="000000"/>
                          </a:solidFill>
                          <a:effectLst/>
                          <a:latin typeface="Times New Roman" pitchFamily="18" charset="0"/>
                          <a:ea typeface="Times New Roman"/>
                          <a:cs typeface="Times New Roman" pitchFamily="18" charset="0"/>
                        </a:rPr>
                        <a:t> </a:t>
                      </a:r>
                      <a:endParaRPr lang="pt-BR" sz="16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pic>
        <p:nvPicPr>
          <p:cNvPr id="1026" name="Imagem 1" descr="digitalizar0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196752"/>
            <a:ext cx="9715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770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16632"/>
            <a:ext cx="8229600" cy="6624736"/>
          </a:xfrm>
        </p:spPr>
        <p:txBody>
          <a:bodyPr>
            <a:normAutofit lnSpcReduction="10000"/>
          </a:bodyPr>
          <a:lstStyle/>
          <a:p>
            <a:pPr marL="0" lvl="0" indent="0">
              <a:buNone/>
            </a:pPr>
            <a:r>
              <a:rPr lang="pt-BR" b="1" dirty="0" smtClean="0">
                <a:solidFill>
                  <a:srgbClr val="C00000"/>
                </a:solidFill>
                <a:latin typeface="Times New Roman" pitchFamily="18" charset="0"/>
                <a:cs typeface="Times New Roman" pitchFamily="18" charset="0"/>
              </a:rPr>
              <a:t>PARA QUE/QUEM?</a:t>
            </a:r>
          </a:p>
          <a:p>
            <a:pPr marL="0" lvl="0" indent="0">
              <a:buNone/>
            </a:pPr>
            <a:endParaRPr lang="pt-BR" b="1" dirty="0" smtClean="0">
              <a:solidFill>
                <a:srgbClr val="C00000"/>
              </a:solidFill>
              <a:latin typeface="Times New Roman" pitchFamily="18" charset="0"/>
              <a:cs typeface="Times New Roman" pitchFamily="18" charset="0"/>
            </a:endParaRPr>
          </a:p>
          <a:p>
            <a:pPr algn="just"/>
            <a:r>
              <a:rPr lang="pt-BR" sz="2200" dirty="0" smtClean="0">
                <a:latin typeface="Times New Roman"/>
                <a:ea typeface="Calibri"/>
              </a:rPr>
              <a:t>As cartas foram </a:t>
            </a:r>
            <a:r>
              <a:rPr lang="pt-BR" sz="2200" dirty="0">
                <a:latin typeface="Times New Roman"/>
                <a:ea typeface="Calibri"/>
              </a:rPr>
              <a:t>escritas para expressar saudades, obter notícias de familiares e fazer </a:t>
            </a:r>
            <a:r>
              <a:rPr lang="pt-BR" sz="2200" dirty="0" smtClean="0">
                <a:latin typeface="Times New Roman"/>
                <a:ea typeface="Calibri"/>
              </a:rPr>
              <a:t>pedidos. Foram enviadas </a:t>
            </a:r>
            <a:r>
              <a:rPr lang="pt-BR" sz="2200" dirty="0">
                <a:latin typeface="Times New Roman"/>
                <a:ea typeface="Calibri"/>
              </a:rPr>
              <a:t>por amigos, compadres, namorados, cunhados, sobrinhos, irmãos, filhos e mãe. </a:t>
            </a:r>
            <a:endParaRPr lang="pt-BR" sz="2200" dirty="0" smtClean="0">
              <a:latin typeface="Times New Roman"/>
              <a:ea typeface="Calibri"/>
            </a:endParaRPr>
          </a:p>
          <a:p>
            <a:pPr algn="just"/>
            <a:endParaRPr lang="pt-BR" sz="2200" dirty="0">
              <a:latin typeface="Times New Roman"/>
            </a:endParaRPr>
          </a:p>
          <a:p>
            <a:pPr algn="just"/>
            <a:r>
              <a:rPr lang="pt-BR" sz="2200" dirty="0">
                <a:latin typeface="Times New Roman"/>
                <a:ea typeface="Calibri"/>
              </a:rPr>
              <a:t>As </a:t>
            </a:r>
            <a:r>
              <a:rPr lang="pt-BR" sz="2200" dirty="0">
                <a:solidFill>
                  <a:srgbClr val="000000"/>
                </a:solidFill>
                <a:latin typeface="Times New Roman"/>
                <a:ea typeface="Calibri"/>
              </a:rPr>
              <a:t>cartas pessoais que compõem este </a:t>
            </a:r>
            <a:r>
              <a:rPr lang="pt-BR" sz="2200" i="1" dirty="0">
                <a:solidFill>
                  <a:srgbClr val="000000"/>
                </a:solidFill>
                <a:latin typeface="Times New Roman"/>
                <a:ea typeface="Calibri"/>
              </a:rPr>
              <a:t>corpus </a:t>
            </a:r>
            <a:r>
              <a:rPr lang="pt-BR" sz="2200" dirty="0">
                <a:latin typeface="Times New Roman"/>
                <a:ea typeface="Calibri"/>
              </a:rPr>
              <a:t>possuem </a:t>
            </a:r>
            <a:r>
              <a:rPr lang="pt-BR" sz="2200" b="1" dirty="0">
                <a:latin typeface="Times New Roman"/>
                <a:ea typeface="Calibri"/>
              </a:rPr>
              <a:t>caráter </a:t>
            </a:r>
            <a:r>
              <a:rPr lang="pt-BR" sz="2200" b="1" dirty="0" smtClean="0">
                <a:latin typeface="Times New Roman"/>
                <a:ea typeface="Calibri"/>
              </a:rPr>
              <a:t>afetivo</a:t>
            </a:r>
            <a:r>
              <a:rPr lang="pt-BR" sz="2200" dirty="0" smtClean="0">
                <a:latin typeface="Times New Roman"/>
                <a:ea typeface="Calibri"/>
              </a:rPr>
              <a:t>. Por isso, a </a:t>
            </a:r>
            <a:r>
              <a:rPr lang="pt-BR" sz="2200" b="1" dirty="0">
                <a:latin typeface="Times New Roman"/>
                <a:ea typeface="Calibri"/>
              </a:rPr>
              <a:t>informalidade</a:t>
            </a:r>
            <a:r>
              <a:rPr lang="pt-BR" sz="2200" dirty="0">
                <a:latin typeface="Times New Roman"/>
                <a:ea typeface="Calibri"/>
              </a:rPr>
              <a:t> é uma característica marcante do </a:t>
            </a:r>
            <a:r>
              <a:rPr lang="pt-BR" sz="2200" i="1" dirty="0">
                <a:latin typeface="Times New Roman"/>
                <a:ea typeface="Calibri"/>
              </a:rPr>
              <a:t>corpus</a:t>
            </a:r>
            <a:r>
              <a:rPr lang="pt-BR" sz="2200" dirty="0">
                <a:latin typeface="Times New Roman"/>
                <a:ea typeface="Calibri"/>
              </a:rPr>
              <a:t> em </a:t>
            </a:r>
            <a:r>
              <a:rPr lang="pt-BR" sz="2200" dirty="0" smtClean="0">
                <a:latin typeface="Times New Roman"/>
                <a:ea typeface="Calibri"/>
              </a:rPr>
              <a:t>questão. </a:t>
            </a:r>
          </a:p>
          <a:p>
            <a:pPr marL="0" indent="0" algn="just">
              <a:buNone/>
            </a:pPr>
            <a:r>
              <a:rPr lang="pt-BR" sz="2200" b="1" dirty="0" smtClean="0">
                <a:latin typeface="Times New Roman"/>
                <a:ea typeface="Calibri"/>
              </a:rPr>
              <a:t>Exemplos</a:t>
            </a:r>
            <a:r>
              <a:rPr lang="pt-BR" sz="2200" dirty="0" smtClean="0">
                <a:latin typeface="Times New Roman"/>
                <a:ea typeface="Calibri"/>
              </a:rPr>
              <a:t>:</a:t>
            </a:r>
          </a:p>
          <a:p>
            <a:pPr marL="0" indent="0" algn="just">
              <a:buNone/>
            </a:pPr>
            <a:endParaRPr lang="pt-BR" sz="2200" dirty="0" smtClean="0">
              <a:latin typeface="Times New Roman"/>
              <a:ea typeface="Calibri"/>
            </a:endParaRPr>
          </a:p>
          <a:p>
            <a:pPr marL="0" indent="0" algn="just">
              <a:buNone/>
            </a:pPr>
            <a:r>
              <a:rPr lang="pt-BR" sz="2200" dirty="0" smtClean="0">
                <a:latin typeface="Times New Roman"/>
                <a:ea typeface="Calibri"/>
              </a:rPr>
              <a:t>[...] Querido </a:t>
            </a:r>
            <a:r>
              <a:rPr lang="pt-BR" sz="2200" dirty="0" err="1">
                <a:latin typeface="Times New Roman"/>
                <a:ea typeface="Calibri"/>
              </a:rPr>
              <a:t>Zezito</a:t>
            </a:r>
            <a:r>
              <a:rPr lang="pt-BR" sz="2200" dirty="0">
                <a:latin typeface="Times New Roman"/>
                <a:ea typeface="Calibri"/>
              </a:rPr>
              <a:t> te escrevo esta duas| linha par te resposta a carta querido| </a:t>
            </a:r>
            <a:r>
              <a:rPr lang="pt-BR" sz="2200" dirty="0" err="1">
                <a:latin typeface="Times New Roman"/>
                <a:ea typeface="Calibri"/>
              </a:rPr>
              <a:t>Zezito</a:t>
            </a:r>
            <a:r>
              <a:rPr lang="pt-BR" sz="2200" dirty="0">
                <a:latin typeface="Times New Roman"/>
                <a:ea typeface="Calibri"/>
              </a:rPr>
              <a:t> em primeiro </a:t>
            </a:r>
            <a:r>
              <a:rPr lang="pt-BR" sz="2200" dirty="0" err="1">
                <a:latin typeface="Times New Roman"/>
                <a:ea typeface="Calibri"/>
              </a:rPr>
              <a:t>loga</a:t>
            </a:r>
            <a:r>
              <a:rPr lang="pt-BR" sz="2200" dirty="0">
                <a:latin typeface="Times New Roman"/>
                <a:ea typeface="Calibri"/>
              </a:rPr>
              <a:t> um| </a:t>
            </a:r>
            <a:r>
              <a:rPr lang="pt-BR" sz="2200" dirty="0" err="1">
                <a:latin typeface="Times New Roman"/>
                <a:ea typeface="Calibri"/>
              </a:rPr>
              <a:t>abraco</a:t>
            </a:r>
            <a:r>
              <a:rPr lang="pt-BR" sz="2200" dirty="0">
                <a:latin typeface="Times New Roman"/>
                <a:ea typeface="Calibri"/>
              </a:rPr>
              <a:t> Só te digo que te amo| toda vida amor não te </a:t>
            </a:r>
            <a:r>
              <a:rPr lang="pt-BR" sz="2200" dirty="0" err="1">
                <a:latin typeface="Times New Roman"/>
                <a:ea typeface="Calibri"/>
              </a:rPr>
              <a:t>esqueso</a:t>
            </a:r>
            <a:r>
              <a:rPr lang="pt-BR" sz="2200" dirty="0">
                <a:latin typeface="Times New Roman"/>
                <a:ea typeface="Calibri"/>
              </a:rPr>
              <a:t> [...]. (AHC-54</a:t>
            </a:r>
            <a:r>
              <a:rPr lang="pt-BR" sz="2200" dirty="0" smtClean="0">
                <a:latin typeface="Times New Roman"/>
                <a:ea typeface="Calibri"/>
              </a:rPr>
              <a:t>)</a:t>
            </a:r>
          </a:p>
          <a:p>
            <a:pPr marL="0" indent="0" algn="just">
              <a:buNone/>
            </a:pPr>
            <a:endParaRPr lang="pt-BR" sz="2000" dirty="0" smtClean="0">
              <a:latin typeface="Times New Roman"/>
              <a:ea typeface="Calibri"/>
            </a:endParaRPr>
          </a:p>
          <a:p>
            <a:pPr marL="0" lvl="0" indent="0" algn="just">
              <a:spcBef>
                <a:spcPts val="0"/>
              </a:spcBef>
              <a:buNone/>
            </a:pPr>
            <a:r>
              <a:rPr lang="pt-BR" sz="2000" dirty="0" smtClean="0">
                <a:latin typeface="Times New Roman"/>
                <a:ea typeface="Calibri"/>
              </a:rPr>
              <a:t>[...] </a:t>
            </a:r>
            <a:r>
              <a:rPr lang="pt-BR" sz="2200" dirty="0" smtClean="0">
                <a:solidFill>
                  <a:prstClr val="black"/>
                </a:solidFill>
                <a:latin typeface="Times New Roman"/>
                <a:ea typeface="Calibri"/>
              </a:rPr>
              <a:t>Amigo </a:t>
            </a:r>
            <a:r>
              <a:rPr lang="pt-BR" sz="2200" dirty="0">
                <a:solidFill>
                  <a:prstClr val="black"/>
                </a:solidFill>
                <a:latin typeface="Times New Roman"/>
                <a:ea typeface="Calibri"/>
              </a:rPr>
              <a:t>Estimado </a:t>
            </a:r>
            <a:r>
              <a:rPr lang="pt-BR" sz="2200" dirty="0" err="1">
                <a:solidFill>
                  <a:prstClr val="black"/>
                </a:solidFill>
                <a:latin typeface="Times New Roman"/>
                <a:ea typeface="Calibri"/>
              </a:rPr>
              <a:t>Compadi</a:t>
            </a:r>
            <a:r>
              <a:rPr lang="pt-BR" sz="2200" dirty="0">
                <a:solidFill>
                  <a:prstClr val="black"/>
                </a:solidFill>
                <a:latin typeface="Times New Roman"/>
                <a:ea typeface="Calibri"/>
              </a:rPr>
              <a:t>| pitanga esta duas linha </a:t>
            </a:r>
            <a:r>
              <a:rPr lang="pt-BR" sz="2200" dirty="0" err="1">
                <a:solidFill>
                  <a:prstClr val="black"/>
                </a:solidFill>
                <a:latin typeface="Times New Roman"/>
                <a:ea typeface="Calibri"/>
              </a:rPr>
              <a:t>solmente</a:t>
            </a:r>
            <a:r>
              <a:rPr lang="pt-BR" sz="2200" dirty="0">
                <a:solidFill>
                  <a:prstClr val="black"/>
                </a:solidFill>
                <a:latin typeface="Times New Roman"/>
                <a:ea typeface="Calibri"/>
              </a:rPr>
              <a:t>| par li dizer que eu vou bem </a:t>
            </a:r>
            <a:r>
              <a:rPr lang="pt-BR" sz="2200" dirty="0" err="1">
                <a:solidFill>
                  <a:prstClr val="black"/>
                </a:solidFill>
                <a:latin typeface="Times New Roman"/>
                <a:ea typeface="Calibri"/>
              </a:rPr>
              <a:t>di</a:t>
            </a:r>
            <a:r>
              <a:rPr lang="pt-BR" sz="2200" dirty="0">
                <a:solidFill>
                  <a:prstClr val="black"/>
                </a:solidFill>
                <a:latin typeface="Times New Roman"/>
                <a:ea typeface="Calibri"/>
              </a:rPr>
              <a:t>.| </a:t>
            </a:r>
            <a:r>
              <a:rPr lang="pt-BR" sz="2200" dirty="0" err="1">
                <a:solidFill>
                  <a:prstClr val="black"/>
                </a:solidFill>
                <a:latin typeface="Times New Roman"/>
                <a:ea typeface="Calibri"/>
              </a:rPr>
              <a:t>xergada</a:t>
            </a:r>
            <a:r>
              <a:rPr lang="pt-BR" sz="2200" dirty="0">
                <a:solidFill>
                  <a:prstClr val="black"/>
                </a:solidFill>
                <a:latin typeface="Times New Roman"/>
                <a:ea typeface="Calibri"/>
              </a:rPr>
              <a:t> [...]. (AFS- 2)</a:t>
            </a:r>
          </a:p>
          <a:p>
            <a:pPr marL="0" indent="0" algn="just">
              <a:buNone/>
            </a:pPr>
            <a:endParaRPr lang="pt-BR" sz="2000" dirty="0" smtClean="0">
              <a:latin typeface="Times New Roman"/>
              <a:ea typeface="Calibri"/>
            </a:endParaRPr>
          </a:p>
          <a:p>
            <a:pPr algn="just"/>
            <a:endParaRPr lang="pt-BR" sz="2200" dirty="0"/>
          </a:p>
        </p:txBody>
      </p:sp>
    </p:spTree>
    <p:extLst>
      <p:ext uri="{BB962C8B-B14F-4D97-AF65-F5344CB8AC3E}">
        <p14:creationId xmlns:p14="http://schemas.microsoft.com/office/powerpoint/2010/main" val="3376550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91264" cy="6408712"/>
          </a:xfrm>
        </p:spPr>
        <p:txBody>
          <a:bodyPr>
            <a:normAutofit fontScale="92500" lnSpcReduction="10000"/>
          </a:bodyPr>
          <a:lstStyle/>
          <a:p>
            <a:pPr lvl="0" algn="just">
              <a:buFont typeface="Wingdings" pitchFamily="2" charset="2"/>
              <a:buChar char="Ø"/>
            </a:pPr>
            <a:r>
              <a:rPr lang="pt-BR" sz="2400" b="1" dirty="0">
                <a:latin typeface="Times New Roman" pitchFamily="18" charset="0"/>
                <a:cs typeface="Times New Roman" pitchFamily="18" charset="0"/>
              </a:rPr>
              <a:t>OS CAMINHOS DA </a:t>
            </a:r>
            <a:r>
              <a:rPr lang="pt-BR" sz="2400" b="1" dirty="0" smtClean="0">
                <a:latin typeface="Times New Roman" pitchFamily="18" charset="0"/>
                <a:cs typeface="Times New Roman" pitchFamily="18" charset="0"/>
              </a:rPr>
              <a:t>ANÁLISE: ASPECTOS METODOLÓGICOS</a:t>
            </a:r>
            <a:endParaRPr lang="pt-BR" sz="2400" dirty="0" smtClean="0">
              <a:latin typeface="Times New Roman" pitchFamily="18" charset="0"/>
              <a:cs typeface="Times New Roman" pitchFamily="18" charset="0"/>
            </a:endParaRPr>
          </a:p>
          <a:p>
            <a:pPr lvl="0" algn="just"/>
            <a:endParaRPr lang="pt-BR" sz="1800" dirty="0" smtClean="0">
              <a:latin typeface="Times New Roman" pitchFamily="18" charset="0"/>
              <a:cs typeface="Times New Roman" pitchFamily="18" charset="0"/>
            </a:endParaRPr>
          </a:p>
          <a:p>
            <a:pPr lvl="0" algn="just"/>
            <a:r>
              <a:rPr lang="pt-BR" sz="2400" b="1" dirty="0" smtClean="0">
                <a:latin typeface="Times New Roman" pitchFamily="18" charset="0"/>
                <a:cs typeface="Times New Roman" pitchFamily="18" charset="0"/>
              </a:rPr>
              <a:t>META</a:t>
            </a:r>
            <a:r>
              <a:rPr lang="pt-BR" sz="2400" dirty="0" smtClean="0">
                <a:latin typeface="Times New Roman" pitchFamily="18" charset="0"/>
                <a:cs typeface="Times New Roman" pitchFamily="18" charset="0"/>
              </a:rPr>
              <a:t>: análise da variação da concordância de </a:t>
            </a:r>
            <a:r>
              <a:rPr lang="pt-BR" sz="2400" dirty="0">
                <a:latin typeface="Times New Roman" pitchFamily="18" charset="0"/>
                <a:cs typeface="Times New Roman" pitchFamily="18" charset="0"/>
              </a:rPr>
              <a:t>número plural entre os elementos flexionáveis do sintagma nominal em português em documentos escritos por sertanejos baianos, ao longo do século XX;</a:t>
            </a:r>
          </a:p>
          <a:p>
            <a:pPr marL="0" indent="0" algn="just">
              <a:buNone/>
            </a:pPr>
            <a:r>
              <a:rPr lang="pt-BR" sz="1900" b="1" dirty="0">
                <a:latin typeface="Times New Roman" pitchFamily="18" charset="0"/>
                <a:cs typeface="Times New Roman" pitchFamily="18" charset="0"/>
              </a:rPr>
              <a:t>   </a:t>
            </a:r>
            <a:endParaRPr lang="pt-BR" sz="1900" dirty="0">
              <a:latin typeface="Times New Roman" pitchFamily="18" charset="0"/>
              <a:cs typeface="Times New Roman" pitchFamily="18" charset="0"/>
            </a:endParaRPr>
          </a:p>
          <a:p>
            <a:pPr algn="just"/>
            <a:r>
              <a:rPr lang="pt-BR" sz="2400" b="1" dirty="0" smtClean="0">
                <a:latin typeface="Times New Roman" pitchFamily="18" charset="0"/>
                <a:cs typeface="Times New Roman" pitchFamily="18" charset="0"/>
              </a:rPr>
              <a:t>QUADRO METODOLÓGICO</a:t>
            </a:r>
            <a:r>
              <a:rPr lang="pt-BR" sz="2400" dirty="0" smtClean="0">
                <a:latin typeface="Times New Roman" pitchFamily="18" charset="0"/>
                <a:cs typeface="Times New Roman" pitchFamily="18" charset="0"/>
              </a:rPr>
              <a:t>: </a:t>
            </a:r>
            <a:r>
              <a:rPr lang="pt-BR" sz="2400" dirty="0">
                <a:latin typeface="Times New Roman" pitchFamily="18" charset="0"/>
                <a:cs typeface="Times New Roman" pitchFamily="18" charset="0"/>
              </a:rPr>
              <a:t>Sociolinguística </a:t>
            </a:r>
            <a:r>
              <a:rPr lang="pt-BR" sz="2400" dirty="0" smtClean="0">
                <a:latin typeface="Times New Roman" pitchFamily="18" charset="0"/>
                <a:cs typeface="Times New Roman" pitchFamily="18" charset="0"/>
              </a:rPr>
              <a:t>Quantitativa </a:t>
            </a:r>
            <a:r>
              <a:rPr lang="pt-BR" sz="2400" dirty="0" err="1" smtClean="0">
                <a:latin typeface="Times New Roman" pitchFamily="18" charset="0"/>
                <a:cs typeface="Times New Roman" pitchFamily="18" charset="0"/>
              </a:rPr>
              <a:t>Laboviana</a:t>
            </a:r>
            <a:r>
              <a:rPr lang="pt-BR" sz="2400" dirty="0" smtClean="0">
                <a:latin typeface="Times New Roman" pitchFamily="18" charset="0"/>
                <a:cs typeface="Times New Roman" pitchFamily="18" charset="0"/>
              </a:rPr>
              <a:t> (1972)</a:t>
            </a:r>
            <a:r>
              <a:rPr lang="pt-BR" sz="2400" b="1" dirty="0" smtClean="0">
                <a:latin typeface="Times New Roman" pitchFamily="18" charset="0"/>
                <a:cs typeface="Times New Roman" pitchFamily="18" charset="0"/>
              </a:rPr>
              <a:t> </a:t>
            </a:r>
            <a:r>
              <a:rPr lang="pt-BR" sz="2400" dirty="0" smtClean="0">
                <a:latin typeface="Times New Roman" pitchFamily="18" charset="0"/>
                <a:cs typeface="Times New Roman" pitchFamily="18" charset="0"/>
              </a:rPr>
              <a:t>uma</a:t>
            </a:r>
            <a:r>
              <a:rPr lang="pt-BR" sz="2400" b="1" dirty="0" smtClean="0">
                <a:latin typeface="Times New Roman" pitchFamily="18" charset="0"/>
                <a:cs typeface="Times New Roman" pitchFamily="18" charset="0"/>
              </a:rPr>
              <a:t> </a:t>
            </a:r>
            <a:r>
              <a:rPr lang="pt-BR" sz="2400" dirty="0" smtClean="0">
                <a:latin typeface="Times New Roman" pitchFamily="18" charset="0"/>
                <a:cs typeface="Times New Roman" pitchFamily="18" charset="0"/>
              </a:rPr>
              <a:t>análise </a:t>
            </a:r>
            <a:r>
              <a:rPr lang="pt-BR" sz="2400" dirty="0">
                <a:latin typeface="Times New Roman" pitchFamily="18" charset="0"/>
                <a:cs typeface="Times New Roman" pitchFamily="18" charset="0"/>
              </a:rPr>
              <a:t>linguística de regras variáveis condicionadas </a:t>
            </a:r>
            <a:r>
              <a:rPr lang="pt-BR" sz="2400" dirty="0" smtClean="0">
                <a:latin typeface="Times New Roman" pitchFamily="18" charset="0"/>
                <a:cs typeface="Times New Roman" pitchFamily="18" charset="0"/>
              </a:rPr>
              <a:t>por </a:t>
            </a:r>
            <a:r>
              <a:rPr lang="pt-BR" sz="2400" b="1" dirty="0" smtClean="0">
                <a:latin typeface="Times New Roman" pitchFamily="18" charset="0"/>
                <a:cs typeface="Times New Roman" pitchFamily="18" charset="0"/>
              </a:rPr>
              <a:t>fatores extralinguísticos (sociais) e linguísticos</a:t>
            </a:r>
            <a:r>
              <a:rPr lang="pt-BR" sz="2400" dirty="0" smtClean="0">
                <a:solidFill>
                  <a:srgbClr val="FF0000"/>
                </a:solidFill>
                <a:latin typeface="Times New Roman" pitchFamily="18" charset="0"/>
                <a:cs typeface="Times New Roman" pitchFamily="18" charset="0"/>
              </a:rPr>
              <a:t> </a:t>
            </a:r>
          </a:p>
          <a:p>
            <a:pPr algn="just"/>
            <a:endParaRPr lang="pt-BR" sz="1900" dirty="0">
              <a:solidFill>
                <a:srgbClr val="FF0000"/>
              </a:solidFill>
              <a:latin typeface="Times New Roman" pitchFamily="18" charset="0"/>
              <a:cs typeface="Times New Roman" pitchFamily="18" charset="0"/>
            </a:endParaRPr>
          </a:p>
          <a:p>
            <a:pPr algn="just"/>
            <a:r>
              <a:rPr lang="pt-BR" sz="2400" u="sng" dirty="0">
                <a:latin typeface="Times New Roman" pitchFamily="18" charset="0"/>
                <a:cs typeface="Times New Roman" pitchFamily="18" charset="0"/>
              </a:rPr>
              <a:t>Pergunta principal</a:t>
            </a:r>
            <a:r>
              <a:rPr lang="pt-BR" sz="2400" dirty="0">
                <a:latin typeface="Times New Roman" pitchFamily="18" charset="0"/>
                <a:cs typeface="Times New Roman" pitchFamily="18" charset="0"/>
              </a:rPr>
              <a:t>: </a:t>
            </a:r>
            <a:r>
              <a:rPr lang="pt-BR" sz="2400" b="1" dirty="0">
                <a:latin typeface="Times New Roman" pitchFamily="18" charset="0"/>
                <a:cs typeface="Times New Roman" pitchFamily="18" charset="0"/>
              </a:rPr>
              <a:t>variável dependente</a:t>
            </a:r>
            <a:endParaRPr lang="pt-BR" sz="2400" dirty="0">
              <a:latin typeface="Times New Roman" pitchFamily="18" charset="0"/>
              <a:cs typeface="Times New Roman" pitchFamily="18" charset="0"/>
            </a:endParaRPr>
          </a:p>
          <a:p>
            <a:pPr marL="354013" lvl="0" indent="0" algn="just">
              <a:buNone/>
            </a:pPr>
            <a:r>
              <a:rPr lang="pt-BR" sz="2400" dirty="0" smtClean="0">
                <a:latin typeface="Times New Roman" pitchFamily="18" charset="0"/>
                <a:cs typeface="Times New Roman" pitchFamily="18" charset="0"/>
              </a:rPr>
              <a:t>A </a:t>
            </a:r>
            <a:r>
              <a:rPr lang="pt-BR" sz="2400" dirty="0">
                <a:latin typeface="Times New Roman" pitchFamily="18" charset="0"/>
                <a:cs typeface="Times New Roman" pitchFamily="18" charset="0"/>
              </a:rPr>
              <a:t>realização ou não das marcas de concordância nominal de </a:t>
            </a:r>
            <a:r>
              <a:rPr lang="pt-BR" sz="2400" dirty="0" smtClean="0">
                <a:latin typeface="Times New Roman" pitchFamily="18" charset="0"/>
                <a:cs typeface="Times New Roman" pitchFamily="18" charset="0"/>
              </a:rPr>
              <a:t>número</a:t>
            </a:r>
            <a:r>
              <a:rPr lang="pt-BR" sz="2400" dirty="0">
                <a:latin typeface="Times New Roman" pitchFamily="18" charset="0"/>
                <a:cs typeface="Times New Roman" pitchFamily="18" charset="0"/>
              </a:rPr>
              <a:t>, observando-se o sintagma como um todo (</a:t>
            </a:r>
            <a:r>
              <a:rPr lang="pt-BR" sz="2400" b="1" dirty="0">
                <a:latin typeface="Times New Roman" pitchFamily="18" charset="0"/>
                <a:cs typeface="Times New Roman" pitchFamily="18" charset="0"/>
              </a:rPr>
              <a:t>perspectiva sintagmática</a:t>
            </a:r>
            <a:r>
              <a:rPr lang="pt-BR" sz="2400" dirty="0">
                <a:latin typeface="Times New Roman" pitchFamily="18" charset="0"/>
                <a:cs typeface="Times New Roman" pitchFamily="18" charset="0"/>
              </a:rPr>
              <a:t>) e observando-se os elementos individualmente (</a:t>
            </a:r>
            <a:r>
              <a:rPr lang="pt-BR" sz="2400" b="1" dirty="0">
                <a:latin typeface="Times New Roman" pitchFamily="18" charset="0"/>
                <a:cs typeface="Times New Roman" pitchFamily="18" charset="0"/>
              </a:rPr>
              <a:t>perspectiva mórfica</a:t>
            </a:r>
            <a:r>
              <a:rPr lang="pt-BR" sz="2400" dirty="0">
                <a:latin typeface="Times New Roman" pitchFamily="18" charset="0"/>
                <a:cs typeface="Times New Roman" pitchFamily="18" charset="0"/>
              </a:rPr>
              <a:t>).</a:t>
            </a:r>
          </a:p>
          <a:p>
            <a:pPr algn="just"/>
            <a:endParaRPr lang="pt-BR" sz="2400" u="sng" dirty="0" smtClean="0">
              <a:latin typeface="Times New Roman" pitchFamily="18" charset="0"/>
              <a:cs typeface="Times New Roman" pitchFamily="18" charset="0"/>
            </a:endParaRPr>
          </a:p>
          <a:p>
            <a:pPr algn="just"/>
            <a:r>
              <a:rPr lang="pt-BR" sz="2400" u="sng" dirty="0" smtClean="0">
                <a:latin typeface="Times New Roman" pitchFamily="18" charset="0"/>
                <a:cs typeface="Times New Roman" pitchFamily="18" charset="0"/>
              </a:rPr>
              <a:t>Pergunta </a:t>
            </a:r>
            <a:r>
              <a:rPr lang="pt-BR" sz="2400" u="sng" dirty="0">
                <a:latin typeface="Times New Roman" pitchFamily="18" charset="0"/>
                <a:cs typeface="Times New Roman" pitchFamily="18" charset="0"/>
              </a:rPr>
              <a:t>condicionada</a:t>
            </a:r>
            <a:r>
              <a:rPr lang="pt-BR" sz="2400" dirty="0">
                <a:latin typeface="Times New Roman" pitchFamily="18" charset="0"/>
                <a:cs typeface="Times New Roman" pitchFamily="18" charset="0"/>
              </a:rPr>
              <a:t>: </a:t>
            </a:r>
            <a:r>
              <a:rPr lang="pt-BR" sz="2400" b="1" dirty="0">
                <a:latin typeface="Times New Roman" pitchFamily="18" charset="0"/>
                <a:cs typeface="Times New Roman" pitchFamily="18" charset="0"/>
              </a:rPr>
              <a:t>Variáveis independentes linguísticas e sociais</a:t>
            </a:r>
            <a:endParaRPr lang="pt-BR" sz="2400" dirty="0">
              <a:latin typeface="Times New Roman" pitchFamily="18" charset="0"/>
              <a:cs typeface="Times New Roman" pitchFamily="18" charset="0"/>
            </a:endParaRPr>
          </a:p>
          <a:p>
            <a:pPr marL="0" indent="0" algn="just">
              <a:buNone/>
            </a:pPr>
            <a:endParaRPr lang="pt-BR" sz="2400" dirty="0" smtClean="0">
              <a:solidFill>
                <a:srgbClr val="FF0000"/>
              </a:solidFill>
              <a:latin typeface="Times New Roman" pitchFamily="18" charset="0"/>
              <a:cs typeface="Times New Roman" pitchFamily="18" charset="0"/>
            </a:endParaRPr>
          </a:p>
          <a:p>
            <a:pPr marL="0" lvl="0" indent="0" algn="just">
              <a:buNone/>
            </a:pPr>
            <a:endParaRPr lang="pt-B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47690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4218470075"/>
              </p:ext>
            </p:extLst>
          </p:nvPr>
        </p:nvGraphicFramePr>
        <p:xfrm>
          <a:off x="35497" y="186781"/>
          <a:ext cx="9000998" cy="6644685"/>
        </p:xfrm>
        <a:graphic>
          <a:graphicData uri="http://schemas.openxmlformats.org/drawingml/2006/table">
            <a:tbl>
              <a:tblPr firstRow="1" firstCol="1" bandRow="1"/>
              <a:tblGrid>
                <a:gridCol w="2434695"/>
                <a:gridCol w="2582254"/>
                <a:gridCol w="2434696"/>
                <a:gridCol w="1549353"/>
              </a:tblGrid>
              <a:tr h="492485">
                <a:tc gridSpan="2">
                  <a:txBody>
                    <a:bodyPr/>
                    <a:lstStyle/>
                    <a:p>
                      <a:pPr algn="ctr">
                        <a:lnSpc>
                          <a:spcPct val="100000"/>
                        </a:lnSpc>
                        <a:spcAft>
                          <a:spcPts val="0"/>
                        </a:spcAft>
                      </a:pPr>
                      <a:r>
                        <a:rPr lang="pt-BR" sz="1800" b="1" dirty="0">
                          <a:solidFill>
                            <a:srgbClr val="000000"/>
                          </a:solidFill>
                          <a:effectLst/>
                          <a:latin typeface="Times New Roman" pitchFamily="18" charset="0"/>
                          <a:ea typeface="Calibri"/>
                          <a:cs typeface="Times New Roman" pitchFamily="18" charset="0"/>
                        </a:rPr>
                        <a:t>VARIÁVEIS LINGUÍSTICAS</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pt-BR"/>
                    </a:p>
                  </a:txBody>
                  <a:tcPr/>
                </a:tc>
                <a:tc rowSpan="2" gridSpan="2">
                  <a:txBody>
                    <a:bodyPr/>
                    <a:lstStyle/>
                    <a:p>
                      <a:pPr algn="ctr">
                        <a:lnSpc>
                          <a:spcPct val="100000"/>
                        </a:lnSpc>
                        <a:spcAft>
                          <a:spcPts val="0"/>
                        </a:spcAft>
                      </a:pPr>
                      <a:r>
                        <a:rPr lang="pt-BR" sz="1800" b="1" dirty="0">
                          <a:solidFill>
                            <a:srgbClr val="000000"/>
                          </a:solidFill>
                          <a:effectLst/>
                          <a:latin typeface="Times New Roman" pitchFamily="18" charset="0"/>
                          <a:ea typeface="Calibri"/>
                          <a:cs typeface="Times New Roman" pitchFamily="18" charset="0"/>
                        </a:rPr>
                        <a:t>VARIÁVEIS </a:t>
                      </a:r>
                      <a:r>
                        <a:rPr lang="pt-BR" sz="1800" b="1" dirty="0" smtClean="0">
                          <a:solidFill>
                            <a:srgbClr val="000000"/>
                          </a:solidFill>
                          <a:effectLst/>
                          <a:latin typeface="Times New Roman" pitchFamily="18" charset="0"/>
                          <a:ea typeface="Calibri"/>
                          <a:cs typeface="Times New Roman" pitchFamily="18" charset="0"/>
                        </a:rPr>
                        <a:t>SOCIAIS/Condições</a:t>
                      </a:r>
                      <a:r>
                        <a:rPr lang="pt-BR" sz="1800" b="1" baseline="0" dirty="0" smtClean="0">
                          <a:solidFill>
                            <a:srgbClr val="000000"/>
                          </a:solidFill>
                          <a:effectLst/>
                          <a:latin typeface="Times New Roman" pitchFamily="18" charset="0"/>
                          <a:ea typeface="Calibri"/>
                          <a:cs typeface="Times New Roman" pitchFamily="18" charset="0"/>
                        </a:rPr>
                        <a:t> de produção do texto</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hMerge="1">
                  <a:txBody>
                    <a:bodyPr/>
                    <a:lstStyle/>
                    <a:p>
                      <a:endParaRPr lang="pt-BR"/>
                    </a:p>
                  </a:txBody>
                  <a:tcPr/>
                </a:tc>
              </a:tr>
              <a:tr h="1013173">
                <a:tc>
                  <a:txBody>
                    <a:bodyPr/>
                    <a:lstStyle/>
                    <a:p>
                      <a:pPr algn="ctr">
                        <a:lnSpc>
                          <a:spcPct val="100000"/>
                        </a:lnSpc>
                        <a:spcAft>
                          <a:spcPts val="0"/>
                        </a:spcAft>
                      </a:pPr>
                      <a:r>
                        <a:rPr lang="pt-BR" sz="1800" b="1" dirty="0">
                          <a:solidFill>
                            <a:srgbClr val="FF0000"/>
                          </a:solidFill>
                          <a:effectLst/>
                          <a:latin typeface="Times New Roman" pitchFamily="18" charset="0"/>
                          <a:ea typeface="Calibri"/>
                          <a:cs typeface="Times New Roman" pitchFamily="18" charset="0"/>
                        </a:rPr>
                        <a:t>ANÁLISE SINTAGMÁTICA</a:t>
                      </a:r>
                      <a:endParaRPr lang="pt-BR" sz="1800" dirty="0">
                        <a:effectLst/>
                        <a:latin typeface="Times New Roman" pitchFamily="18" charset="0"/>
                        <a:ea typeface="Calibri"/>
                        <a:cs typeface="Times New Roman" pitchFamily="18" charset="0"/>
                      </a:endParaRPr>
                    </a:p>
                    <a:p>
                      <a:pPr algn="ctr">
                        <a:lnSpc>
                          <a:spcPct val="100000"/>
                        </a:lnSpc>
                        <a:spcAft>
                          <a:spcPts val="0"/>
                        </a:spcAft>
                      </a:pPr>
                      <a:r>
                        <a:rPr lang="pt-BR" sz="1800" b="1" dirty="0">
                          <a:solidFill>
                            <a:srgbClr val="FF0000"/>
                          </a:solidFill>
                          <a:effectLst/>
                          <a:latin typeface="Times New Roman" pitchFamily="18" charset="0"/>
                          <a:ea typeface="Calibri"/>
                          <a:cs typeface="Times New Roman" pitchFamily="18" charset="0"/>
                        </a:rPr>
                        <a:t>(por sintagma)</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pt-BR" sz="1800" b="1" dirty="0">
                          <a:solidFill>
                            <a:srgbClr val="FF0000"/>
                          </a:solidFill>
                          <a:effectLst/>
                          <a:latin typeface="Times New Roman" pitchFamily="18" charset="0"/>
                          <a:ea typeface="Calibri"/>
                          <a:cs typeface="Times New Roman" pitchFamily="18" charset="0"/>
                        </a:rPr>
                        <a:t>ANÁLISE</a:t>
                      </a:r>
                      <a:endParaRPr lang="pt-BR" sz="1800" dirty="0">
                        <a:effectLst/>
                        <a:latin typeface="Times New Roman" pitchFamily="18" charset="0"/>
                        <a:ea typeface="Calibri"/>
                        <a:cs typeface="Times New Roman" pitchFamily="18" charset="0"/>
                      </a:endParaRPr>
                    </a:p>
                    <a:p>
                      <a:pPr algn="ctr">
                        <a:lnSpc>
                          <a:spcPct val="100000"/>
                        </a:lnSpc>
                        <a:spcAft>
                          <a:spcPts val="0"/>
                        </a:spcAft>
                      </a:pPr>
                      <a:r>
                        <a:rPr lang="pt-BR" sz="1800" b="1" dirty="0">
                          <a:solidFill>
                            <a:srgbClr val="FF0000"/>
                          </a:solidFill>
                          <a:effectLst/>
                          <a:latin typeface="Times New Roman" pitchFamily="18" charset="0"/>
                          <a:ea typeface="Calibri"/>
                          <a:cs typeface="Times New Roman" pitchFamily="18" charset="0"/>
                        </a:rPr>
                        <a:t>MÓRFICA</a:t>
                      </a:r>
                      <a:endParaRPr lang="pt-BR" sz="1800" dirty="0">
                        <a:effectLst/>
                        <a:latin typeface="Times New Roman" pitchFamily="18" charset="0"/>
                        <a:ea typeface="Calibri"/>
                        <a:cs typeface="Times New Roman" pitchFamily="18" charset="0"/>
                      </a:endParaRPr>
                    </a:p>
                    <a:p>
                      <a:pPr algn="ctr">
                        <a:lnSpc>
                          <a:spcPct val="100000"/>
                        </a:lnSpc>
                        <a:spcAft>
                          <a:spcPts val="0"/>
                        </a:spcAft>
                      </a:pPr>
                      <a:r>
                        <a:rPr lang="pt-BR" sz="1800" b="1" dirty="0">
                          <a:solidFill>
                            <a:srgbClr val="FF0000"/>
                          </a:solidFill>
                          <a:effectLst/>
                          <a:latin typeface="Times New Roman" pitchFamily="18" charset="0"/>
                          <a:ea typeface="Calibri"/>
                          <a:cs typeface="Times New Roman" pitchFamily="18" charset="0"/>
                        </a:rPr>
                        <a:t>(por elemento) </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vMerge="1">
                  <a:txBody>
                    <a:bodyPr/>
                    <a:lstStyle/>
                    <a:p>
                      <a:endParaRPr lang="pt-BR"/>
                    </a:p>
                  </a:txBody>
                  <a:tcPr/>
                </a:tc>
                <a:tc hMerge="1" vMerge="1">
                  <a:txBody>
                    <a:bodyPr/>
                    <a:lstStyle/>
                    <a:p>
                      <a:endParaRPr lang="pt-BR"/>
                    </a:p>
                  </a:txBody>
                  <a:tcPr/>
                </a:tc>
              </a:tr>
              <a:tr h="747899">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Configuração sintagmática do SN</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Posição do constituinte em relação ao núcleo</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b="1">
                          <a:solidFill>
                            <a:srgbClr val="000000"/>
                          </a:solidFill>
                          <a:effectLst/>
                          <a:latin typeface="Times New Roman" pitchFamily="18" charset="0"/>
                          <a:ea typeface="Calibri"/>
                          <a:cs typeface="Times New Roman" pitchFamily="18" charset="0"/>
                        </a:rPr>
                        <a:t>Dos autores/remetentes</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b="1">
                          <a:solidFill>
                            <a:srgbClr val="000000"/>
                          </a:solidFill>
                          <a:effectLst/>
                          <a:latin typeface="Times New Roman" pitchFamily="18" charset="0"/>
                          <a:ea typeface="Calibri"/>
                          <a:cs typeface="Times New Roman" pitchFamily="18" charset="0"/>
                        </a:rPr>
                        <a:t>Dos documentos</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177">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Função sintática do SN</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Saliência Fônica e Tonicidade</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Código dos </a:t>
                      </a:r>
                      <a:r>
                        <a:rPr lang="pt-BR" sz="1800" dirty="0" smtClean="0">
                          <a:solidFill>
                            <a:srgbClr val="000000"/>
                          </a:solidFill>
                          <a:effectLst/>
                          <a:latin typeface="Times New Roman" pitchFamily="18" charset="0"/>
                          <a:ea typeface="Calibri"/>
                          <a:cs typeface="Times New Roman" pitchFamily="18" charset="0"/>
                        </a:rPr>
                        <a:t>redatores (controle)</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Data de escrita das cartas</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009">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Posição do SN com relação ao verbo</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Marcas Precedentes ao item analisado</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Naturalidade dos remetentes</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Presença/ausência em fórmulas</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177">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Número absoluto de constituintes do SN</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Data de nascimento dos remetentes</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3173">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Número de constituintes flexionáveis do SN</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Faixa etária dos remetentes quando da escrita das cartas</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667">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Gênero</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925">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a:solidFill>
                            <a:srgbClr val="000000"/>
                          </a:solidFill>
                          <a:effectLst/>
                          <a:latin typeface="Times New Roman" pitchFamily="18" charset="0"/>
                          <a:ea typeface="Calibri"/>
                          <a:cs typeface="Times New Roman" pitchFamily="18" charset="0"/>
                        </a:rPr>
                        <a:t>Situação de aprendizagem</a:t>
                      </a:r>
                      <a:endParaRPr lang="pt-BR" sz="18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pt-BR" sz="1800" dirty="0">
                          <a:solidFill>
                            <a:srgbClr val="000000"/>
                          </a:solidFill>
                          <a:effectLst/>
                          <a:latin typeface="Times New Roman" pitchFamily="18" charset="0"/>
                          <a:ea typeface="Calibri"/>
                          <a:cs typeface="Times New Roman" pitchFamily="18" charset="0"/>
                        </a:rPr>
                        <a:t>-</a:t>
                      </a:r>
                      <a:endParaRPr lang="pt-BR" sz="1800" dirty="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5165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332656"/>
            <a:ext cx="8229600" cy="6525344"/>
          </a:xfrm>
        </p:spPr>
        <p:txBody>
          <a:bodyPr>
            <a:normAutofit fontScale="92500" lnSpcReduction="10000"/>
          </a:bodyPr>
          <a:lstStyle/>
          <a:p>
            <a:pPr marL="0" lvl="0" indent="0" algn="just">
              <a:buNone/>
            </a:pPr>
            <a:r>
              <a:rPr lang="pt-BR" sz="2600" b="1" dirty="0" smtClean="0">
                <a:latin typeface="Times New Roman" pitchFamily="18" charset="0"/>
                <a:cs typeface="Times New Roman" pitchFamily="18" charset="0"/>
              </a:rPr>
              <a:t>Sobre o levantamento das ocorrências:</a:t>
            </a:r>
          </a:p>
          <a:p>
            <a:pPr marL="0" lvl="0" indent="0" algn="just">
              <a:buNone/>
            </a:pPr>
            <a:endParaRPr lang="pt-BR" sz="2400" b="1"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Foi considerado todo </a:t>
            </a:r>
            <a:r>
              <a:rPr lang="pt-BR" sz="2400" dirty="0">
                <a:latin typeface="Times New Roman" pitchFamily="18" charset="0"/>
                <a:cs typeface="Times New Roman" pitchFamily="18" charset="0"/>
              </a:rPr>
              <a:t>e qualquer SN que tenha pelo menos uma marca formal ou semântica de plural</a:t>
            </a:r>
            <a:r>
              <a:rPr lang="pt-BR" sz="2400" dirty="0" smtClean="0">
                <a:latin typeface="Times New Roman" pitchFamily="18" charset="0"/>
                <a:cs typeface="Times New Roman" pitchFamily="18" charset="0"/>
              </a:rPr>
              <a:t>;</a:t>
            </a:r>
          </a:p>
          <a:p>
            <a:pPr lvl="0" algn="just"/>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Foi atribuído o valor </a:t>
            </a:r>
            <a:r>
              <a:rPr lang="pt-BR" sz="2400" dirty="0">
                <a:latin typeface="Times New Roman" pitchFamily="18" charset="0"/>
                <a:cs typeface="Times New Roman" pitchFamily="18" charset="0"/>
              </a:rPr>
              <a:t>positivo aos </a:t>
            </a:r>
            <a:r>
              <a:rPr lang="pt-BR" sz="2400" dirty="0" err="1">
                <a:latin typeface="Times New Roman" pitchFamily="18" charset="0"/>
                <a:cs typeface="Times New Roman" pitchFamily="18" charset="0"/>
              </a:rPr>
              <a:t>SNs</a:t>
            </a:r>
            <a:r>
              <a:rPr lang="pt-BR" sz="2400" dirty="0">
                <a:latin typeface="Times New Roman" pitchFamily="18" charset="0"/>
                <a:cs typeface="Times New Roman" pitchFamily="18" charset="0"/>
              </a:rPr>
              <a:t> cujos constituintes são todos marcados</a:t>
            </a:r>
            <a:r>
              <a:rPr lang="pt-BR" sz="2400" dirty="0" smtClean="0">
                <a:latin typeface="Times New Roman" pitchFamily="18" charset="0"/>
                <a:cs typeface="Times New Roman" pitchFamily="18" charset="0"/>
              </a:rPr>
              <a:t>:</a:t>
            </a:r>
          </a:p>
          <a:p>
            <a:pPr lvl="0" algn="just"/>
            <a:endParaRPr lang="pt-BR" sz="2400" dirty="0" smtClean="0">
              <a:latin typeface="Times New Roman" pitchFamily="18" charset="0"/>
              <a:cs typeface="Times New Roman" pitchFamily="18" charset="0"/>
            </a:endParaRPr>
          </a:p>
          <a:p>
            <a:pPr lvl="0" algn="just"/>
            <a:r>
              <a:rPr lang="pt-BR" sz="2400" dirty="0">
                <a:latin typeface="Times New Roman" pitchFamily="18" charset="0"/>
                <a:cs typeface="Times New Roman" pitchFamily="18" charset="0"/>
              </a:rPr>
              <a:t>F</a:t>
            </a:r>
            <a:r>
              <a:rPr lang="pt-BR" sz="2400" dirty="0" smtClean="0">
                <a:latin typeface="Times New Roman" pitchFamily="18" charset="0"/>
                <a:cs typeface="Times New Roman" pitchFamily="18" charset="0"/>
              </a:rPr>
              <a:t>oi </a:t>
            </a:r>
            <a:r>
              <a:rPr lang="pt-BR" sz="2400" dirty="0">
                <a:latin typeface="Times New Roman" pitchFamily="18" charset="0"/>
                <a:cs typeface="Times New Roman" pitchFamily="18" charset="0"/>
              </a:rPr>
              <a:t>atribuído o valor negativo àqueles </a:t>
            </a:r>
            <a:r>
              <a:rPr lang="pt-BR" sz="2400" dirty="0" err="1">
                <a:latin typeface="Times New Roman" pitchFamily="18" charset="0"/>
                <a:cs typeface="Times New Roman" pitchFamily="18" charset="0"/>
              </a:rPr>
              <a:t>SNs</a:t>
            </a:r>
            <a:r>
              <a:rPr lang="pt-BR" sz="2400" dirty="0">
                <a:latin typeface="Times New Roman" pitchFamily="18" charset="0"/>
                <a:cs typeface="Times New Roman" pitchFamily="18" charset="0"/>
              </a:rPr>
              <a:t> em que nem todos os elementos recebem marcação de plural</a:t>
            </a:r>
            <a:r>
              <a:rPr lang="pt-BR" sz="2400" dirty="0" smtClean="0">
                <a:latin typeface="Times New Roman" pitchFamily="18" charset="0"/>
                <a:cs typeface="Times New Roman" pitchFamily="18" charset="0"/>
              </a:rPr>
              <a:t>;</a:t>
            </a:r>
          </a:p>
          <a:p>
            <a:pPr lvl="0" algn="just"/>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Foi feita uma análise quantitativa da variação na concordância nominal de número;</a:t>
            </a:r>
          </a:p>
          <a:p>
            <a:pPr lvl="0" algn="just"/>
            <a:endParaRPr lang="pt-BR" sz="2000" dirty="0" smtClean="0">
              <a:latin typeface="Times New Roman" pitchFamily="18" charset="0"/>
              <a:cs typeface="Times New Roman" pitchFamily="18" charset="0"/>
            </a:endParaRPr>
          </a:p>
          <a:p>
            <a:pPr marL="0" lvl="0" indent="0" algn="just">
              <a:buNone/>
            </a:pPr>
            <a:r>
              <a:rPr lang="pt-BR" sz="2600" b="1" dirty="0" smtClean="0">
                <a:latin typeface="Times New Roman" pitchFamily="18" charset="0"/>
                <a:cs typeface="Times New Roman" pitchFamily="18" charset="0"/>
              </a:rPr>
              <a:t>Sobre a quantificação:</a:t>
            </a:r>
          </a:p>
          <a:p>
            <a:pPr marL="0" lvl="0" indent="0" algn="just">
              <a:buNone/>
            </a:pPr>
            <a:endParaRPr lang="pt-BR" sz="2400" b="1"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Os dados foram submetidos ao programa VARBRUL, na versão </a:t>
            </a:r>
            <a:r>
              <a:rPr lang="pt-BR" sz="2400" b="1" dirty="0" smtClean="0">
                <a:latin typeface="Times New Roman" pitchFamily="18" charset="0"/>
                <a:cs typeface="Times New Roman" pitchFamily="18" charset="0"/>
              </a:rPr>
              <a:t>GOLDVARB-X</a:t>
            </a:r>
            <a:r>
              <a:rPr lang="pt-BR" sz="2400" dirty="0" smtClean="0">
                <a:latin typeface="Times New Roman" pitchFamily="18" charset="0"/>
                <a:cs typeface="Times New Roman" pitchFamily="18" charset="0"/>
              </a:rPr>
              <a:t> (SANKOFF; TAGLIAMONT; SMITH, 2005).</a:t>
            </a:r>
          </a:p>
          <a:p>
            <a:pPr marL="0" indent="0" algn="just">
              <a:buNone/>
            </a:pPr>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1223977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492896"/>
            <a:ext cx="8229600" cy="1143000"/>
          </a:xfrm>
          <a:ln>
            <a:noFill/>
          </a:ln>
          <a:effectLst/>
          <a:scene3d>
            <a:camera prst="orthographicFront">
              <a:rot lat="0" lon="0" rev="0"/>
            </a:camera>
            <a:lightRig rig="chilly" dir="t">
              <a:rot lat="0" lon="0" rev="18480000"/>
            </a:lightRig>
          </a:scene3d>
          <a:sp3d prstMaterial="clear">
            <a:bevelT h="63500"/>
          </a:sp3d>
        </p:spPr>
        <p:txBody>
          <a:bodyPr/>
          <a:lstStyle/>
          <a:p>
            <a:r>
              <a:rPr lang="pt-BR" b="1" dirty="0">
                <a:effectLst>
                  <a:glow rad="228600">
                    <a:schemeClr val="accent6">
                      <a:satMod val="175000"/>
                      <a:alpha val="40000"/>
                    </a:schemeClr>
                  </a:glow>
                </a:effectLst>
                <a:latin typeface="Times New Roman" pitchFamily="18" charset="0"/>
                <a:cs typeface="Times New Roman" pitchFamily="18" charset="0"/>
              </a:rPr>
              <a:t>ANÁLISE DE DADOS</a:t>
            </a:r>
            <a:endParaRPr lang="pt-BR" dirty="0">
              <a:effectLst>
                <a:glow rad="228600">
                  <a:schemeClr val="accent6">
                    <a:satMod val="175000"/>
                    <a:alpha val="40000"/>
                  </a:schemeClr>
                </a:glow>
              </a:effectLst>
            </a:endParaRPr>
          </a:p>
        </p:txBody>
      </p:sp>
      <p:sp>
        <p:nvSpPr>
          <p:cNvPr id="3" name="CaixaDeTexto 2"/>
          <p:cNvSpPr txBox="1"/>
          <p:nvPr/>
        </p:nvSpPr>
        <p:spPr>
          <a:xfrm>
            <a:off x="1691680" y="4005063"/>
            <a:ext cx="6120680" cy="1384995"/>
          </a:xfrm>
          <a:prstGeom prst="rect">
            <a:avLst/>
          </a:prstGeom>
          <a:solidFill>
            <a:schemeClr val="accent6">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pt-BR" sz="2800" b="1" dirty="0" smtClean="0">
                <a:ln w="50800"/>
                <a:solidFill>
                  <a:srgbClr val="FF0000"/>
                </a:solidFill>
                <a:latin typeface="Times New Roman" pitchFamily="18" charset="0"/>
                <a:cs typeface="Times New Roman" pitchFamily="18" charset="0"/>
              </a:rPr>
              <a:t>1 – Perspectiva sintagmática</a:t>
            </a:r>
          </a:p>
          <a:p>
            <a:r>
              <a:rPr lang="pt-BR" sz="2800" b="1" dirty="0" smtClean="0">
                <a:ln w="50800"/>
                <a:solidFill>
                  <a:srgbClr val="FF0000"/>
                </a:solidFill>
                <a:latin typeface="Times New Roman" pitchFamily="18" charset="0"/>
                <a:cs typeface="Times New Roman" pitchFamily="18" charset="0"/>
              </a:rPr>
              <a:t>2 – Perspectiva mórfica</a:t>
            </a:r>
          </a:p>
          <a:p>
            <a:r>
              <a:rPr lang="pt-BR" sz="2800" b="1" dirty="0" smtClean="0">
                <a:ln w="50800"/>
                <a:solidFill>
                  <a:srgbClr val="FF0000"/>
                </a:solidFill>
                <a:latin typeface="Times New Roman" pitchFamily="18" charset="0"/>
                <a:cs typeface="Times New Roman" pitchFamily="18" charset="0"/>
              </a:rPr>
              <a:t>3 – Estudo comparativo</a:t>
            </a:r>
            <a:endParaRPr lang="pt-BR" sz="2800" b="1" dirty="0">
              <a:ln w="50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7486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922114"/>
          </a:xfrm>
          <a:solidFill>
            <a:schemeClr val="accent6">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a:noAutofit/>
          </a:bodyPr>
          <a:lstStyle/>
          <a:p>
            <a:pPr lvl="0"/>
            <a:r>
              <a:rPr lang="pt-BR" sz="3200" b="1" dirty="0" smtClean="0">
                <a:solidFill>
                  <a:srgbClr val="FF0000"/>
                </a:solidFill>
                <a:latin typeface="Times New Roman" pitchFamily="18" charset="0"/>
                <a:cs typeface="Times New Roman" pitchFamily="18" charset="0"/>
              </a:rPr>
              <a:t/>
            </a:r>
            <a:br>
              <a:rPr lang="pt-BR" sz="3200" b="1" dirty="0" smtClean="0">
                <a:solidFill>
                  <a:srgbClr val="FF0000"/>
                </a:solidFill>
                <a:latin typeface="Times New Roman" pitchFamily="18" charset="0"/>
                <a:cs typeface="Times New Roman" pitchFamily="18" charset="0"/>
              </a:rPr>
            </a:br>
            <a:r>
              <a:rPr lang="pt-BR" sz="3200" b="1" dirty="0" smtClean="0">
                <a:solidFill>
                  <a:srgbClr val="FF0000"/>
                </a:solidFill>
                <a:latin typeface="Times New Roman" pitchFamily="18" charset="0"/>
                <a:cs typeface="Times New Roman" pitchFamily="18" charset="0"/>
              </a:rPr>
              <a:t>1- </a:t>
            </a:r>
            <a:r>
              <a:rPr lang="pt-BR" sz="3600" b="1" dirty="0" smtClean="0">
                <a:solidFill>
                  <a:srgbClr val="FF0000"/>
                </a:solidFill>
                <a:latin typeface="Times New Roman" pitchFamily="18" charset="0"/>
                <a:cs typeface="Times New Roman" pitchFamily="18" charset="0"/>
              </a:rPr>
              <a:t>PERSPECTIVA </a:t>
            </a:r>
            <a:r>
              <a:rPr lang="pt-BR" sz="3600" b="1" dirty="0">
                <a:solidFill>
                  <a:srgbClr val="FF0000"/>
                </a:solidFill>
                <a:latin typeface="Times New Roman" pitchFamily="18" charset="0"/>
                <a:cs typeface="Times New Roman" pitchFamily="18" charset="0"/>
              </a:rPr>
              <a:t>SINTAGMÁTICA</a:t>
            </a:r>
            <a:r>
              <a:rPr lang="pt-BR" sz="3600" b="1" dirty="0">
                <a:latin typeface="Times New Roman" pitchFamily="18" charset="0"/>
                <a:cs typeface="Times New Roman" pitchFamily="18" charset="0"/>
              </a:rPr>
              <a:t/>
            </a:r>
            <a:br>
              <a:rPr lang="pt-BR" sz="3600" b="1" dirty="0">
                <a:latin typeface="Times New Roman" pitchFamily="18" charset="0"/>
                <a:cs typeface="Times New Roman" pitchFamily="18" charset="0"/>
              </a:rPr>
            </a:br>
            <a:endParaRPr lang="pt-BR" sz="3600" b="1"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467544" y="1601416"/>
            <a:ext cx="8229600" cy="5256584"/>
          </a:xfrm>
        </p:spPr>
        <p:txBody>
          <a:bodyPr>
            <a:noAutofit/>
          </a:bodyPr>
          <a:lstStyle/>
          <a:p>
            <a:pPr lvl="0" algn="just"/>
            <a:r>
              <a:rPr lang="pt-BR" sz="2400" dirty="0" smtClean="0">
                <a:latin typeface="Times New Roman" pitchFamily="18" charset="0"/>
                <a:cs typeface="Times New Roman" pitchFamily="18" charset="0"/>
              </a:rPr>
              <a:t>Presença </a:t>
            </a:r>
            <a:r>
              <a:rPr lang="pt-BR" sz="2400" dirty="0">
                <a:latin typeface="Times New Roman" pitchFamily="18" charset="0"/>
                <a:cs typeface="Times New Roman" pitchFamily="18" charset="0"/>
              </a:rPr>
              <a:t>de plural formal em todos os elementos flexionáveis que constituem o SN:</a:t>
            </a:r>
          </a:p>
          <a:p>
            <a:pPr marL="0" indent="0" algn="just">
              <a:buNone/>
            </a:pPr>
            <a:endParaRPr lang="pt-BR" sz="2400" dirty="0" smtClean="0">
              <a:latin typeface="Times New Roman" pitchFamily="18" charset="0"/>
              <a:cs typeface="Times New Roman" pitchFamily="18" charset="0"/>
            </a:endParaRPr>
          </a:p>
          <a:p>
            <a:pPr marL="0" lvl="0" indent="0" algn="just">
              <a:buNone/>
            </a:pPr>
            <a:endParaRPr lang="pt-BR" sz="2400" dirty="0" smtClean="0">
              <a:latin typeface="Times New Roman" pitchFamily="18" charset="0"/>
              <a:cs typeface="Times New Roman" pitchFamily="18" charset="0"/>
            </a:endParaRPr>
          </a:p>
          <a:p>
            <a:pPr marL="0" lvl="0" indent="0" algn="just">
              <a:buNone/>
            </a:pPr>
            <a:endParaRPr lang="pt-BR" sz="2400" dirty="0" smtClean="0">
              <a:latin typeface="Times New Roman" pitchFamily="18" charset="0"/>
              <a:cs typeface="Times New Roman" pitchFamily="18" charset="0"/>
            </a:endParaRPr>
          </a:p>
          <a:p>
            <a:pPr lvl="0" algn="just"/>
            <a:endParaRPr lang="pt-BR" sz="2400" dirty="0" smtClean="0">
              <a:latin typeface="Times New Roman" pitchFamily="18" charset="0"/>
              <a:cs typeface="Times New Roman" pitchFamily="18" charset="0"/>
            </a:endParaRPr>
          </a:p>
          <a:p>
            <a:pPr lvl="0" algn="just"/>
            <a:r>
              <a:rPr lang="pt-BR" sz="2400" dirty="0">
                <a:latin typeface="Times New Roman" pitchFamily="18" charset="0"/>
                <a:cs typeface="Times New Roman" pitchFamily="18" charset="0"/>
              </a:rPr>
              <a:t>A</a:t>
            </a:r>
            <a:r>
              <a:rPr lang="pt-BR" sz="2400" dirty="0" smtClean="0">
                <a:latin typeface="Times New Roman" pitchFamily="18" charset="0"/>
                <a:cs typeface="Times New Roman" pitchFamily="18" charset="0"/>
              </a:rPr>
              <a:t> </a:t>
            </a:r>
            <a:r>
              <a:rPr lang="pt-BR" sz="2400" dirty="0">
                <a:latin typeface="Times New Roman" pitchFamily="18" charset="0"/>
                <a:cs typeface="Times New Roman" pitchFamily="18" charset="0"/>
              </a:rPr>
              <a:t>falta de pelo menos uma marca formal de plural:</a:t>
            </a:r>
          </a:p>
          <a:p>
            <a:pPr marL="0" indent="0" algn="just">
              <a:buNone/>
            </a:pPr>
            <a:endParaRPr lang="pt-BR" sz="2400" dirty="0" smtClean="0">
              <a:latin typeface="Times New Roman" pitchFamily="18" charset="0"/>
              <a:cs typeface="Times New Roman" pitchFamily="18" charset="0"/>
            </a:endParaRPr>
          </a:p>
          <a:p>
            <a:pPr marL="0" indent="0" algn="just">
              <a:buNone/>
            </a:pPr>
            <a:endParaRPr lang="pt-BR" sz="24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998183700"/>
              </p:ext>
            </p:extLst>
          </p:nvPr>
        </p:nvGraphicFramePr>
        <p:xfrm>
          <a:off x="611560" y="2578960"/>
          <a:ext cx="7920880" cy="1261872"/>
        </p:xfrm>
        <a:graphic>
          <a:graphicData uri="http://schemas.openxmlformats.org/drawingml/2006/table">
            <a:tbl>
              <a:tblPr firstRow="1" firstCol="1" bandRow="1"/>
              <a:tblGrid>
                <a:gridCol w="3960440"/>
                <a:gridCol w="3960440"/>
              </a:tblGrid>
              <a:tr h="897367">
                <a:tc>
                  <a:txBody>
                    <a:bodyPr/>
                    <a:lstStyle/>
                    <a:p>
                      <a:pPr algn="just">
                        <a:lnSpc>
                          <a:spcPct val="115000"/>
                        </a:lnSpc>
                        <a:spcAft>
                          <a:spcPts val="0"/>
                        </a:spcAft>
                      </a:pPr>
                      <a:r>
                        <a:rPr lang="pt-BR" sz="2000" dirty="0" smtClean="0">
                          <a:effectLst/>
                          <a:latin typeface="Times New Roman" pitchFamily="18" charset="0"/>
                          <a:ea typeface="Calibri"/>
                          <a:cs typeface="Times New Roman" pitchFamily="18" charset="0"/>
                        </a:rPr>
                        <a:t>Aves </a:t>
                      </a:r>
                      <a:r>
                        <a:rPr lang="pt-BR" sz="2000" dirty="0" err="1" smtClean="0">
                          <a:effectLst/>
                          <a:latin typeface="Times New Roman" pitchFamily="18" charset="0"/>
                          <a:ea typeface="Calibri"/>
                          <a:cs typeface="Times New Roman" pitchFamily="18" charset="0"/>
                        </a:rPr>
                        <a:t>çeja</a:t>
                      </a:r>
                      <a:r>
                        <a:rPr lang="pt-BR" sz="2000" dirty="0" smtClean="0">
                          <a:effectLst/>
                          <a:latin typeface="Times New Roman" pitchFamily="18" charset="0"/>
                          <a:ea typeface="Calibri"/>
                          <a:cs typeface="Times New Roman" pitchFamily="18" charset="0"/>
                        </a:rPr>
                        <a:t> deus </a:t>
                      </a:r>
                      <a:r>
                        <a:rPr lang="pt-BR" sz="2000" dirty="0" err="1" smtClean="0">
                          <a:effectLst/>
                          <a:latin typeface="Times New Roman" pitchFamily="18" charset="0"/>
                          <a:ea typeface="Calibri"/>
                          <a:cs typeface="Times New Roman" pitchFamily="18" charset="0"/>
                        </a:rPr>
                        <a:t>com-tigo</a:t>
                      </a:r>
                      <a:r>
                        <a:rPr lang="pt-BR" sz="2000" dirty="0" smtClean="0">
                          <a:effectLst/>
                          <a:latin typeface="Times New Roman" pitchFamily="18" charset="0"/>
                          <a:ea typeface="Calibri"/>
                          <a:cs typeface="Times New Roman" pitchFamily="18" charset="0"/>
                        </a:rPr>
                        <a:t> em </a:t>
                      </a:r>
                      <a:r>
                        <a:rPr lang="pt-BR" sz="2000" b="1" dirty="0" smtClean="0">
                          <a:effectLst/>
                          <a:latin typeface="Times New Roman" pitchFamily="18" charset="0"/>
                          <a:ea typeface="Calibri"/>
                          <a:cs typeface="Times New Roman" pitchFamily="18" charset="0"/>
                        </a:rPr>
                        <a:t>todo</a:t>
                      </a:r>
                      <a:r>
                        <a:rPr lang="pt-BR" sz="2000" b="1" u="sng" dirty="0" smtClean="0">
                          <a:effectLst/>
                          <a:latin typeface="Times New Roman" pitchFamily="18" charset="0"/>
                          <a:ea typeface="Calibri"/>
                          <a:cs typeface="Times New Roman" pitchFamily="18" charset="0"/>
                        </a:rPr>
                        <a:t>s</a:t>
                      </a:r>
                      <a:r>
                        <a:rPr lang="pt-BR" sz="2000" b="1" dirty="0" smtClean="0">
                          <a:effectLst/>
                          <a:latin typeface="Times New Roman" pitchFamily="18" charset="0"/>
                          <a:ea typeface="Calibri"/>
                          <a:cs typeface="Times New Roman" pitchFamily="18" charset="0"/>
                        </a:rPr>
                        <a:t>| o</a:t>
                      </a:r>
                      <a:r>
                        <a:rPr lang="pt-BR" sz="2000" b="1" u="sng" dirty="0" smtClean="0">
                          <a:effectLst/>
                          <a:latin typeface="Times New Roman" pitchFamily="18" charset="0"/>
                          <a:ea typeface="Calibri"/>
                          <a:cs typeface="Times New Roman" pitchFamily="18" charset="0"/>
                        </a:rPr>
                        <a:t>s</a:t>
                      </a:r>
                      <a:r>
                        <a:rPr lang="pt-BR" sz="2000" b="1" dirty="0" smtClean="0">
                          <a:effectLst/>
                          <a:latin typeface="Times New Roman" pitchFamily="18" charset="0"/>
                          <a:ea typeface="Calibri"/>
                          <a:cs typeface="Times New Roman" pitchFamily="18" charset="0"/>
                        </a:rPr>
                        <a:t> momento</a:t>
                      </a:r>
                      <a:r>
                        <a:rPr lang="pt-BR" sz="2000" b="1" u="sng" dirty="0" smtClean="0">
                          <a:effectLst/>
                          <a:latin typeface="Times New Roman" pitchFamily="18" charset="0"/>
                          <a:ea typeface="Calibri"/>
                          <a:cs typeface="Times New Roman" pitchFamily="18" charset="0"/>
                        </a:rPr>
                        <a:t>s</a:t>
                      </a:r>
                      <a:r>
                        <a:rPr lang="pt-BR" sz="2000" dirty="0" smtClean="0">
                          <a:effectLst/>
                          <a:latin typeface="Times New Roman" pitchFamily="18" charset="0"/>
                          <a:ea typeface="Calibri"/>
                          <a:cs typeface="Times New Roman" pitchFamily="18" charset="0"/>
                        </a:rPr>
                        <a:t> da tua vida | [...]. (FPS- 47)</a:t>
                      </a:r>
                    </a:p>
                    <a:p>
                      <a:pPr algn="just">
                        <a:lnSpc>
                          <a:spcPct val="115000"/>
                        </a:lnSpc>
                        <a:spcAft>
                          <a:spcPts val="0"/>
                        </a:spcAft>
                      </a:pPr>
                      <a:r>
                        <a:rPr lang="pt-BR" sz="1200" dirty="0">
                          <a:effectLst/>
                          <a:latin typeface="Times New Roman"/>
                          <a:ea typeface="Calibri"/>
                          <a:cs typeface="Times New Roman"/>
                        </a:rPr>
                        <a:t> </a:t>
                      </a:r>
                      <a:endParaRPr lang="pt-BR"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endParaRPr lang="pt-BR" sz="1200" dirty="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3073" name="Imagem 50" descr="Descrição: C:\Users\Eneas e Lore\AppData\Local\Microsoft\Windows\Temporary Internet Files\Content.Word\CARTA 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564904"/>
            <a:ext cx="3816424" cy="10801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a 4"/>
          <p:cNvGraphicFramePr>
            <a:graphicFrameLocks noGrp="1"/>
          </p:cNvGraphicFramePr>
          <p:nvPr>
            <p:extLst>
              <p:ext uri="{D42A27DB-BD31-4B8C-83A1-F6EECF244321}">
                <p14:modId xmlns:p14="http://schemas.microsoft.com/office/powerpoint/2010/main" val="959628954"/>
              </p:ext>
            </p:extLst>
          </p:nvPr>
        </p:nvGraphicFramePr>
        <p:xfrm>
          <a:off x="755576" y="5013176"/>
          <a:ext cx="7704856" cy="1051560"/>
        </p:xfrm>
        <a:graphic>
          <a:graphicData uri="http://schemas.openxmlformats.org/drawingml/2006/table">
            <a:tbl>
              <a:tblPr firstRow="1" firstCol="1" bandRow="1"/>
              <a:tblGrid>
                <a:gridCol w="3852428"/>
                <a:gridCol w="3852428"/>
              </a:tblGrid>
              <a:tr h="1008112">
                <a:tc>
                  <a:txBody>
                    <a:bodyPr/>
                    <a:lstStyle/>
                    <a:p>
                      <a:pPr algn="just">
                        <a:lnSpc>
                          <a:spcPct val="115000"/>
                        </a:lnSpc>
                        <a:spcAft>
                          <a:spcPts val="0"/>
                        </a:spcAft>
                      </a:pPr>
                      <a:r>
                        <a:rPr lang="pt-BR" sz="2000" dirty="0">
                          <a:effectLst/>
                          <a:latin typeface="Times New Roman"/>
                          <a:ea typeface="Calibri"/>
                          <a:cs typeface="Times New Roman"/>
                        </a:rPr>
                        <a:t>São </a:t>
                      </a:r>
                      <a:r>
                        <a:rPr lang="pt-BR" sz="2000" b="1" dirty="0">
                          <a:effectLst/>
                          <a:latin typeface="Times New Roman"/>
                          <a:ea typeface="Calibri"/>
                          <a:cs typeface="Times New Roman"/>
                        </a:rPr>
                        <a:t>as horas mais </a:t>
                      </a:r>
                      <a:r>
                        <a:rPr lang="pt-BR" sz="2000" b="1" dirty="0" err="1">
                          <a:effectLst/>
                          <a:latin typeface="Times New Roman"/>
                          <a:ea typeface="Calibri"/>
                          <a:cs typeface="Times New Roman"/>
                        </a:rPr>
                        <a:t>filizØ</a:t>
                      </a:r>
                      <a:r>
                        <a:rPr lang="pt-BR" sz="2000" dirty="0">
                          <a:effectLst/>
                          <a:latin typeface="Times New Roman"/>
                          <a:ea typeface="Calibri"/>
                          <a:cs typeface="Times New Roman"/>
                        </a:rPr>
                        <a:t> quando pego| Nesta caneta para da minha noticias| [...]. (AHC- 59</a:t>
                      </a:r>
                      <a:r>
                        <a:rPr lang="pt-BR" sz="1200" dirty="0">
                          <a:effectLst/>
                          <a:latin typeface="Times New Roman"/>
                          <a:ea typeface="Calibri"/>
                          <a:cs typeface="Times New Roman"/>
                        </a:rPr>
                        <a:t>)</a:t>
                      </a:r>
                      <a:endParaRPr lang="pt-BR"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endParaRPr lang="pt-BR" sz="1200" dirty="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1008483127"/>
              </p:ext>
            </p:extLst>
          </p:nvPr>
        </p:nvGraphicFramePr>
        <p:xfrm>
          <a:off x="4730764" y="5085184"/>
          <a:ext cx="3816424" cy="1080121"/>
        </p:xfrm>
        <a:graphic>
          <a:graphicData uri="http://schemas.openxmlformats.org/presentationml/2006/ole">
            <mc:AlternateContent xmlns:mc="http://schemas.openxmlformats.org/markup-compatibility/2006">
              <mc:Choice xmlns:v="urn:schemas-microsoft-com:vml" Requires="v">
                <p:oleObj spid="_x0000_s3114" name="Imagem de Bitmap" r:id="rId4" imgW="19514286" imgH="2180952" progId="PBrush">
                  <p:embed/>
                </p:oleObj>
              </mc:Choice>
              <mc:Fallback>
                <p:oleObj name="Imagem de Bitmap" r:id="rId4" imgW="19514286" imgH="2180952" progId="PBrush">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64" y="5085184"/>
                        <a:ext cx="3816424" cy="10801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49453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701824"/>
            <a:ext cx="7509520" cy="1143000"/>
          </a:xfrm>
        </p:spPr>
        <p:txBody>
          <a:bodyPr>
            <a:normAutofit/>
          </a:bodyPr>
          <a:lstStyle/>
          <a:p>
            <a:pPr algn="just"/>
            <a:r>
              <a:rPr lang="pt-BR" sz="1800" dirty="0">
                <a:latin typeface="Times New Roman" pitchFamily="18" charset="0"/>
                <a:cs typeface="Times New Roman" pitchFamily="18" charset="0"/>
              </a:rPr>
              <a:t>Taxas da variação da concordância no </a:t>
            </a:r>
            <a:r>
              <a:rPr lang="pt-BR" sz="1800" dirty="0" smtClean="0">
                <a:latin typeface="Times New Roman" pitchFamily="18" charset="0"/>
                <a:cs typeface="Times New Roman" pitchFamily="18" charset="0"/>
              </a:rPr>
              <a:t>SN</a:t>
            </a:r>
            <a:endParaRPr lang="pt-BR" sz="18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377064921"/>
              </p:ext>
            </p:extLst>
          </p:nvPr>
        </p:nvGraphicFramePr>
        <p:xfrm>
          <a:off x="1043609" y="1628800"/>
          <a:ext cx="7056784" cy="2765361"/>
        </p:xfrm>
        <a:graphic>
          <a:graphicData uri="http://schemas.openxmlformats.org/drawingml/2006/table">
            <a:tbl>
              <a:tblPr firstRow="1" firstCol="1" bandRow="1"/>
              <a:tblGrid>
                <a:gridCol w="3217780"/>
                <a:gridCol w="2112672"/>
                <a:gridCol w="1726332"/>
              </a:tblGrid>
              <a:tr h="921787">
                <a:tc>
                  <a:txBody>
                    <a:bodyPr/>
                    <a:lstStyle/>
                    <a:p>
                      <a:pPr algn="ctr">
                        <a:lnSpc>
                          <a:spcPct val="150000"/>
                        </a:lnSpc>
                        <a:spcAft>
                          <a:spcPts val="0"/>
                        </a:spcAft>
                      </a:pPr>
                      <a:r>
                        <a:rPr lang="pt-BR" sz="1800" b="1" dirty="0">
                          <a:solidFill>
                            <a:srgbClr val="000000"/>
                          </a:solidFill>
                          <a:effectLst/>
                          <a:latin typeface="Times New Roman" pitchFamily="18" charset="0"/>
                          <a:ea typeface="Times New Roman"/>
                          <a:cs typeface="Times New Roman" pitchFamily="18" charset="0"/>
                        </a:rPr>
                        <a:t>SINTAGMA NOMINAL</a:t>
                      </a:r>
                      <a:endParaRPr lang="pt-BR" sz="18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800" b="1">
                          <a:solidFill>
                            <a:srgbClr val="000000"/>
                          </a:solidFill>
                          <a:effectLst/>
                          <a:latin typeface="Times New Roman" pitchFamily="18" charset="0"/>
                          <a:ea typeface="Times New Roman"/>
                          <a:cs typeface="Times New Roman" pitchFamily="18" charset="0"/>
                        </a:rPr>
                        <a:t>Frequência</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800" b="1">
                          <a:solidFill>
                            <a:srgbClr val="000000"/>
                          </a:solidFill>
                          <a:effectLst/>
                          <a:latin typeface="Times New Roman" pitchFamily="18" charset="0"/>
                          <a:ea typeface="Times New Roman"/>
                          <a:cs typeface="Times New Roman" pitchFamily="18" charset="0"/>
                        </a:rPr>
                        <a:t>%</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787">
                <a:tc>
                  <a:txBody>
                    <a:bodyPr/>
                    <a:lstStyle/>
                    <a:p>
                      <a:pPr algn="l">
                        <a:lnSpc>
                          <a:spcPct val="150000"/>
                        </a:lnSpc>
                        <a:spcAft>
                          <a:spcPts val="0"/>
                        </a:spcAft>
                      </a:pPr>
                      <a:r>
                        <a:rPr lang="pt-BR" sz="1800" b="1" dirty="0">
                          <a:solidFill>
                            <a:srgbClr val="000000"/>
                          </a:solidFill>
                          <a:effectLst/>
                          <a:latin typeface="Times New Roman" pitchFamily="18" charset="0"/>
                          <a:ea typeface="Times New Roman"/>
                          <a:cs typeface="Times New Roman" pitchFamily="18" charset="0"/>
                        </a:rPr>
                        <a:t>Com concordância</a:t>
                      </a:r>
                      <a:endParaRPr lang="pt-BR" sz="18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50000"/>
                        </a:lnSpc>
                        <a:spcAft>
                          <a:spcPts val="0"/>
                        </a:spcAft>
                      </a:pPr>
                      <a:r>
                        <a:rPr lang="pt-BR" sz="1800">
                          <a:solidFill>
                            <a:srgbClr val="000000"/>
                          </a:solidFill>
                          <a:effectLst/>
                          <a:latin typeface="Times New Roman" pitchFamily="18" charset="0"/>
                          <a:ea typeface="Times New Roman"/>
                          <a:cs typeface="Times New Roman" pitchFamily="18" charset="0"/>
                        </a:rPr>
                        <a:t>99/318</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50000"/>
                        </a:lnSpc>
                        <a:spcAft>
                          <a:spcPts val="0"/>
                        </a:spcAft>
                      </a:pPr>
                      <a:r>
                        <a:rPr lang="pt-BR" sz="1800">
                          <a:solidFill>
                            <a:srgbClr val="000000"/>
                          </a:solidFill>
                          <a:effectLst/>
                          <a:latin typeface="Times New Roman" pitchFamily="18" charset="0"/>
                          <a:ea typeface="Times New Roman"/>
                          <a:cs typeface="Times New Roman" pitchFamily="18" charset="0"/>
                        </a:rPr>
                        <a:t>31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921787">
                <a:tc>
                  <a:txBody>
                    <a:bodyPr/>
                    <a:lstStyle/>
                    <a:p>
                      <a:pPr algn="l">
                        <a:lnSpc>
                          <a:spcPct val="150000"/>
                        </a:lnSpc>
                        <a:spcAft>
                          <a:spcPts val="0"/>
                        </a:spcAft>
                      </a:pPr>
                      <a:r>
                        <a:rPr lang="pt-BR" sz="1800" b="1" dirty="0">
                          <a:solidFill>
                            <a:srgbClr val="000000"/>
                          </a:solidFill>
                          <a:effectLst/>
                          <a:latin typeface="Times New Roman" pitchFamily="18" charset="0"/>
                          <a:ea typeface="Times New Roman"/>
                          <a:cs typeface="Times New Roman" pitchFamily="18" charset="0"/>
                        </a:rPr>
                        <a:t>Sem concordância</a:t>
                      </a:r>
                      <a:endParaRPr lang="pt-BR" sz="18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800">
                          <a:solidFill>
                            <a:srgbClr val="000000"/>
                          </a:solidFill>
                          <a:effectLst/>
                          <a:latin typeface="Times New Roman" pitchFamily="18" charset="0"/>
                          <a:ea typeface="Times New Roman"/>
                          <a:cs typeface="Times New Roman" pitchFamily="18" charset="0"/>
                        </a:rPr>
                        <a:t>219/318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800" dirty="0">
                          <a:solidFill>
                            <a:srgbClr val="000000"/>
                          </a:solidFill>
                          <a:effectLst/>
                          <a:latin typeface="Times New Roman" pitchFamily="18" charset="0"/>
                          <a:ea typeface="Times New Roman"/>
                          <a:cs typeface="Times New Roman" pitchFamily="18" charset="0"/>
                        </a:rPr>
                        <a:t>69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Espaço Reservado para Conteúdo 2"/>
          <p:cNvSpPr txBox="1">
            <a:spLocks/>
          </p:cNvSpPr>
          <p:nvPr/>
        </p:nvSpPr>
        <p:spPr>
          <a:xfrm>
            <a:off x="971600" y="4402413"/>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2611296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rmAutofit/>
          </a:bodyPr>
          <a:lstStyle/>
          <a:p>
            <a:r>
              <a:rPr lang="pt-BR" sz="4000" b="1" dirty="0">
                <a:latin typeface="Times New Roman" pitchFamily="18" charset="0"/>
                <a:cs typeface="Times New Roman" pitchFamily="18" charset="0"/>
              </a:rPr>
              <a:t>OBJETIVOS </a:t>
            </a:r>
            <a:r>
              <a:rPr lang="pt-BR" sz="4000" b="1" dirty="0" smtClean="0">
                <a:latin typeface="Times New Roman" pitchFamily="18" charset="0"/>
                <a:cs typeface="Times New Roman" pitchFamily="18" charset="0"/>
              </a:rPr>
              <a:t>ESPECÍFICOS</a:t>
            </a:r>
            <a:endParaRPr lang="pt-BR" sz="4000"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467544" y="1196752"/>
            <a:ext cx="8229600" cy="5400600"/>
          </a:xfrm>
        </p:spPr>
        <p:txBody>
          <a:bodyPr>
            <a:noAutofit/>
          </a:bodyPr>
          <a:lstStyle/>
          <a:p>
            <a:pPr lvl="0" algn="just"/>
            <a:r>
              <a:rPr lang="pt-BR" sz="2200" dirty="0">
                <a:latin typeface="Times New Roman" pitchFamily="18" charset="0"/>
                <a:cs typeface="Times New Roman" pitchFamily="18" charset="0"/>
              </a:rPr>
              <a:t>Identificar </a:t>
            </a:r>
            <a:r>
              <a:rPr lang="pt-BR" sz="2200" dirty="0" smtClean="0">
                <a:latin typeface="Times New Roman" pitchFamily="18" charset="0"/>
                <a:cs typeface="Times New Roman" pitchFamily="18" charset="0"/>
              </a:rPr>
              <a:t>os contextos </a:t>
            </a:r>
            <a:r>
              <a:rPr lang="pt-BR" sz="2200" dirty="0">
                <a:latin typeface="Times New Roman" pitchFamily="18" charset="0"/>
                <a:cs typeface="Times New Roman" pitchFamily="18" charset="0"/>
              </a:rPr>
              <a:t>linguísticos e </a:t>
            </a:r>
            <a:r>
              <a:rPr lang="pt-BR" sz="2200" dirty="0" smtClean="0">
                <a:latin typeface="Times New Roman" pitchFamily="18" charset="0"/>
                <a:cs typeface="Times New Roman" pitchFamily="18" charset="0"/>
              </a:rPr>
              <a:t>sociais </a:t>
            </a:r>
            <a:r>
              <a:rPr lang="pt-BR" sz="2200" dirty="0">
                <a:latin typeface="Times New Roman" pitchFamily="18" charset="0"/>
                <a:cs typeface="Times New Roman" pitchFamily="18" charset="0"/>
              </a:rPr>
              <a:t>que mais condicionam a variação da concordância de número nos sintagmas nominais em cartas pessoais;</a:t>
            </a:r>
          </a:p>
          <a:p>
            <a:pPr marL="0" indent="0" algn="just">
              <a:buNone/>
            </a:pPr>
            <a:r>
              <a:rPr lang="pt-BR" sz="2200" dirty="0">
                <a:latin typeface="Times New Roman" pitchFamily="18" charset="0"/>
                <a:cs typeface="Times New Roman" pitchFamily="18" charset="0"/>
              </a:rPr>
              <a:t> </a:t>
            </a:r>
          </a:p>
          <a:p>
            <a:pPr lvl="0" algn="just"/>
            <a:r>
              <a:rPr lang="pt-BR" sz="2200" dirty="0">
                <a:latin typeface="Times New Roman" pitchFamily="18" charset="0"/>
                <a:cs typeface="Times New Roman" pitchFamily="18" charset="0"/>
              </a:rPr>
              <a:t>Comparar os resultados encontrados na análise com outras pesquisas sobre a realização da concordância no sintagma nominal em regiões diferentes do país, tanto em </a:t>
            </a:r>
            <a:r>
              <a:rPr lang="pt-BR" sz="2200" i="1" dirty="0">
                <a:latin typeface="Times New Roman" pitchFamily="18" charset="0"/>
                <a:cs typeface="Times New Roman" pitchFamily="18" charset="0"/>
              </a:rPr>
              <a:t>corpus</a:t>
            </a:r>
            <a:r>
              <a:rPr lang="pt-BR" sz="2200" dirty="0">
                <a:latin typeface="Times New Roman" pitchFamily="18" charset="0"/>
                <a:cs typeface="Times New Roman" pitchFamily="18" charset="0"/>
              </a:rPr>
              <a:t> oral como em </a:t>
            </a:r>
            <a:r>
              <a:rPr lang="pt-BR" sz="2200" i="1" dirty="0">
                <a:latin typeface="Times New Roman" pitchFamily="18" charset="0"/>
                <a:cs typeface="Times New Roman" pitchFamily="18" charset="0"/>
              </a:rPr>
              <a:t>corpus</a:t>
            </a:r>
            <a:r>
              <a:rPr lang="pt-BR" sz="2200" dirty="0">
                <a:latin typeface="Times New Roman" pitchFamily="18" charset="0"/>
                <a:cs typeface="Times New Roman" pitchFamily="18" charset="0"/>
              </a:rPr>
              <a:t> escrito</a:t>
            </a:r>
            <a:r>
              <a:rPr lang="pt-BR" sz="2200" dirty="0" smtClean="0">
                <a:latin typeface="Times New Roman" pitchFamily="18" charset="0"/>
                <a:cs typeface="Times New Roman" pitchFamily="18" charset="0"/>
              </a:rPr>
              <a:t>;</a:t>
            </a:r>
          </a:p>
          <a:p>
            <a:pPr marL="0" lvl="0" indent="0" algn="just">
              <a:buNone/>
            </a:pPr>
            <a:endParaRPr lang="pt-BR" sz="2200" dirty="0">
              <a:latin typeface="Times New Roman" pitchFamily="18" charset="0"/>
              <a:cs typeface="Times New Roman" pitchFamily="18" charset="0"/>
            </a:endParaRPr>
          </a:p>
          <a:p>
            <a:pPr lvl="0" algn="just"/>
            <a:r>
              <a:rPr lang="pt-BR" sz="2200" dirty="0">
                <a:latin typeface="Times New Roman" pitchFamily="18" charset="0"/>
                <a:cs typeface="Times New Roman" pitchFamily="18" charset="0"/>
              </a:rPr>
              <a:t>Verificar se as estratégias mais usadas por esses escreventes estariam mais próximas às variantes populares do PB ou </a:t>
            </a:r>
            <a:r>
              <a:rPr lang="pt-BR" sz="2200" dirty="0" smtClean="0">
                <a:latin typeface="Times New Roman" pitchFamily="18" charset="0"/>
                <a:cs typeface="Times New Roman" pitchFamily="18" charset="0"/>
              </a:rPr>
              <a:t>apontariam </a:t>
            </a:r>
            <a:r>
              <a:rPr lang="pt-BR" sz="2200" dirty="0">
                <a:latin typeface="Times New Roman" pitchFamily="18" charset="0"/>
                <a:cs typeface="Times New Roman" pitchFamily="18" charset="0"/>
              </a:rPr>
              <a:t>para processos comuns de indivíduos adultos em processo de aquisição de escrita, com construções próximas às encontradas em estudos sobre aquisição, a exemplo do que ocorre com crianças, ou ainda, se são encontradas ambas as situações.</a:t>
            </a:r>
          </a:p>
          <a:p>
            <a:pPr algn="just"/>
            <a:endParaRPr lang="pt-BR" sz="2200" dirty="0">
              <a:latin typeface="Times New Roman" pitchFamily="18" charset="0"/>
              <a:cs typeface="Times New Roman" pitchFamily="18" charset="0"/>
            </a:endParaRPr>
          </a:p>
        </p:txBody>
      </p:sp>
    </p:spTree>
    <p:extLst>
      <p:ext uri="{BB962C8B-B14F-4D97-AF65-F5344CB8AC3E}">
        <p14:creationId xmlns:p14="http://schemas.microsoft.com/office/powerpoint/2010/main" val="194425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05880"/>
            <a:ext cx="8229600" cy="1143000"/>
          </a:xfrm>
        </p:spPr>
        <p:txBody>
          <a:bodyPr>
            <a:noAutofit/>
          </a:bodyPr>
          <a:lstStyle/>
          <a:p>
            <a:pPr algn="just"/>
            <a:r>
              <a:rPr lang="pt-BR" sz="1800" dirty="0">
                <a:latin typeface="Times New Roman" pitchFamily="18" charset="0"/>
                <a:cs typeface="Times New Roman" pitchFamily="18" charset="0"/>
              </a:rPr>
              <a:t>Frequência da variação na concordância nos </a:t>
            </a:r>
            <a:r>
              <a:rPr lang="pt-BR" sz="1800" dirty="0" err="1">
                <a:latin typeface="Times New Roman" pitchFamily="18" charset="0"/>
                <a:cs typeface="Times New Roman" pitchFamily="18" charset="0"/>
              </a:rPr>
              <a:t>SNs</a:t>
            </a:r>
            <a:r>
              <a:rPr lang="pt-BR" sz="1800" dirty="0">
                <a:latin typeface="Times New Roman" pitchFamily="18" charset="0"/>
                <a:cs typeface="Times New Roman" pitchFamily="18" charset="0"/>
              </a:rPr>
              <a:t> em cartas de inábeis do século </a:t>
            </a:r>
            <a:r>
              <a:rPr lang="pt-BR" sz="1800" dirty="0" smtClean="0">
                <a:latin typeface="Times New Roman" pitchFamily="18" charset="0"/>
                <a:cs typeface="Times New Roman" pitchFamily="18" charset="0"/>
              </a:rPr>
              <a:t>XX</a:t>
            </a:r>
            <a:endParaRPr lang="pt-BR" sz="1800" dirty="0">
              <a:latin typeface="Times New Roman" pitchFamily="18" charset="0"/>
              <a:cs typeface="Times New Roman" pitchFamily="18" charset="0"/>
            </a:endParaRPr>
          </a:p>
        </p:txBody>
      </p:sp>
      <p:graphicFrame>
        <p:nvGraphicFramePr>
          <p:cNvPr id="4" name="Gráfico 3"/>
          <p:cNvGraphicFramePr/>
          <p:nvPr>
            <p:extLst>
              <p:ext uri="{D42A27DB-BD31-4B8C-83A1-F6EECF244321}">
                <p14:modId xmlns:p14="http://schemas.microsoft.com/office/powerpoint/2010/main" val="2032139986"/>
              </p:ext>
            </p:extLst>
          </p:nvPr>
        </p:nvGraphicFramePr>
        <p:xfrm>
          <a:off x="539552" y="2132856"/>
          <a:ext cx="7704856" cy="3101126"/>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Conteúdo 2"/>
          <p:cNvSpPr txBox="1">
            <a:spLocks/>
          </p:cNvSpPr>
          <p:nvPr/>
        </p:nvSpPr>
        <p:spPr>
          <a:xfrm>
            <a:off x="539552" y="5394938"/>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3594944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553" y="260648"/>
            <a:ext cx="8229600" cy="1143000"/>
          </a:xfrm>
        </p:spPr>
        <p:txBody>
          <a:bodyPr>
            <a:normAutofit fontScale="90000"/>
          </a:bodyPr>
          <a:lstStyle/>
          <a:p>
            <a:r>
              <a:rPr lang="pt-B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Variáveis linguísticas/ sintagmática</a:t>
            </a:r>
            <a:endParaRPr lang="pt-B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Retângulo 2"/>
          <p:cNvSpPr/>
          <p:nvPr/>
        </p:nvSpPr>
        <p:spPr>
          <a:xfrm>
            <a:off x="754267" y="1916832"/>
            <a:ext cx="7778173" cy="3065455"/>
          </a:xfrm>
          <a:prstGeom prst="rect">
            <a:avLst/>
          </a:prstGeom>
        </p:spPr>
        <p:txBody>
          <a:bodyPr wrap="square">
            <a:spAutoFit/>
          </a:bodyPr>
          <a:lstStyle/>
          <a:p>
            <a:pPr marL="457200" indent="-457200" algn="just">
              <a:lnSpc>
                <a:spcPct val="115000"/>
              </a:lnSpc>
              <a:spcAft>
                <a:spcPts val="0"/>
              </a:spcAft>
              <a:buFont typeface="Wingdings" pitchFamily="2" charset="2"/>
              <a:buChar char="ü"/>
            </a:pPr>
            <a:r>
              <a:rPr lang="pt-BR" sz="2800" dirty="0">
                <a:ln w="18415" cmpd="sng">
                  <a:noFill/>
                  <a:prstDash val="solid"/>
                </a:ln>
                <a:latin typeface="Times New Roman" pitchFamily="18" charset="0"/>
                <a:ea typeface="Calibri"/>
                <a:cs typeface="Times New Roman" pitchFamily="18" charset="0"/>
              </a:rPr>
              <a:t>Configuração sintagmática do </a:t>
            </a:r>
            <a:r>
              <a:rPr lang="pt-BR" sz="2800" dirty="0" smtClean="0">
                <a:ln w="18415" cmpd="sng">
                  <a:noFill/>
                  <a:prstDash val="solid"/>
                </a:ln>
                <a:latin typeface="Times New Roman" pitchFamily="18" charset="0"/>
                <a:ea typeface="Calibri"/>
                <a:cs typeface="Times New Roman" pitchFamily="18" charset="0"/>
              </a:rPr>
              <a:t>SN</a:t>
            </a:r>
          </a:p>
          <a:p>
            <a:pPr marL="457200" indent="-457200" algn="just">
              <a:lnSpc>
                <a:spcPct val="115000"/>
              </a:lnSpc>
              <a:buFont typeface="Wingdings" pitchFamily="2" charset="2"/>
              <a:buChar char="ü"/>
            </a:pPr>
            <a:r>
              <a:rPr lang="pt-BR" sz="2800" dirty="0">
                <a:ln w="18415" cmpd="sng">
                  <a:noFill/>
                  <a:prstDash val="solid"/>
                </a:ln>
                <a:latin typeface="Times New Roman" pitchFamily="18" charset="0"/>
                <a:ea typeface="Calibri"/>
                <a:cs typeface="Times New Roman" pitchFamily="18" charset="0"/>
              </a:rPr>
              <a:t>Função sintática do </a:t>
            </a:r>
            <a:r>
              <a:rPr lang="pt-BR" sz="2800" dirty="0" smtClean="0">
                <a:ln w="18415" cmpd="sng">
                  <a:noFill/>
                  <a:prstDash val="solid"/>
                </a:ln>
                <a:latin typeface="Times New Roman" pitchFamily="18" charset="0"/>
                <a:ea typeface="Calibri"/>
                <a:cs typeface="Times New Roman" pitchFamily="18" charset="0"/>
              </a:rPr>
              <a:t>SN</a:t>
            </a:r>
          </a:p>
          <a:p>
            <a:pPr marL="457200" indent="-457200" algn="just">
              <a:lnSpc>
                <a:spcPct val="115000"/>
              </a:lnSpc>
              <a:buFont typeface="Wingdings" pitchFamily="2" charset="2"/>
              <a:buChar char="ü"/>
            </a:pP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Times New Roman" pitchFamily="18" charset="0"/>
                <a:ea typeface="Calibri"/>
                <a:cs typeface="Times New Roman" pitchFamily="18" charset="0"/>
              </a:rPr>
              <a:t>Posição do SN com relação ao </a:t>
            </a: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Times New Roman" pitchFamily="18" charset="0"/>
                <a:ea typeface="Calibri"/>
                <a:cs typeface="Times New Roman" pitchFamily="18" charset="0"/>
              </a:rPr>
              <a:t>verbo</a:t>
            </a:r>
          </a:p>
          <a:p>
            <a:pPr marL="457200" indent="-457200" algn="just">
              <a:lnSpc>
                <a:spcPct val="115000"/>
              </a:lnSpc>
              <a:buFont typeface="Wingdings" pitchFamily="2" charset="2"/>
              <a:buChar char="ü"/>
            </a:pP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Times New Roman" pitchFamily="18" charset="0"/>
                <a:ea typeface="Calibri"/>
                <a:cs typeface="Times New Roman" pitchFamily="18" charset="0"/>
              </a:rPr>
              <a:t>Número absoluto de constituintes do </a:t>
            </a:r>
            <a:r>
              <a:rPr lang="pt-B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Times New Roman" pitchFamily="18" charset="0"/>
                <a:ea typeface="Calibri"/>
                <a:cs typeface="Times New Roman" pitchFamily="18" charset="0"/>
              </a:rPr>
              <a:t>SN</a:t>
            </a:r>
          </a:p>
          <a:p>
            <a:pPr marL="457200" indent="-457200" algn="just">
              <a:lnSpc>
                <a:spcPct val="115000"/>
              </a:lnSpc>
              <a:buFont typeface="Wingdings" pitchFamily="2" charset="2"/>
              <a:buChar char="ü"/>
            </a:pPr>
            <a:r>
              <a:rPr lang="pt-BR" sz="2800" dirty="0">
                <a:ln w="18415" cmpd="sng">
                  <a:noFill/>
                  <a:prstDash val="solid"/>
                </a:ln>
                <a:latin typeface="Times New Roman" pitchFamily="18" charset="0"/>
                <a:ea typeface="Calibri"/>
                <a:cs typeface="Times New Roman" pitchFamily="18" charset="0"/>
              </a:rPr>
              <a:t>Número de constituintes flexionáveis do SN</a:t>
            </a:r>
          </a:p>
          <a:p>
            <a:pPr marL="457200" indent="-457200" algn="ctr">
              <a:lnSpc>
                <a:spcPct val="115000"/>
              </a:lnSpc>
              <a:spcAft>
                <a:spcPts val="0"/>
              </a:spcAft>
              <a:buFont typeface="Wingdings" pitchFamily="2" charset="2"/>
              <a:buChar char="ü"/>
            </a:pPr>
            <a:endParaRPr lang="pt-BR" sz="2800" dirty="0">
              <a:ln w="18415" cmpd="sng">
                <a:noFill/>
                <a:prstDash val="solid"/>
              </a:ln>
              <a:effectLst>
                <a:outerShdw blurRad="63500" dir="3600000" algn="tl" rotWithShape="0">
                  <a:srgbClr val="000000">
                    <a:alpha val="70000"/>
                  </a:srgbClr>
                </a:outerShdw>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037341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332656"/>
            <a:ext cx="8640960" cy="6408712"/>
          </a:xfrm>
        </p:spPr>
        <p:txBody>
          <a:bodyPr>
            <a:noAutofit/>
          </a:bodyPr>
          <a:lstStyle/>
          <a:p>
            <a:pPr marL="0" indent="0" algn="just">
              <a:buNone/>
            </a:pP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1 A posição do SN em relação ao verbo</a:t>
            </a:r>
          </a:p>
          <a:p>
            <a:pPr marL="0" indent="0" algn="just">
              <a:buNone/>
            </a:pPr>
            <a:r>
              <a:rPr lang="pt-BR" sz="2000" dirty="0">
                <a:latin typeface="Times New Roman" pitchFamily="18" charset="0"/>
                <a:cs typeface="Times New Roman" pitchFamily="18" charset="0"/>
              </a:rPr>
              <a:t> </a:t>
            </a:r>
          </a:p>
          <a:p>
            <a:pPr marL="0" lvl="0" indent="0" algn="just">
              <a:buNone/>
            </a:pPr>
            <a:r>
              <a:rPr lang="pt-BR" sz="2200" b="1" dirty="0" smtClean="0">
                <a:latin typeface="Times New Roman" pitchFamily="18" charset="0"/>
                <a:cs typeface="Times New Roman" pitchFamily="18" charset="0"/>
              </a:rPr>
              <a:t>(i) Posição </a:t>
            </a:r>
            <a:r>
              <a:rPr lang="pt-BR" sz="2200" b="1" dirty="0">
                <a:latin typeface="Times New Roman" pitchFamily="18" charset="0"/>
                <a:cs typeface="Times New Roman" pitchFamily="18" charset="0"/>
              </a:rPr>
              <a:t>à esquerda</a:t>
            </a:r>
          </a:p>
          <a:p>
            <a:pPr marL="0" indent="0" algn="just">
              <a:buNone/>
            </a:pPr>
            <a:endParaRPr lang="pt-BR" sz="1100" dirty="0" smtClean="0">
              <a:latin typeface="Times New Roman" pitchFamily="18" charset="0"/>
              <a:cs typeface="Times New Roman" pitchFamily="18" charset="0"/>
            </a:endParaRPr>
          </a:p>
          <a:p>
            <a:pPr marL="0" indent="0" algn="just">
              <a:buNone/>
            </a:pPr>
            <a:r>
              <a:rPr lang="pt-BR" sz="2100" dirty="0" smtClean="0">
                <a:latin typeface="Times New Roman" pitchFamily="18" charset="0"/>
                <a:cs typeface="Times New Roman" pitchFamily="18" charset="0"/>
              </a:rPr>
              <a:t>(</a:t>
            </a:r>
            <a:r>
              <a:rPr lang="pt-BR" sz="2100" dirty="0">
                <a:latin typeface="Times New Roman" pitchFamily="18" charset="0"/>
                <a:cs typeface="Times New Roman" pitchFamily="18" charset="0"/>
              </a:rPr>
              <a:t>4</a:t>
            </a:r>
            <a:r>
              <a:rPr lang="pt-BR" sz="2100" dirty="0" smtClean="0">
                <a:latin typeface="Times New Roman" pitchFamily="18" charset="0"/>
                <a:cs typeface="Times New Roman" pitchFamily="18" charset="0"/>
              </a:rPr>
              <a:t>) </a:t>
            </a:r>
            <a:r>
              <a:rPr lang="pt-BR" sz="2100" dirty="0">
                <a:latin typeface="Times New Roman" pitchFamily="18" charset="0"/>
                <a:cs typeface="Times New Roman" pitchFamily="18" charset="0"/>
              </a:rPr>
              <a:t>a. [...] </a:t>
            </a:r>
            <a:r>
              <a:rPr lang="pt-BR" sz="2100" b="1" dirty="0">
                <a:latin typeface="Times New Roman" pitchFamily="18" charset="0"/>
                <a:cs typeface="Times New Roman" pitchFamily="18" charset="0"/>
              </a:rPr>
              <a:t>a</a:t>
            </a:r>
            <a:r>
              <a:rPr lang="pt-BR" sz="2100" b="1" u="sng" dirty="0">
                <a:latin typeface="Times New Roman" pitchFamily="18" charset="0"/>
                <a:cs typeface="Times New Roman" pitchFamily="18" charset="0"/>
              </a:rPr>
              <a:t>s</a:t>
            </a:r>
            <a:r>
              <a:rPr lang="pt-BR" sz="2100" b="1" dirty="0">
                <a:latin typeface="Times New Roman" pitchFamily="18" charset="0"/>
                <a:cs typeface="Times New Roman" pitchFamily="18" charset="0"/>
              </a:rPr>
              <a:t> </a:t>
            </a:r>
            <a:r>
              <a:rPr lang="pt-BR" sz="2100" b="1" dirty="0" err="1">
                <a:latin typeface="Times New Roman" pitchFamily="18" charset="0"/>
                <a:cs typeface="Times New Roman" pitchFamily="18" charset="0"/>
              </a:rPr>
              <a:t>couza</a:t>
            </a:r>
            <a:r>
              <a:rPr lang="pt-BR" sz="2100" b="1" u="sng" dirty="0" err="1">
                <a:latin typeface="Times New Roman" pitchFamily="18" charset="0"/>
                <a:cs typeface="Times New Roman" pitchFamily="18" charset="0"/>
              </a:rPr>
              <a:t>s</a:t>
            </a:r>
            <a:r>
              <a:rPr lang="pt-BR" sz="2100" dirty="0">
                <a:latin typeface="Times New Roman" pitchFamily="18" charset="0"/>
                <a:cs typeface="Times New Roman" pitchFamily="18" charset="0"/>
              </a:rPr>
              <a:t> </a:t>
            </a:r>
            <a:r>
              <a:rPr lang="pt-BR" sz="2100" dirty="0" err="1">
                <a:latin typeface="Times New Roman" pitchFamily="18" charset="0"/>
                <a:cs typeface="Times New Roman" pitchFamily="18" charset="0"/>
              </a:rPr>
              <a:t>vevi</a:t>
            </a:r>
            <a:r>
              <a:rPr lang="pt-BR" sz="2100" dirty="0">
                <a:latin typeface="Times New Roman" pitchFamily="18" charset="0"/>
                <a:cs typeface="Times New Roman" pitchFamily="18" charset="0"/>
              </a:rPr>
              <a:t> </a:t>
            </a:r>
            <a:r>
              <a:rPr lang="pt-BR" sz="2100" dirty="0" err="1">
                <a:latin typeface="Times New Roman" pitchFamily="18" charset="0"/>
                <a:cs typeface="Times New Roman" pitchFamily="18" charset="0"/>
              </a:rPr>
              <a:t>toudo</a:t>
            </a:r>
            <a:r>
              <a:rPr lang="pt-BR" sz="2100" dirty="0">
                <a:latin typeface="Times New Roman" pitchFamily="18" charset="0"/>
                <a:cs typeface="Times New Roman" pitchFamily="18" charset="0"/>
              </a:rPr>
              <a:t> contrario| </a:t>
            </a:r>
            <a:r>
              <a:rPr lang="pt-BR" sz="2100" dirty="0" err="1">
                <a:latin typeface="Times New Roman" pitchFamily="18" charset="0"/>
                <a:cs typeface="Times New Roman" pitchFamily="18" charset="0"/>
              </a:rPr>
              <a:t>prisipamentis</a:t>
            </a:r>
            <a:r>
              <a:rPr lang="pt-BR" sz="2100" dirty="0">
                <a:latin typeface="Times New Roman" pitchFamily="18" charset="0"/>
                <a:cs typeface="Times New Roman" pitchFamily="18" charset="0"/>
              </a:rPr>
              <a:t> para mim [...]. (JMS- 66)</a:t>
            </a:r>
          </a:p>
          <a:p>
            <a:pPr marL="0" indent="0" algn="just">
              <a:buNone/>
            </a:pPr>
            <a:r>
              <a:rPr lang="pt-BR" sz="2100" dirty="0">
                <a:latin typeface="Times New Roman" pitchFamily="18" charset="0"/>
                <a:cs typeface="Times New Roman" pitchFamily="18" charset="0"/>
              </a:rPr>
              <a:t>     </a:t>
            </a:r>
            <a:r>
              <a:rPr lang="pt-BR" sz="2100" dirty="0" smtClean="0">
                <a:latin typeface="Times New Roman" pitchFamily="18" charset="0"/>
                <a:cs typeface="Times New Roman" pitchFamily="18" charset="0"/>
              </a:rPr>
              <a:t> </a:t>
            </a:r>
            <a:r>
              <a:rPr lang="pt-BR" sz="2100" dirty="0">
                <a:latin typeface="Times New Roman" pitchFamily="18" charset="0"/>
                <a:cs typeface="Times New Roman" pitchFamily="18" charset="0"/>
              </a:rPr>
              <a:t>b. [...] </a:t>
            </a:r>
            <a:r>
              <a:rPr lang="pt-BR" sz="2100" b="1" dirty="0">
                <a:latin typeface="Times New Roman" pitchFamily="18" charset="0"/>
                <a:cs typeface="Times New Roman" pitchFamily="18" charset="0"/>
              </a:rPr>
              <a:t>meu</a:t>
            </a:r>
            <a:r>
              <a:rPr lang="pt-BR" sz="2100" b="1" u="sng" dirty="0">
                <a:latin typeface="Times New Roman" pitchFamily="18" charset="0"/>
                <a:cs typeface="Times New Roman" pitchFamily="18" charset="0"/>
              </a:rPr>
              <a:t>s</a:t>
            </a:r>
            <a:r>
              <a:rPr lang="pt-BR" sz="2100" b="1" dirty="0">
                <a:latin typeface="Times New Roman" pitchFamily="18" charset="0"/>
                <a:cs typeface="Times New Roman" pitchFamily="18" charset="0"/>
              </a:rPr>
              <a:t> olho</a:t>
            </a:r>
            <a:r>
              <a:rPr lang="pt-BR" sz="2100" b="1" u="sng" dirty="0">
                <a:latin typeface="Times New Roman" pitchFamily="18" charset="0"/>
                <a:cs typeface="Times New Roman" pitchFamily="18" charset="0"/>
              </a:rPr>
              <a:t>s</a:t>
            </a:r>
            <a:r>
              <a:rPr lang="pt-BR" sz="2100" b="1" dirty="0">
                <a:latin typeface="Times New Roman" pitchFamily="18" charset="0"/>
                <a:cs typeface="Times New Roman" pitchFamily="18" charset="0"/>
              </a:rPr>
              <a:t> </a:t>
            </a:r>
            <a:r>
              <a:rPr lang="pt-BR" sz="2100" b="1" dirty="0" err="1">
                <a:latin typeface="Times New Roman" pitchFamily="18" charset="0"/>
                <a:cs typeface="Times New Roman" pitchFamily="18" charset="0"/>
              </a:rPr>
              <a:t>tristeØ</a:t>
            </a:r>
            <a:r>
              <a:rPr lang="pt-BR" sz="2100" dirty="0">
                <a:latin typeface="Times New Roman" pitchFamily="18" charset="0"/>
                <a:cs typeface="Times New Roman" pitchFamily="18" charset="0"/>
              </a:rPr>
              <a:t> nunca para| de chorar.| [...]. (AHC- 60)</a:t>
            </a:r>
          </a:p>
          <a:p>
            <a:pPr marL="0" lvl="0" indent="0" algn="just">
              <a:buNone/>
            </a:pPr>
            <a:endParaRPr lang="pt-BR" sz="1600" b="1" dirty="0" smtClean="0">
              <a:latin typeface="Times New Roman" pitchFamily="18" charset="0"/>
              <a:cs typeface="Times New Roman" pitchFamily="18" charset="0"/>
            </a:endParaRPr>
          </a:p>
          <a:p>
            <a:pPr marL="0" lvl="0" indent="0" algn="just">
              <a:buNone/>
            </a:pPr>
            <a:r>
              <a:rPr lang="pt-BR" sz="2200" b="1" dirty="0" smtClean="0">
                <a:latin typeface="Times New Roman" pitchFamily="18" charset="0"/>
                <a:cs typeface="Times New Roman" pitchFamily="18" charset="0"/>
              </a:rPr>
              <a:t>(</a:t>
            </a:r>
            <a:r>
              <a:rPr lang="pt-BR" sz="2200" b="1" dirty="0" err="1" smtClean="0">
                <a:latin typeface="Times New Roman" pitchFamily="18" charset="0"/>
                <a:cs typeface="Times New Roman" pitchFamily="18" charset="0"/>
              </a:rPr>
              <a:t>ii</a:t>
            </a:r>
            <a:r>
              <a:rPr lang="pt-BR" sz="2200" b="1" dirty="0" smtClean="0">
                <a:latin typeface="Times New Roman" pitchFamily="18" charset="0"/>
                <a:cs typeface="Times New Roman" pitchFamily="18" charset="0"/>
              </a:rPr>
              <a:t>) Posição à </a:t>
            </a:r>
            <a:r>
              <a:rPr lang="pt-BR" sz="2200" b="1" dirty="0">
                <a:latin typeface="Times New Roman" pitchFamily="18" charset="0"/>
                <a:cs typeface="Times New Roman" pitchFamily="18" charset="0"/>
              </a:rPr>
              <a:t>direita</a:t>
            </a:r>
          </a:p>
          <a:p>
            <a:pPr marL="0" indent="0" algn="just">
              <a:buNone/>
            </a:pPr>
            <a:endParaRPr lang="pt-BR" sz="1100" dirty="0" smtClean="0">
              <a:latin typeface="Times New Roman" pitchFamily="18" charset="0"/>
              <a:cs typeface="Times New Roman" pitchFamily="18" charset="0"/>
            </a:endParaRPr>
          </a:p>
          <a:p>
            <a:pPr marL="0" indent="0" algn="just">
              <a:buNone/>
            </a:pPr>
            <a:r>
              <a:rPr lang="pt-BR" sz="2100" dirty="0" smtClean="0">
                <a:latin typeface="Times New Roman" pitchFamily="18" charset="0"/>
                <a:cs typeface="Times New Roman" pitchFamily="18" charset="0"/>
              </a:rPr>
              <a:t>(</a:t>
            </a:r>
            <a:r>
              <a:rPr lang="pt-BR" sz="2100" dirty="0">
                <a:latin typeface="Times New Roman" pitchFamily="18" charset="0"/>
                <a:cs typeface="Times New Roman" pitchFamily="18" charset="0"/>
              </a:rPr>
              <a:t>5</a:t>
            </a:r>
            <a:r>
              <a:rPr lang="pt-BR" sz="2100" dirty="0" smtClean="0">
                <a:latin typeface="Times New Roman" pitchFamily="18" charset="0"/>
                <a:cs typeface="Times New Roman" pitchFamily="18" charset="0"/>
              </a:rPr>
              <a:t>) </a:t>
            </a:r>
            <a:r>
              <a:rPr lang="pt-BR" sz="2100" dirty="0">
                <a:latin typeface="Times New Roman" pitchFamily="18" charset="0"/>
                <a:cs typeface="Times New Roman" pitchFamily="18" charset="0"/>
              </a:rPr>
              <a:t>a.  [...] Não Sou batom mais| Só queria anda </a:t>
            </a:r>
            <a:r>
              <a:rPr lang="pt-BR" sz="2100" b="1" dirty="0">
                <a:latin typeface="Times New Roman" pitchFamily="18" charset="0"/>
                <a:cs typeface="Times New Roman" pitchFamily="18" charset="0"/>
              </a:rPr>
              <a:t>no</a:t>
            </a:r>
            <a:r>
              <a:rPr lang="pt-BR" sz="2100" b="1" u="sng" dirty="0">
                <a:latin typeface="Times New Roman" pitchFamily="18" charset="0"/>
                <a:cs typeface="Times New Roman" pitchFamily="18" charset="0"/>
              </a:rPr>
              <a:t>s</a:t>
            </a:r>
            <a:r>
              <a:rPr lang="pt-BR" sz="2100" b="1" dirty="0">
                <a:latin typeface="Times New Roman" pitchFamily="18" charset="0"/>
                <a:cs typeface="Times New Roman" pitchFamily="18" charset="0"/>
              </a:rPr>
              <a:t> teu</a:t>
            </a:r>
            <a:r>
              <a:rPr lang="pt-BR" sz="2100" b="1" u="sng" dirty="0">
                <a:latin typeface="Times New Roman" pitchFamily="18" charset="0"/>
                <a:cs typeface="Times New Roman" pitchFamily="18" charset="0"/>
              </a:rPr>
              <a:t>s</a:t>
            </a:r>
            <a:r>
              <a:rPr lang="pt-BR" sz="2100" b="1" dirty="0">
                <a:latin typeface="Times New Roman" pitchFamily="18" charset="0"/>
                <a:cs typeface="Times New Roman" pitchFamily="18" charset="0"/>
              </a:rPr>
              <a:t>| lábio</a:t>
            </a:r>
            <a:r>
              <a:rPr lang="pt-BR" sz="2100" b="1" u="sng" dirty="0">
                <a:latin typeface="Times New Roman" pitchFamily="18" charset="0"/>
                <a:cs typeface="Times New Roman" pitchFamily="18" charset="0"/>
              </a:rPr>
              <a:t>s</a:t>
            </a:r>
            <a:r>
              <a:rPr lang="pt-BR" sz="2100" dirty="0">
                <a:latin typeface="Times New Roman" pitchFamily="18" charset="0"/>
                <a:cs typeface="Times New Roman" pitchFamily="18" charset="0"/>
              </a:rPr>
              <a:t>| [...]. (AHC-55)     </a:t>
            </a:r>
          </a:p>
          <a:p>
            <a:pPr marL="0" indent="0" algn="just">
              <a:buNone/>
            </a:pPr>
            <a:r>
              <a:rPr lang="pt-BR" sz="2100" dirty="0">
                <a:latin typeface="Times New Roman" pitchFamily="18" charset="0"/>
                <a:cs typeface="Times New Roman" pitchFamily="18" charset="0"/>
              </a:rPr>
              <a:t>      </a:t>
            </a:r>
            <a:r>
              <a:rPr lang="pt-BR" sz="2100" dirty="0" smtClean="0">
                <a:latin typeface="Times New Roman" pitchFamily="18" charset="0"/>
                <a:cs typeface="Times New Roman" pitchFamily="18" charset="0"/>
              </a:rPr>
              <a:t>b</a:t>
            </a:r>
            <a:r>
              <a:rPr lang="pt-BR" sz="2100" dirty="0">
                <a:latin typeface="Times New Roman" pitchFamily="18" charset="0"/>
                <a:cs typeface="Times New Roman" pitchFamily="18" charset="0"/>
              </a:rPr>
              <a:t>. [...] pitanga farsa </a:t>
            </a:r>
            <a:r>
              <a:rPr lang="pt-BR" sz="2100" b="1" dirty="0" err="1">
                <a:latin typeface="Times New Roman" pitchFamily="18" charset="0"/>
                <a:cs typeface="Times New Roman" pitchFamily="18" charset="0"/>
              </a:rPr>
              <a:t>aØ</a:t>
            </a:r>
            <a:r>
              <a:rPr lang="pt-BR" sz="2100" b="1" dirty="0">
                <a:latin typeface="Times New Roman" pitchFamily="18" charset="0"/>
                <a:cs typeface="Times New Roman" pitchFamily="18" charset="0"/>
              </a:rPr>
              <a:t> </a:t>
            </a:r>
            <a:r>
              <a:rPr lang="pt-BR" sz="2100" b="1" dirty="0" err="1">
                <a:latin typeface="Times New Roman" pitchFamily="18" charset="0"/>
                <a:cs typeface="Times New Roman" pitchFamily="18" charset="0"/>
              </a:rPr>
              <a:t>miaØ</a:t>
            </a:r>
            <a:r>
              <a:rPr lang="pt-BR" sz="2100" b="1" dirty="0">
                <a:latin typeface="Times New Roman" pitchFamily="18" charset="0"/>
                <a:cs typeface="Times New Roman" pitchFamily="18" charset="0"/>
              </a:rPr>
              <a:t> </a:t>
            </a:r>
            <a:r>
              <a:rPr lang="pt-BR" sz="2100" b="1" dirty="0" err="1">
                <a:latin typeface="Times New Roman" pitchFamily="18" charset="0"/>
                <a:cs typeface="Times New Roman" pitchFamily="18" charset="0"/>
              </a:rPr>
              <a:t>ves</a:t>
            </a:r>
            <a:r>
              <a:rPr lang="pt-BR" sz="2100" b="1" u="sng" dirty="0" err="1">
                <a:latin typeface="Times New Roman" pitchFamily="18" charset="0"/>
                <a:cs typeface="Times New Roman" pitchFamily="18" charset="0"/>
              </a:rPr>
              <a:t>is</a:t>
            </a:r>
            <a:r>
              <a:rPr lang="pt-BR" sz="2100" dirty="0">
                <a:latin typeface="Times New Roman" pitchFamily="18" charset="0"/>
                <a:cs typeface="Times New Roman" pitchFamily="18" charset="0"/>
              </a:rPr>
              <a:t>| por mia </a:t>
            </a:r>
            <a:r>
              <a:rPr lang="pt-BR" sz="2100" dirty="0" err="1">
                <a:latin typeface="Times New Roman" pitchFamily="18" charset="0"/>
                <a:cs typeface="Times New Roman" pitchFamily="18" charset="0"/>
              </a:rPr>
              <a:t>farmiria</a:t>
            </a:r>
            <a:r>
              <a:rPr lang="pt-BR" sz="2100" dirty="0">
                <a:latin typeface="Times New Roman" pitchFamily="18" charset="0"/>
                <a:cs typeface="Times New Roman" pitchFamily="18" charset="0"/>
              </a:rPr>
              <a:t>| [...]. (AFS- 2</a:t>
            </a:r>
            <a:r>
              <a:rPr lang="pt-BR" sz="2000" dirty="0">
                <a:latin typeface="Times New Roman" pitchFamily="18" charset="0"/>
                <a:cs typeface="Times New Roman" pitchFamily="18" charset="0"/>
              </a:rPr>
              <a:t>)</a:t>
            </a:r>
          </a:p>
          <a:p>
            <a:pPr marL="0" indent="0" algn="just">
              <a:buNone/>
            </a:pPr>
            <a:r>
              <a:rPr lang="pt-BR" sz="2000" dirty="0">
                <a:latin typeface="Times New Roman" pitchFamily="18" charset="0"/>
                <a:cs typeface="Times New Roman" pitchFamily="18" charset="0"/>
              </a:rPr>
              <a:t> </a:t>
            </a:r>
          </a:p>
          <a:p>
            <a:pPr marL="0" lvl="0" indent="0" algn="just">
              <a:buNone/>
            </a:pPr>
            <a:r>
              <a:rPr lang="pt-BR" sz="2200" b="1" dirty="0" smtClean="0">
                <a:latin typeface="Times New Roman" pitchFamily="18" charset="0"/>
                <a:cs typeface="Times New Roman" pitchFamily="18" charset="0"/>
              </a:rPr>
              <a:t>(</a:t>
            </a:r>
            <a:r>
              <a:rPr lang="pt-BR" sz="2200" b="1" dirty="0" err="1" smtClean="0">
                <a:latin typeface="Times New Roman" pitchFamily="18" charset="0"/>
                <a:cs typeface="Times New Roman" pitchFamily="18" charset="0"/>
              </a:rPr>
              <a:t>iii</a:t>
            </a:r>
            <a:r>
              <a:rPr lang="pt-BR" sz="2200" b="1" dirty="0" smtClean="0">
                <a:latin typeface="Times New Roman" pitchFamily="18" charset="0"/>
                <a:cs typeface="Times New Roman" pitchFamily="18" charset="0"/>
              </a:rPr>
              <a:t>) Posição </a:t>
            </a:r>
            <a:r>
              <a:rPr lang="pt-BR" sz="2200" b="1" dirty="0">
                <a:latin typeface="Times New Roman" pitchFamily="18" charset="0"/>
                <a:cs typeface="Times New Roman" pitchFamily="18" charset="0"/>
              </a:rPr>
              <a:t>isolada</a:t>
            </a:r>
          </a:p>
          <a:p>
            <a:pPr marL="0" indent="0" algn="just">
              <a:buNone/>
            </a:pPr>
            <a:endParaRPr lang="pt-BR" sz="1100" dirty="0" smtClean="0">
              <a:latin typeface="Times New Roman" pitchFamily="18" charset="0"/>
              <a:cs typeface="Times New Roman" pitchFamily="18" charset="0"/>
            </a:endParaRPr>
          </a:p>
          <a:p>
            <a:pPr marL="0" indent="0" algn="just">
              <a:buNone/>
            </a:pPr>
            <a:r>
              <a:rPr lang="pt-BR" sz="2100" dirty="0" smtClean="0">
                <a:latin typeface="Times New Roman" pitchFamily="18" charset="0"/>
                <a:cs typeface="Times New Roman" pitchFamily="18" charset="0"/>
              </a:rPr>
              <a:t>(</a:t>
            </a:r>
            <a:r>
              <a:rPr lang="pt-BR" sz="2100" dirty="0">
                <a:latin typeface="Times New Roman" pitchFamily="18" charset="0"/>
                <a:cs typeface="Times New Roman" pitchFamily="18" charset="0"/>
              </a:rPr>
              <a:t>6</a:t>
            </a:r>
            <a:r>
              <a:rPr lang="pt-BR" sz="2100" dirty="0" smtClean="0">
                <a:latin typeface="Times New Roman" pitchFamily="18" charset="0"/>
                <a:cs typeface="Times New Roman" pitchFamily="18" charset="0"/>
              </a:rPr>
              <a:t>) </a:t>
            </a:r>
            <a:r>
              <a:rPr lang="pt-BR" sz="2100" dirty="0">
                <a:latin typeface="Times New Roman" pitchFamily="18" charset="0"/>
                <a:cs typeface="Times New Roman" pitchFamily="18" charset="0"/>
              </a:rPr>
              <a:t>a. Adeus </a:t>
            </a:r>
            <a:r>
              <a:rPr lang="pt-BR" sz="2100" b="1" dirty="0">
                <a:latin typeface="Times New Roman" pitchFamily="18" charset="0"/>
                <a:cs typeface="Times New Roman" pitchFamily="18" charset="0"/>
              </a:rPr>
              <a:t>prezado</a:t>
            </a:r>
            <a:r>
              <a:rPr lang="pt-BR" sz="2100" b="1" u="sng" dirty="0">
                <a:latin typeface="Times New Roman" pitchFamily="18" charset="0"/>
                <a:cs typeface="Times New Roman" pitchFamily="18" charset="0"/>
              </a:rPr>
              <a:t>s</a:t>
            </a:r>
            <a:r>
              <a:rPr lang="pt-BR" sz="2100" b="1" dirty="0">
                <a:latin typeface="Times New Roman" pitchFamily="18" charset="0"/>
                <a:cs typeface="Times New Roman" pitchFamily="18" charset="0"/>
              </a:rPr>
              <a:t> </a:t>
            </a:r>
            <a:r>
              <a:rPr lang="pt-BR" sz="2100" b="1" dirty="0" err="1">
                <a:latin typeface="Times New Roman" pitchFamily="18" charset="0"/>
                <a:cs typeface="Times New Roman" pitchFamily="18" charset="0"/>
              </a:rPr>
              <a:t>qumnhado</a:t>
            </a:r>
            <a:r>
              <a:rPr lang="pt-BR" sz="2100" b="1" u="sng" dirty="0" err="1">
                <a:latin typeface="Times New Roman" pitchFamily="18" charset="0"/>
                <a:cs typeface="Times New Roman" pitchFamily="18" charset="0"/>
              </a:rPr>
              <a:t>s</a:t>
            </a:r>
            <a:r>
              <a:rPr lang="pt-BR" sz="2100" dirty="0">
                <a:latin typeface="Times New Roman" pitchFamily="18" charset="0"/>
                <a:cs typeface="Times New Roman" pitchFamily="18" charset="0"/>
              </a:rPr>
              <a:t>| [...]. (GOR- 27)</a:t>
            </a:r>
          </a:p>
          <a:p>
            <a:pPr marL="0" indent="0" algn="just">
              <a:buNone/>
            </a:pPr>
            <a:r>
              <a:rPr lang="pt-BR" sz="2100" dirty="0">
                <a:latin typeface="Times New Roman" pitchFamily="18" charset="0"/>
                <a:cs typeface="Times New Roman" pitchFamily="18" charset="0"/>
              </a:rPr>
              <a:t>      </a:t>
            </a:r>
            <a:r>
              <a:rPr lang="pt-BR" sz="2100" dirty="0" smtClean="0">
                <a:latin typeface="Times New Roman" pitchFamily="18" charset="0"/>
                <a:cs typeface="Times New Roman" pitchFamily="18" charset="0"/>
              </a:rPr>
              <a:t>b</a:t>
            </a:r>
            <a:r>
              <a:rPr lang="pt-BR" sz="2100" dirty="0">
                <a:latin typeface="Times New Roman" pitchFamily="18" charset="0"/>
                <a:cs typeface="Times New Roman" pitchFamily="18" charset="0"/>
              </a:rPr>
              <a:t>. </a:t>
            </a:r>
            <a:r>
              <a:rPr lang="pt-BR" sz="2100" dirty="0" err="1">
                <a:latin typeface="Times New Roman" pitchFamily="18" charset="0"/>
                <a:cs typeface="Times New Roman" pitchFamily="18" charset="0"/>
              </a:rPr>
              <a:t>Quridinha</a:t>
            </a:r>
            <a:r>
              <a:rPr lang="pt-BR" sz="2100" dirty="0">
                <a:latin typeface="Times New Roman" pitchFamily="18" charset="0"/>
                <a:cs typeface="Times New Roman" pitchFamily="18" charset="0"/>
              </a:rPr>
              <a:t> </a:t>
            </a:r>
            <a:r>
              <a:rPr lang="pt-BR" sz="2100" dirty="0" err="1">
                <a:latin typeface="Times New Roman" pitchFamily="18" charset="0"/>
                <a:cs typeface="Times New Roman" pitchFamily="18" charset="0"/>
              </a:rPr>
              <a:t>Amiguînha</a:t>
            </a:r>
            <a:r>
              <a:rPr lang="pt-BR" sz="2100" dirty="0">
                <a:latin typeface="Times New Roman" pitchFamily="18" charset="0"/>
                <a:cs typeface="Times New Roman" pitchFamily="18" charset="0"/>
              </a:rPr>
              <a:t> </a:t>
            </a:r>
            <a:r>
              <a:rPr lang="pt-BR" sz="2100" dirty="0" err="1">
                <a:latin typeface="Times New Roman" pitchFamily="18" charset="0"/>
                <a:cs typeface="Times New Roman" pitchFamily="18" charset="0"/>
              </a:rPr>
              <a:t>Amerinda|</a:t>
            </a:r>
            <a:r>
              <a:rPr lang="pt-BR" sz="2100" b="1" dirty="0" err="1">
                <a:latin typeface="Times New Roman" pitchFamily="18" charset="0"/>
                <a:cs typeface="Times New Roman" pitchFamily="18" charset="0"/>
              </a:rPr>
              <a:t>a</a:t>
            </a:r>
            <a:r>
              <a:rPr lang="pt-BR" sz="2100" b="1" u="sng" dirty="0" err="1">
                <a:latin typeface="Times New Roman" pitchFamily="18" charset="0"/>
                <a:cs typeface="Times New Roman" pitchFamily="18" charset="0"/>
              </a:rPr>
              <a:t>s</a:t>
            </a:r>
            <a:r>
              <a:rPr lang="pt-BR" sz="2100" b="1" dirty="0">
                <a:latin typeface="Times New Roman" pitchFamily="18" charset="0"/>
                <a:cs typeface="Times New Roman" pitchFamily="18" charset="0"/>
              </a:rPr>
              <a:t> </a:t>
            </a:r>
            <a:r>
              <a:rPr lang="pt-BR" sz="2100" b="1" dirty="0" err="1">
                <a:latin typeface="Times New Roman" pitchFamily="18" charset="0"/>
                <a:cs typeface="Times New Roman" pitchFamily="18" charset="0"/>
              </a:rPr>
              <a:t>minhaØ</a:t>
            </a:r>
            <a:r>
              <a:rPr lang="pt-BR" sz="2100" b="1" dirty="0">
                <a:latin typeface="Times New Roman" pitchFamily="18" charset="0"/>
                <a:cs typeface="Times New Roman" pitchFamily="18" charset="0"/>
              </a:rPr>
              <a:t> </a:t>
            </a:r>
            <a:r>
              <a:rPr lang="pt-BR" sz="2100" b="1" dirty="0" err="1">
                <a:latin typeface="Times New Roman" pitchFamily="18" charset="0"/>
                <a:cs typeface="Times New Roman" pitchFamily="18" charset="0"/>
              </a:rPr>
              <a:t>saudaç</a:t>
            </a:r>
            <a:r>
              <a:rPr lang="pt-BR" sz="2100" b="1" u="sng" dirty="0" err="1">
                <a:latin typeface="Times New Roman" pitchFamily="18" charset="0"/>
                <a:cs typeface="Times New Roman" pitchFamily="18" charset="0"/>
              </a:rPr>
              <a:t>ãos</a:t>
            </a:r>
            <a:r>
              <a:rPr lang="pt-BR" sz="2100" dirty="0">
                <a:latin typeface="Times New Roman" pitchFamily="18" charset="0"/>
                <a:cs typeface="Times New Roman" pitchFamily="18" charset="0"/>
              </a:rPr>
              <a:t>| [...]. (APS- 43)</a:t>
            </a:r>
          </a:p>
          <a:p>
            <a:pPr algn="just"/>
            <a:endParaRPr lang="pt-BR" sz="2000" dirty="0">
              <a:latin typeface="Times New Roman" pitchFamily="18" charset="0"/>
              <a:cs typeface="Times New Roman" pitchFamily="18" charset="0"/>
            </a:endParaRPr>
          </a:p>
        </p:txBody>
      </p:sp>
    </p:spTree>
    <p:extLst>
      <p:ext uri="{BB962C8B-B14F-4D97-AF65-F5344CB8AC3E}">
        <p14:creationId xmlns:p14="http://schemas.microsoft.com/office/powerpoint/2010/main" val="3628625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210742"/>
            <a:ext cx="8229600" cy="994122"/>
          </a:xfrm>
        </p:spPr>
        <p:txBody>
          <a:bodyPr>
            <a:noAutofit/>
          </a:bodyPr>
          <a:lstStyle/>
          <a:p>
            <a:pPr algn="just"/>
            <a:r>
              <a:rPr lang="pt-BR" sz="1800" dirty="0">
                <a:latin typeface="Times New Roman" pitchFamily="18" charset="0"/>
                <a:cs typeface="Times New Roman" pitchFamily="18" charset="0"/>
              </a:rPr>
              <a:t>Efeito da posição do SN com relação ao verbo sobre a realização da concordância de </a:t>
            </a:r>
            <a:r>
              <a:rPr lang="pt-BR" sz="1800" dirty="0" smtClean="0">
                <a:latin typeface="Times New Roman" pitchFamily="18" charset="0"/>
                <a:cs typeface="Times New Roman" pitchFamily="18" charset="0"/>
              </a:rPr>
              <a:t>número</a:t>
            </a:r>
            <a:endParaRPr lang="pt-BR" sz="18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076969517"/>
              </p:ext>
            </p:extLst>
          </p:nvPr>
        </p:nvGraphicFramePr>
        <p:xfrm>
          <a:off x="467545" y="2060847"/>
          <a:ext cx="8208910" cy="2664297"/>
        </p:xfrm>
        <a:graphic>
          <a:graphicData uri="http://schemas.openxmlformats.org/drawingml/2006/table">
            <a:tbl>
              <a:tblPr firstRow="1" firstCol="1" bandRow="1"/>
              <a:tblGrid>
                <a:gridCol w="3124969"/>
                <a:gridCol w="1694647"/>
                <a:gridCol w="1694647"/>
                <a:gridCol w="1694647"/>
              </a:tblGrid>
              <a:tr h="755046">
                <a:tc>
                  <a:txBody>
                    <a:bodyPr/>
                    <a:lstStyle/>
                    <a:p>
                      <a:pPr algn="ctr">
                        <a:lnSpc>
                          <a:spcPct val="115000"/>
                        </a:lnSpc>
                        <a:spcAft>
                          <a:spcPts val="0"/>
                        </a:spcAft>
                      </a:pPr>
                      <a:r>
                        <a:rPr lang="pt-BR" sz="2000" b="1" dirty="0">
                          <a:solidFill>
                            <a:srgbClr val="000000"/>
                          </a:solidFill>
                          <a:effectLst/>
                          <a:latin typeface="Times New Roman" pitchFamily="18" charset="0"/>
                          <a:ea typeface="Times New Roman"/>
                          <a:cs typeface="Times New Roman" pitchFamily="18" charset="0"/>
                        </a:rPr>
                        <a:t>POSIÇÃO DO SN EM RELAÇÃO</a:t>
                      </a:r>
                      <a:endParaRPr lang="pt-BR" sz="2000" dirty="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2000" b="1">
                          <a:solidFill>
                            <a:srgbClr val="000000"/>
                          </a:solidFill>
                          <a:effectLst/>
                          <a:latin typeface="Times New Roman" pitchFamily="18" charset="0"/>
                          <a:ea typeface="Times New Roman"/>
                          <a:cs typeface="Times New Roman" pitchFamily="18" charset="0"/>
                        </a:rPr>
                        <a:t>Frequência</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2000" b="1">
                          <a:solidFill>
                            <a:srgbClr val="000000"/>
                          </a:solidFill>
                          <a:effectLst/>
                          <a:latin typeface="Times New Roman" pitchFamily="18" charset="0"/>
                          <a:ea typeface="Times New Roman"/>
                          <a:cs typeface="Times New Roman" pitchFamily="18" charset="0"/>
                        </a:rPr>
                        <a:t>%</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pt-BR" sz="2000" b="1">
                          <a:solidFill>
                            <a:srgbClr val="000000"/>
                          </a:solidFill>
                          <a:effectLst/>
                          <a:latin typeface="Times New Roman" pitchFamily="18" charset="0"/>
                          <a:ea typeface="Times New Roman"/>
                          <a:cs typeface="Times New Roman" pitchFamily="18" charset="0"/>
                        </a:rPr>
                        <a:t>Peso relativo</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12355">
                <a:tc>
                  <a:txBody>
                    <a:bodyPr/>
                    <a:lstStyle/>
                    <a:p>
                      <a:pPr algn="just">
                        <a:lnSpc>
                          <a:spcPct val="115000"/>
                        </a:lnSpc>
                        <a:spcAft>
                          <a:spcPts val="0"/>
                        </a:spcAft>
                      </a:pPr>
                      <a:r>
                        <a:rPr lang="pt-BR" sz="2000" b="1">
                          <a:solidFill>
                            <a:srgbClr val="000000"/>
                          </a:solidFill>
                          <a:effectLst/>
                          <a:latin typeface="Times New Roman" pitchFamily="18" charset="0"/>
                          <a:ea typeface="Times New Roman"/>
                          <a:cs typeface="Times New Roman" pitchFamily="18" charset="0"/>
                        </a:rPr>
                        <a:t>À esquerda do verbo</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15/68</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22,1</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dirty="0">
                          <a:solidFill>
                            <a:srgbClr val="000000"/>
                          </a:solidFill>
                          <a:effectLst/>
                          <a:latin typeface="Times New Roman" pitchFamily="18" charset="0"/>
                          <a:ea typeface="Times New Roman"/>
                          <a:cs typeface="Times New Roman" pitchFamily="18" charset="0"/>
                        </a:rPr>
                        <a:t>0.341</a:t>
                      </a:r>
                      <a:endParaRPr lang="pt-BR" sz="2000" dirty="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448">
                <a:tc>
                  <a:txBody>
                    <a:bodyPr/>
                    <a:lstStyle/>
                    <a:p>
                      <a:pPr algn="just">
                        <a:lnSpc>
                          <a:spcPct val="115000"/>
                        </a:lnSpc>
                        <a:spcAft>
                          <a:spcPts val="0"/>
                        </a:spcAft>
                      </a:pPr>
                      <a:r>
                        <a:rPr lang="pt-BR" sz="2000" b="1">
                          <a:solidFill>
                            <a:srgbClr val="000000"/>
                          </a:solidFill>
                          <a:effectLst/>
                          <a:latin typeface="Times New Roman" pitchFamily="18" charset="0"/>
                          <a:ea typeface="Times New Roman"/>
                          <a:cs typeface="Times New Roman" pitchFamily="18" charset="0"/>
                        </a:rPr>
                        <a:t>À direita do verbo</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77/234</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32,9</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0.531</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448">
                <a:tc>
                  <a:txBody>
                    <a:bodyPr/>
                    <a:lstStyle/>
                    <a:p>
                      <a:pPr algn="just">
                        <a:lnSpc>
                          <a:spcPct val="115000"/>
                        </a:lnSpc>
                        <a:spcAft>
                          <a:spcPts val="0"/>
                        </a:spcAft>
                      </a:pPr>
                      <a:r>
                        <a:rPr lang="pt-BR" sz="2000" b="1">
                          <a:solidFill>
                            <a:srgbClr val="000000"/>
                          </a:solidFill>
                          <a:effectLst/>
                          <a:latin typeface="Times New Roman" pitchFamily="18" charset="0"/>
                          <a:ea typeface="Times New Roman"/>
                          <a:cs typeface="Times New Roman" pitchFamily="18" charset="0"/>
                        </a:rPr>
                        <a:t>Posição isolada</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7/9</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43,8</a:t>
                      </a:r>
                      <a:endParaRPr lang="pt-BR" sz="200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2000" dirty="0">
                          <a:solidFill>
                            <a:srgbClr val="000000"/>
                          </a:solidFill>
                          <a:effectLst/>
                          <a:latin typeface="Times New Roman" pitchFamily="18" charset="0"/>
                          <a:ea typeface="Times New Roman"/>
                          <a:cs typeface="Times New Roman" pitchFamily="18" charset="0"/>
                        </a:rPr>
                        <a:t>0.727</a:t>
                      </a:r>
                      <a:endParaRPr lang="pt-BR" sz="2000" dirty="0">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Espaço Reservado para Conteúdo 2"/>
          <p:cNvSpPr txBox="1">
            <a:spLocks/>
          </p:cNvSpPr>
          <p:nvPr/>
        </p:nvSpPr>
        <p:spPr>
          <a:xfrm>
            <a:off x="467544" y="4797152"/>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3634930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856" y="562670"/>
            <a:ext cx="8229600" cy="850106"/>
          </a:xfrm>
        </p:spPr>
        <p:txBody>
          <a:bodyPr>
            <a:noAutofit/>
          </a:bodyPr>
          <a:lstStyle/>
          <a:p>
            <a:pPr algn="just"/>
            <a:r>
              <a:rPr lang="pt-BR" sz="2000" dirty="0">
                <a:latin typeface="Times New Roman" pitchFamily="18" charset="0"/>
                <a:cs typeface="Times New Roman" pitchFamily="18" charset="0"/>
              </a:rPr>
              <a:t>Efeito da Posição do SN em relação ao verbo na variação da </a:t>
            </a:r>
            <a:r>
              <a:rPr lang="pt-BR" sz="2000" dirty="0" smtClean="0">
                <a:latin typeface="Times New Roman" pitchFamily="18" charset="0"/>
                <a:cs typeface="Times New Roman" pitchFamily="18" charset="0"/>
              </a:rPr>
              <a:t>concordância</a:t>
            </a:r>
            <a:endParaRPr lang="pt-BR" sz="2000" dirty="0">
              <a:latin typeface="Times New Roman" pitchFamily="18" charset="0"/>
              <a:cs typeface="Times New Roman" pitchFamily="18" charset="0"/>
            </a:endParaRPr>
          </a:p>
        </p:txBody>
      </p:sp>
      <p:graphicFrame>
        <p:nvGraphicFramePr>
          <p:cNvPr id="4" name="Gráfico 3"/>
          <p:cNvGraphicFramePr/>
          <p:nvPr>
            <p:extLst>
              <p:ext uri="{D42A27DB-BD31-4B8C-83A1-F6EECF244321}">
                <p14:modId xmlns:p14="http://schemas.microsoft.com/office/powerpoint/2010/main" val="1191162421"/>
              </p:ext>
            </p:extLst>
          </p:nvPr>
        </p:nvGraphicFramePr>
        <p:xfrm>
          <a:off x="467544" y="1268760"/>
          <a:ext cx="820891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Conteúdo 2"/>
          <p:cNvSpPr txBox="1">
            <a:spLocks/>
          </p:cNvSpPr>
          <p:nvPr/>
        </p:nvSpPr>
        <p:spPr>
          <a:xfrm>
            <a:off x="539552" y="6110337"/>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600" b="1" dirty="0" smtClean="0">
                <a:latin typeface="Times New Roman" pitchFamily="18" charset="0"/>
                <a:cs typeface="Times New Roman" pitchFamily="18" charset="0"/>
              </a:rPr>
              <a:t>Fonte: </a:t>
            </a:r>
            <a:r>
              <a:rPr lang="pt-BR" sz="1600" dirty="0" smtClean="0">
                <a:latin typeface="Times New Roman" pitchFamily="18" charset="0"/>
                <a:cs typeface="Times New Roman" pitchFamily="18" charset="0"/>
              </a:rPr>
              <a:t>elaborado pela autora</a:t>
            </a:r>
            <a:endParaRPr lang="pt-BR" sz="1600" dirty="0">
              <a:latin typeface="Times New Roman" pitchFamily="18" charset="0"/>
              <a:cs typeface="Times New Roman" pitchFamily="18" charset="0"/>
            </a:endParaRPr>
          </a:p>
        </p:txBody>
      </p:sp>
    </p:spTree>
    <p:extLst>
      <p:ext uri="{BB962C8B-B14F-4D97-AF65-F5344CB8AC3E}">
        <p14:creationId xmlns:p14="http://schemas.microsoft.com/office/powerpoint/2010/main" val="739549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5976664"/>
          </a:xfrm>
        </p:spPr>
        <p:txBody>
          <a:bodyPr>
            <a:noAutofit/>
          </a:bodyPr>
          <a:lstStyle/>
          <a:p>
            <a:pPr marL="0" indent="0" algn="just">
              <a:buNone/>
            </a:pP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2 O número absoluto de constituintes do SN</a:t>
            </a:r>
          </a:p>
          <a:p>
            <a:pPr marL="0" lvl="0" indent="0" algn="just">
              <a:buNone/>
            </a:pPr>
            <a:endParaRPr lang="pt-BR" sz="2400" b="1" dirty="0" smtClean="0">
              <a:latin typeface="Times New Roman" pitchFamily="18" charset="0"/>
              <a:cs typeface="Times New Roman" pitchFamily="18" charset="0"/>
            </a:endParaRPr>
          </a:p>
          <a:p>
            <a:pPr marL="0" lvl="0" indent="0" algn="just">
              <a:buNone/>
            </a:pPr>
            <a:r>
              <a:rPr lang="pt-BR" sz="2400" b="1" dirty="0" smtClean="0">
                <a:latin typeface="Times New Roman" pitchFamily="18" charset="0"/>
                <a:cs typeface="Times New Roman" pitchFamily="18" charset="0"/>
              </a:rPr>
              <a:t>(i) Sintagmas </a:t>
            </a:r>
            <a:r>
              <a:rPr lang="pt-BR" sz="2400" b="1" dirty="0">
                <a:latin typeface="Times New Roman" pitchFamily="18" charset="0"/>
                <a:cs typeface="Times New Roman" pitchFamily="18" charset="0"/>
              </a:rPr>
              <a:t>compostos por dois itens</a:t>
            </a:r>
          </a:p>
          <a:p>
            <a:pPr marL="0" indent="0" algn="just">
              <a:buNone/>
            </a:pPr>
            <a:endParaRPr lang="pt-BR" sz="2400" dirty="0" smtClean="0">
              <a:latin typeface="Times New Roman" pitchFamily="18" charset="0"/>
              <a:cs typeface="Times New Roman" pitchFamily="18" charset="0"/>
            </a:endParaRPr>
          </a:p>
          <a:p>
            <a:pPr marL="0" indent="0" algn="just">
              <a:buNone/>
            </a:pPr>
            <a:r>
              <a:rPr lang="pt-BR" sz="2400" dirty="0" smtClean="0">
                <a:latin typeface="Times New Roman" pitchFamily="18" charset="0"/>
                <a:cs typeface="Times New Roman" pitchFamily="18" charset="0"/>
              </a:rPr>
              <a:t>(</a:t>
            </a:r>
            <a:r>
              <a:rPr lang="pt-BR" sz="2400" dirty="0">
                <a:latin typeface="Times New Roman" pitchFamily="18" charset="0"/>
                <a:cs typeface="Times New Roman" pitchFamily="18" charset="0"/>
              </a:rPr>
              <a:t>7</a:t>
            </a:r>
            <a:r>
              <a:rPr lang="pt-BR" sz="2400" dirty="0" smtClean="0">
                <a:latin typeface="Times New Roman" pitchFamily="18" charset="0"/>
                <a:cs typeface="Times New Roman" pitchFamily="18" charset="0"/>
              </a:rPr>
              <a:t>) </a:t>
            </a:r>
            <a:r>
              <a:rPr lang="pt-BR" sz="2400" dirty="0">
                <a:latin typeface="Times New Roman" pitchFamily="18" charset="0"/>
                <a:cs typeface="Times New Roman" pitchFamily="18" charset="0"/>
              </a:rPr>
              <a:t>a. [...] Quero ser </a:t>
            </a:r>
            <a:r>
              <a:rPr lang="pt-BR" sz="2400" b="1" dirty="0">
                <a:latin typeface="Times New Roman" pitchFamily="18" charset="0"/>
                <a:cs typeface="Times New Roman" pitchFamily="18" charset="0"/>
              </a:rPr>
              <a:t>teu</a:t>
            </a:r>
            <a:r>
              <a:rPr lang="pt-BR" sz="2400" b="1" u="sng" dirty="0">
                <a:latin typeface="Times New Roman" pitchFamily="18" charset="0"/>
                <a:cs typeface="Times New Roman" pitchFamily="18" charset="0"/>
              </a:rPr>
              <a:t>s</a:t>
            </a:r>
            <a:r>
              <a:rPr lang="pt-BR" sz="2400" b="1" dirty="0">
                <a:latin typeface="Times New Roman" pitchFamily="18" charset="0"/>
                <a:cs typeface="Times New Roman" pitchFamily="18" charset="0"/>
              </a:rPr>
              <a:t> </a:t>
            </a:r>
            <a:r>
              <a:rPr lang="pt-BR" sz="2400" b="1" dirty="0" err="1">
                <a:latin typeface="Times New Roman" pitchFamily="18" charset="0"/>
                <a:cs typeface="Times New Roman" pitchFamily="18" charset="0"/>
              </a:rPr>
              <a:t>labio</a:t>
            </a:r>
            <a:r>
              <a:rPr lang="pt-BR" sz="2400" b="1" u="sng" dirty="0" err="1">
                <a:latin typeface="Times New Roman" pitchFamily="18" charset="0"/>
                <a:cs typeface="Times New Roman" pitchFamily="18" charset="0"/>
              </a:rPr>
              <a:t>s</a:t>
            </a:r>
            <a:r>
              <a:rPr lang="pt-BR" sz="2400" dirty="0">
                <a:latin typeface="Times New Roman" pitchFamily="18" charset="0"/>
                <a:cs typeface="Times New Roman" pitchFamily="18" charset="0"/>
              </a:rPr>
              <a:t>. [...]. (AHC- </a:t>
            </a:r>
            <a:r>
              <a:rPr lang="pt-BR" sz="2400" dirty="0" smtClean="0">
                <a:latin typeface="Times New Roman" pitchFamily="18" charset="0"/>
                <a:cs typeface="Times New Roman" pitchFamily="18" charset="0"/>
              </a:rPr>
              <a:t>57)</a:t>
            </a:r>
          </a:p>
          <a:p>
            <a:pPr marL="441325" indent="0" algn="just">
              <a:buNone/>
            </a:pPr>
            <a:r>
              <a:rPr lang="pt-BR" sz="2400" dirty="0" smtClean="0">
                <a:latin typeface="Times New Roman" pitchFamily="18" charset="0"/>
                <a:cs typeface="Times New Roman" pitchFamily="18" charset="0"/>
              </a:rPr>
              <a:t>b</a:t>
            </a:r>
            <a:r>
              <a:rPr lang="pt-BR" sz="2400" dirty="0">
                <a:latin typeface="Times New Roman" pitchFamily="18" charset="0"/>
                <a:cs typeface="Times New Roman" pitchFamily="18" charset="0"/>
              </a:rPr>
              <a:t>. [...] você já fez </a:t>
            </a:r>
            <a:r>
              <a:rPr lang="pt-BR" sz="2400" b="1" dirty="0">
                <a:latin typeface="Times New Roman" pitchFamily="18" charset="0"/>
                <a:cs typeface="Times New Roman" pitchFamily="18" charset="0"/>
              </a:rPr>
              <a:t>meu</a:t>
            </a:r>
            <a:r>
              <a:rPr lang="pt-BR" sz="2400" b="1" u="sng" dirty="0">
                <a:latin typeface="Times New Roman" pitchFamily="18" charset="0"/>
                <a:cs typeface="Times New Roman" pitchFamily="18" charset="0"/>
              </a:rPr>
              <a:t>s</a:t>
            </a:r>
            <a:r>
              <a:rPr lang="pt-BR" sz="2400" b="1" dirty="0">
                <a:latin typeface="Times New Roman" pitchFamily="18" charset="0"/>
                <a:cs typeface="Times New Roman" pitchFamily="18" charset="0"/>
              </a:rPr>
              <a:t> </a:t>
            </a:r>
            <a:r>
              <a:rPr lang="pt-BR" sz="2400" b="1" dirty="0" err="1">
                <a:latin typeface="Times New Roman" pitchFamily="18" charset="0"/>
                <a:cs typeface="Times New Roman" pitchFamily="18" charset="0"/>
              </a:rPr>
              <a:t>tapetiØ</a:t>
            </a:r>
            <a:r>
              <a:rPr lang="pt-BR" sz="2400" dirty="0">
                <a:latin typeface="Times New Roman" pitchFamily="18" charset="0"/>
                <a:cs typeface="Times New Roman" pitchFamily="18" charset="0"/>
              </a:rPr>
              <a:t> e o cento| mande-me dizer </a:t>
            </a:r>
            <a:r>
              <a:rPr lang="pt-BR" sz="2400" dirty="0" smtClean="0">
                <a:latin typeface="Times New Roman" pitchFamily="18" charset="0"/>
                <a:cs typeface="Times New Roman" pitchFamily="18" charset="0"/>
              </a:rPr>
              <a:t>     [...]. </a:t>
            </a:r>
            <a:r>
              <a:rPr lang="pt-BR" sz="2400" dirty="0">
                <a:latin typeface="Times New Roman" pitchFamily="18" charset="0"/>
                <a:cs typeface="Times New Roman" pitchFamily="18" charset="0"/>
              </a:rPr>
              <a:t>(DCS- 69)</a:t>
            </a:r>
          </a:p>
          <a:p>
            <a:pPr marL="0" indent="0" algn="just">
              <a:buNone/>
            </a:pPr>
            <a:r>
              <a:rPr lang="pt-BR" sz="2400" b="1" dirty="0">
                <a:latin typeface="Times New Roman" pitchFamily="18" charset="0"/>
                <a:cs typeface="Times New Roman" pitchFamily="18" charset="0"/>
              </a:rPr>
              <a:t> </a:t>
            </a:r>
            <a:endParaRPr lang="pt-BR" sz="2400" dirty="0">
              <a:latin typeface="Times New Roman" pitchFamily="18" charset="0"/>
              <a:cs typeface="Times New Roman" pitchFamily="18" charset="0"/>
            </a:endParaRPr>
          </a:p>
          <a:p>
            <a:pPr marL="0" lvl="0" indent="0" algn="just">
              <a:buNone/>
            </a:pPr>
            <a:r>
              <a:rPr lang="pt-BR" sz="2400" b="1" dirty="0" smtClean="0">
                <a:latin typeface="Times New Roman" pitchFamily="18" charset="0"/>
                <a:cs typeface="Times New Roman" pitchFamily="18" charset="0"/>
              </a:rPr>
              <a:t>(</a:t>
            </a:r>
            <a:r>
              <a:rPr lang="pt-BR" sz="2400" b="1" dirty="0" err="1" smtClean="0">
                <a:latin typeface="Times New Roman" pitchFamily="18" charset="0"/>
                <a:cs typeface="Times New Roman" pitchFamily="18" charset="0"/>
              </a:rPr>
              <a:t>ii</a:t>
            </a:r>
            <a:r>
              <a:rPr lang="pt-BR" sz="2400" b="1" dirty="0" smtClean="0">
                <a:latin typeface="Times New Roman" pitchFamily="18" charset="0"/>
                <a:cs typeface="Times New Roman" pitchFamily="18" charset="0"/>
              </a:rPr>
              <a:t>) Sintagmas </a:t>
            </a:r>
            <a:r>
              <a:rPr lang="pt-BR" sz="2400" b="1" dirty="0">
                <a:latin typeface="Times New Roman" pitchFamily="18" charset="0"/>
                <a:cs typeface="Times New Roman" pitchFamily="18" charset="0"/>
              </a:rPr>
              <a:t>compostos por três itens</a:t>
            </a:r>
          </a:p>
          <a:p>
            <a:pPr marL="0" indent="0" algn="just">
              <a:buNone/>
            </a:pPr>
            <a:endParaRPr lang="pt-BR" sz="2400" dirty="0" smtClean="0">
              <a:latin typeface="Times New Roman" pitchFamily="18" charset="0"/>
              <a:cs typeface="Times New Roman" pitchFamily="18" charset="0"/>
            </a:endParaRPr>
          </a:p>
          <a:p>
            <a:pPr marL="441325" indent="-441325" algn="just">
              <a:buNone/>
            </a:pPr>
            <a:r>
              <a:rPr lang="pt-BR" sz="2400" dirty="0" smtClean="0">
                <a:latin typeface="Times New Roman" pitchFamily="18" charset="0"/>
                <a:cs typeface="Times New Roman" pitchFamily="18" charset="0"/>
              </a:rPr>
              <a:t>(</a:t>
            </a:r>
            <a:r>
              <a:rPr lang="pt-BR" sz="2400" dirty="0">
                <a:latin typeface="Times New Roman" pitchFamily="18" charset="0"/>
                <a:cs typeface="Times New Roman" pitchFamily="18" charset="0"/>
              </a:rPr>
              <a:t>8</a:t>
            </a:r>
            <a:r>
              <a:rPr lang="pt-BR" sz="2400" dirty="0" smtClean="0">
                <a:latin typeface="Times New Roman" pitchFamily="18" charset="0"/>
                <a:cs typeface="Times New Roman" pitchFamily="18" charset="0"/>
              </a:rPr>
              <a:t>) </a:t>
            </a:r>
            <a:r>
              <a:rPr lang="pt-BR" sz="2400" dirty="0">
                <a:latin typeface="Times New Roman" pitchFamily="18" charset="0"/>
                <a:cs typeface="Times New Roman" pitchFamily="18" charset="0"/>
              </a:rPr>
              <a:t>a. </a:t>
            </a:r>
            <a:r>
              <a:rPr lang="pt-BR" sz="2400" dirty="0" err="1">
                <a:latin typeface="Times New Roman" pitchFamily="18" charset="0"/>
                <a:cs typeface="Times New Roman" pitchFamily="18" charset="0"/>
              </a:rPr>
              <a:t>Pegei</a:t>
            </a:r>
            <a:r>
              <a:rPr lang="pt-BR" sz="2400" dirty="0">
                <a:latin typeface="Times New Roman" pitchFamily="18" charset="0"/>
                <a:cs typeface="Times New Roman" pitchFamily="18" charset="0"/>
              </a:rPr>
              <a:t> na pena para dar </a:t>
            </a:r>
            <a:r>
              <a:rPr lang="pt-BR" sz="2400" b="1" dirty="0">
                <a:latin typeface="Times New Roman" pitchFamily="18" charset="0"/>
                <a:cs typeface="Times New Roman" pitchFamily="18" charset="0"/>
              </a:rPr>
              <a:t>a</a:t>
            </a:r>
            <a:r>
              <a:rPr lang="pt-BR" sz="2400" b="1" u="sng" dirty="0">
                <a:latin typeface="Times New Roman" pitchFamily="18" charset="0"/>
                <a:cs typeface="Times New Roman" pitchFamily="18" charset="0"/>
              </a:rPr>
              <a:t>s</a:t>
            </a:r>
            <a:r>
              <a:rPr lang="pt-BR" sz="2400" b="1" dirty="0">
                <a:latin typeface="Times New Roman" pitchFamily="18" charset="0"/>
                <a:cs typeface="Times New Roman" pitchFamily="18" charset="0"/>
              </a:rPr>
              <a:t> minha</a:t>
            </a:r>
            <a:r>
              <a:rPr lang="pt-BR" sz="2400" b="1" u="sng" dirty="0">
                <a:latin typeface="Times New Roman" pitchFamily="18" charset="0"/>
                <a:cs typeface="Times New Roman" pitchFamily="18" charset="0"/>
              </a:rPr>
              <a:t>s</a:t>
            </a:r>
            <a:r>
              <a:rPr lang="pt-BR" sz="2400" b="1" dirty="0">
                <a:latin typeface="Times New Roman" pitchFamily="18" charset="0"/>
                <a:cs typeface="Times New Roman" pitchFamily="18" charset="0"/>
              </a:rPr>
              <a:t>| </a:t>
            </a:r>
            <a:r>
              <a:rPr lang="pt-BR" sz="2400" b="1" dirty="0" err="1">
                <a:latin typeface="Times New Roman" pitchFamily="18" charset="0"/>
                <a:cs typeface="Times New Roman" pitchFamily="18" charset="0"/>
              </a:rPr>
              <a:t>nutia</a:t>
            </a:r>
            <a:r>
              <a:rPr lang="pt-BR" sz="2400" b="1" u="sng" dirty="0" err="1">
                <a:latin typeface="Times New Roman" pitchFamily="18" charset="0"/>
                <a:cs typeface="Times New Roman" pitchFamily="18" charset="0"/>
              </a:rPr>
              <a:t>s</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iu</a:t>
            </a:r>
            <a:r>
              <a:rPr lang="pt-BR" sz="2400" dirty="0">
                <a:latin typeface="Times New Roman" pitchFamily="18" charset="0"/>
                <a:cs typeface="Times New Roman" pitchFamily="18" charset="0"/>
              </a:rPr>
              <a:t> momento </a:t>
            </a:r>
            <a:r>
              <a:rPr lang="pt-BR" sz="2400" dirty="0" err="1">
                <a:latin typeface="Times New Roman" pitchFamily="18" charset="0"/>
                <a:cs typeface="Times New Roman" pitchFamily="18" charset="0"/>
              </a:rPr>
              <a:t>obeter</a:t>
            </a:r>
            <a:r>
              <a:rPr lang="pt-BR" sz="2400" dirty="0">
                <a:latin typeface="Times New Roman" pitchFamily="18" charset="0"/>
                <a:cs typeface="Times New Roman" pitchFamily="18" charset="0"/>
              </a:rPr>
              <a:t> as suas| [...]. (GOR- 28)</a:t>
            </a:r>
          </a:p>
          <a:p>
            <a:pPr algn="just"/>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4287165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8229600" cy="5433467"/>
          </a:xfrm>
        </p:spPr>
        <p:txBody>
          <a:bodyPr>
            <a:normAutofit/>
          </a:bodyPr>
          <a:lstStyle/>
          <a:p>
            <a:pPr marL="441325" indent="-441325" algn="just">
              <a:buNone/>
            </a:pPr>
            <a:r>
              <a:rPr lang="pt-BR" sz="2400" dirty="0">
                <a:latin typeface="Times New Roman" pitchFamily="18" charset="0"/>
                <a:cs typeface="Times New Roman" pitchFamily="18" charset="0"/>
              </a:rPr>
              <a:t> </a:t>
            </a:r>
            <a:r>
              <a:rPr lang="pt-BR" sz="2400" dirty="0" smtClean="0">
                <a:latin typeface="Times New Roman" pitchFamily="18" charset="0"/>
                <a:cs typeface="Times New Roman" pitchFamily="18" charset="0"/>
              </a:rPr>
              <a:t>     b</a:t>
            </a:r>
            <a:r>
              <a:rPr lang="pt-BR" sz="2400" dirty="0">
                <a:latin typeface="Times New Roman" pitchFamily="18" charset="0"/>
                <a:cs typeface="Times New Roman" pitchFamily="18" charset="0"/>
              </a:rPr>
              <a:t>. [...] Não </a:t>
            </a:r>
            <a:r>
              <a:rPr lang="pt-BR" sz="2400" dirty="0" err="1">
                <a:latin typeface="Times New Roman" pitchFamily="18" charset="0"/>
                <a:cs typeface="Times New Roman" pitchFamily="18" charset="0"/>
              </a:rPr>
              <a:t>pocu</a:t>
            </a:r>
            <a:r>
              <a:rPr lang="pt-BR" sz="2400" dirty="0">
                <a:latin typeface="Times New Roman" pitchFamily="18" charset="0"/>
                <a:cs typeface="Times New Roman" pitchFamily="18" charset="0"/>
              </a:rPr>
              <a:t> mais </a:t>
            </a:r>
            <a:r>
              <a:rPr lang="pt-BR" sz="2400" dirty="0" err="1">
                <a:latin typeface="Times New Roman" pitchFamily="18" charset="0"/>
                <a:cs typeface="Times New Roman" pitchFamily="18" charset="0"/>
              </a:rPr>
              <a:t>ficarca</a:t>
            </a:r>
            <a:r>
              <a:rPr lang="pt-BR" sz="2400" dirty="0">
                <a:latin typeface="Times New Roman" pitchFamily="18" charset="0"/>
                <a:cs typeface="Times New Roman" pitchFamily="18" charset="0"/>
              </a:rPr>
              <a:t>| cozinho eu Sinto </a:t>
            </a:r>
            <a:r>
              <a:rPr lang="pt-BR" sz="2400" dirty="0" err="1" smtClean="0">
                <a:latin typeface="Times New Roman" pitchFamily="18" charset="0"/>
                <a:cs typeface="Times New Roman" pitchFamily="18" charset="0"/>
              </a:rPr>
              <a:t>fauta</a:t>
            </a:r>
            <a:r>
              <a:rPr lang="pt-BR" sz="2400" dirty="0" smtClean="0">
                <a:latin typeface="Times New Roman" pitchFamily="18" charset="0"/>
                <a:cs typeface="Times New Roman" pitchFamily="18" charset="0"/>
              </a:rPr>
              <a:t> </a:t>
            </a:r>
            <a:r>
              <a:rPr lang="pt-BR" sz="2400" b="1" dirty="0" err="1" smtClean="0">
                <a:latin typeface="Times New Roman" pitchFamily="18" charset="0"/>
                <a:cs typeface="Times New Roman" pitchFamily="18" charset="0"/>
              </a:rPr>
              <a:t>du</a:t>
            </a:r>
            <a:r>
              <a:rPr lang="pt-BR" sz="2400" b="1" u="sng" dirty="0" err="1" smtClean="0">
                <a:latin typeface="Times New Roman" pitchFamily="18" charset="0"/>
                <a:cs typeface="Times New Roman" pitchFamily="18" charset="0"/>
              </a:rPr>
              <a:t>s</a:t>
            </a:r>
            <a:r>
              <a:rPr lang="pt-BR" sz="2400" b="1" dirty="0" smtClean="0">
                <a:latin typeface="Times New Roman" pitchFamily="18" charset="0"/>
                <a:cs typeface="Times New Roman" pitchFamily="18" charset="0"/>
              </a:rPr>
              <a:t> </a:t>
            </a:r>
            <a:r>
              <a:rPr lang="pt-BR" sz="2400" b="1" dirty="0">
                <a:latin typeface="Times New Roman" pitchFamily="18" charset="0"/>
                <a:cs typeface="Times New Roman" pitchFamily="18" charset="0"/>
              </a:rPr>
              <a:t>teu</a:t>
            </a:r>
            <a:r>
              <a:rPr lang="pt-BR" sz="2400" b="1" u="sng" dirty="0">
                <a:latin typeface="Times New Roman" pitchFamily="18" charset="0"/>
                <a:cs typeface="Times New Roman" pitchFamily="18" charset="0"/>
              </a:rPr>
              <a:t>s</a:t>
            </a:r>
            <a:r>
              <a:rPr lang="pt-BR" sz="2400" b="1" dirty="0">
                <a:latin typeface="Times New Roman" pitchFamily="18" charset="0"/>
                <a:cs typeface="Times New Roman" pitchFamily="18" charset="0"/>
              </a:rPr>
              <a:t>| carinho</a:t>
            </a:r>
            <a:r>
              <a:rPr lang="pt-BR" sz="2400" dirty="0">
                <a:latin typeface="Times New Roman" pitchFamily="18" charset="0"/>
                <a:cs typeface="Times New Roman" pitchFamily="18" charset="0"/>
              </a:rPr>
              <a:t> [...]. (JMA- 65)</a:t>
            </a:r>
          </a:p>
          <a:p>
            <a:pPr marL="0" lvl="0" indent="0" algn="just">
              <a:buNone/>
            </a:pPr>
            <a:endParaRPr lang="pt-BR" sz="2400" b="1" dirty="0" smtClean="0">
              <a:latin typeface="Times New Roman" pitchFamily="18" charset="0"/>
              <a:cs typeface="Times New Roman" pitchFamily="18" charset="0"/>
            </a:endParaRPr>
          </a:p>
          <a:p>
            <a:pPr marL="0" lvl="0" indent="0" algn="just">
              <a:buNone/>
            </a:pPr>
            <a:r>
              <a:rPr lang="pt-BR" sz="2400" b="1" dirty="0" smtClean="0">
                <a:latin typeface="Times New Roman" pitchFamily="18" charset="0"/>
                <a:cs typeface="Times New Roman" pitchFamily="18" charset="0"/>
              </a:rPr>
              <a:t>(</a:t>
            </a:r>
            <a:r>
              <a:rPr lang="pt-BR" sz="2400" b="1" dirty="0" err="1" smtClean="0">
                <a:latin typeface="Times New Roman" pitchFamily="18" charset="0"/>
                <a:cs typeface="Times New Roman" pitchFamily="18" charset="0"/>
              </a:rPr>
              <a:t>iii</a:t>
            </a:r>
            <a:r>
              <a:rPr lang="pt-BR" sz="2400" b="1" dirty="0" smtClean="0">
                <a:latin typeface="Times New Roman" pitchFamily="18" charset="0"/>
                <a:cs typeface="Times New Roman" pitchFamily="18" charset="0"/>
              </a:rPr>
              <a:t>) Sintagmas </a:t>
            </a:r>
            <a:r>
              <a:rPr lang="pt-BR" sz="2400" b="1" dirty="0">
                <a:latin typeface="Times New Roman" pitchFamily="18" charset="0"/>
                <a:cs typeface="Times New Roman" pitchFamily="18" charset="0"/>
              </a:rPr>
              <a:t>compostos por quatro itens ou mais </a:t>
            </a:r>
          </a:p>
          <a:p>
            <a:pPr marL="0" indent="0" algn="just">
              <a:buNone/>
            </a:pPr>
            <a:endParaRPr lang="pt-BR" sz="2400" dirty="0" smtClean="0">
              <a:latin typeface="Times New Roman" pitchFamily="18" charset="0"/>
              <a:cs typeface="Times New Roman" pitchFamily="18" charset="0"/>
            </a:endParaRPr>
          </a:p>
          <a:p>
            <a:pPr marL="441325" indent="-441325" algn="just">
              <a:buNone/>
            </a:pPr>
            <a:r>
              <a:rPr lang="pt-BR" sz="2400" dirty="0" smtClean="0">
                <a:latin typeface="Times New Roman" pitchFamily="18" charset="0"/>
                <a:cs typeface="Times New Roman" pitchFamily="18" charset="0"/>
              </a:rPr>
              <a:t>(</a:t>
            </a:r>
            <a:r>
              <a:rPr lang="pt-BR" sz="2400" dirty="0">
                <a:latin typeface="Times New Roman" pitchFamily="18" charset="0"/>
                <a:cs typeface="Times New Roman" pitchFamily="18" charset="0"/>
              </a:rPr>
              <a:t>9</a:t>
            </a:r>
            <a:r>
              <a:rPr lang="pt-BR" sz="2400" dirty="0" smtClean="0">
                <a:latin typeface="Times New Roman" pitchFamily="18" charset="0"/>
                <a:cs typeface="Times New Roman" pitchFamily="18" charset="0"/>
              </a:rPr>
              <a:t>) </a:t>
            </a:r>
            <a:r>
              <a:rPr lang="pt-BR" sz="2400" dirty="0">
                <a:latin typeface="Times New Roman" pitchFamily="18" charset="0"/>
                <a:cs typeface="Times New Roman" pitchFamily="18" charset="0"/>
              </a:rPr>
              <a:t>a. [...] </a:t>
            </a:r>
            <a:r>
              <a:rPr lang="pt-BR" sz="2400" dirty="0" err="1">
                <a:latin typeface="Times New Roman" pitchFamily="18" charset="0"/>
                <a:cs typeface="Times New Roman" pitchFamily="18" charset="0"/>
              </a:rPr>
              <a:t>Linbranca</a:t>
            </a:r>
            <a:r>
              <a:rPr lang="pt-BR" sz="2400" dirty="0">
                <a:latin typeface="Times New Roman" pitchFamily="18" charset="0"/>
                <a:cs typeface="Times New Roman" pitchFamily="18" charset="0"/>
              </a:rPr>
              <a:t> e abarco </a:t>
            </a:r>
            <a:r>
              <a:rPr lang="pt-BR" sz="2400" dirty="0" smtClean="0">
                <a:latin typeface="Times New Roman" pitchFamily="18" charset="0"/>
                <a:cs typeface="Times New Roman" pitchFamily="18" charset="0"/>
              </a:rPr>
              <a:t>a </a:t>
            </a:r>
            <a:r>
              <a:rPr lang="pt-BR" sz="2400" b="1" dirty="0" smtClean="0">
                <a:latin typeface="Times New Roman" pitchFamily="18" charset="0"/>
                <a:cs typeface="Times New Roman" pitchFamily="18" charset="0"/>
              </a:rPr>
              <a:t>todo</a:t>
            </a:r>
            <a:r>
              <a:rPr lang="pt-BR" sz="2400" b="1" u="sng" dirty="0" smtClean="0">
                <a:latin typeface="Times New Roman" pitchFamily="18" charset="0"/>
                <a:cs typeface="Times New Roman" pitchFamily="18" charset="0"/>
              </a:rPr>
              <a:t>s</a:t>
            </a:r>
            <a:r>
              <a:rPr lang="pt-BR" sz="2400" b="1" dirty="0" smtClean="0">
                <a:latin typeface="Times New Roman" pitchFamily="18" charset="0"/>
                <a:cs typeface="Times New Roman" pitchFamily="18" charset="0"/>
              </a:rPr>
              <a:t> </a:t>
            </a:r>
            <a:r>
              <a:rPr lang="pt-BR" sz="2400" b="1" dirty="0" err="1">
                <a:latin typeface="Times New Roman" pitchFamily="18" charset="0"/>
                <a:cs typeface="Times New Roman" pitchFamily="18" charset="0"/>
              </a:rPr>
              <a:t>u</a:t>
            </a:r>
            <a:r>
              <a:rPr lang="pt-BR" sz="2400" b="1" u="sng" dirty="0" err="1">
                <a:latin typeface="Times New Roman" pitchFamily="18" charset="0"/>
                <a:cs typeface="Times New Roman" pitchFamily="18" charset="0"/>
              </a:rPr>
              <a:t>s</a:t>
            </a:r>
            <a:r>
              <a:rPr lang="pt-BR" sz="2400" b="1" dirty="0">
                <a:latin typeface="Times New Roman" pitchFamily="18" charset="0"/>
                <a:cs typeface="Times New Roman" pitchFamily="18" charset="0"/>
              </a:rPr>
              <a:t>| meu</a:t>
            </a:r>
            <a:r>
              <a:rPr lang="pt-BR" sz="2400" b="1" u="sng" dirty="0">
                <a:latin typeface="Times New Roman" pitchFamily="18" charset="0"/>
                <a:cs typeface="Times New Roman" pitchFamily="18" charset="0"/>
              </a:rPr>
              <a:t>s</a:t>
            </a:r>
            <a:r>
              <a:rPr lang="pt-BR" sz="2400" b="1" dirty="0">
                <a:latin typeface="Times New Roman" pitchFamily="18" charset="0"/>
                <a:cs typeface="Times New Roman" pitchFamily="18" charset="0"/>
              </a:rPr>
              <a:t> </a:t>
            </a:r>
            <a:r>
              <a:rPr lang="pt-BR" sz="2400" b="1" dirty="0" err="1">
                <a:latin typeface="Times New Roman" pitchFamily="18" charset="0"/>
                <a:cs typeface="Times New Roman" pitchFamily="18" charset="0"/>
              </a:rPr>
              <a:t>ermão</a:t>
            </a:r>
            <a:r>
              <a:rPr lang="pt-BR" sz="2400" b="1" u="sng" dirty="0" err="1">
                <a:latin typeface="Times New Roman" pitchFamily="18" charset="0"/>
                <a:cs typeface="Times New Roman" pitchFamily="18" charset="0"/>
              </a:rPr>
              <a:t>s</a:t>
            </a:r>
            <a:r>
              <a:rPr lang="pt-BR" sz="2400" dirty="0">
                <a:latin typeface="Times New Roman" pitchFamily="18" charset="0"/>
                <a:cs typeface="Times New Roman" pitchFamily="18" charset="0"/>
              </a:rPr>
              <a:t> [...]. (MC- 37)</a:t>
            </a:r>
          </a:p>
          <a:p>
            <a:pPr marL="441325" indent="-441325" algn="just">
              <a:buNone/>
            </a:pPr>
            <a:r>
              <a:rPr lang="pt-BR" sz="2400" dirty="0">
                <a:latin typeface="Times New Roman" pitchFamily="18" charset="0"/>
                <a:cs typeface="Times New Roman" pitchFamily="18" charset="0"/>
              </a:rPr>
              <a:t>     </a:t>
            </a:r>
            <a:r>
              <a:rPr lang="pt-BR" sz="2400" dirty="0" smtClean="0">
                <a:latin typeface="Times New Roman" pitchFamily="18" charset="0"/>
                <a:cs typeface="Times New Roman" pitchFamily="18" charset="0"/>
              </a:rPr>
              <a:t> b</a:t>
            </a:r>
            <a:r>
              <a:rPr lang="pt-BR" sz="2400" dirty="0">
                <a:latin typeface="Times New Roman" pitchFamily="18" charset="0"/>
                <a:cs typeface="Times New Roman" pitchFamily="18" charset="0"/>
              </a:rPr>
              <a:t>. [...] Comadre e Compadre </a:t>
            </a:r>
            <a:r>
              <a:rPr lang="pt-BR" sz="2400" dirty="0" err="1">
                <a:latin typeface="Times New Roman" pitchFamily="18" charset="0"/>
                <a:cs typeface="Times New Roman" pitchFamily="18" charset="0"/>
              </a:rPr>
              <a:t>emvio</a:t>
            </a:r>
            <a:r>
              <a:rPr lang="pt-BR" sz="2400" dirty="0">
                <a:latin typeface="Times New Roman" pitchFamily="18" charset="0"/>
                <a:cs typeface="Times New Roman" pitchFamily="18" charset="0"/>
              </a:rPr>
              <a:t> </a:t>
            </a:r>
            <a:r>
              <a:rPr lang="pt-BR" sz="2400" b="1" dirty="0">
                <a:latin typeface="Times New Roman" pitchFamily="18" charset="0"/>
                <a:cs typeface="Times New Roman" pitchFamily="18" charset="0"/>
              </a:rPr>
              <a:t>a</a:t>
            </a:r>
            <a:r>
              <a:rPr lang="pt-BR" sz="2400" b="1" u="sng" dirty="0">
                <a:latin typeface="Times New Roman" pitchFamily="18" charset="0"/>
                <a:cs typeface="Times New Roman" pitchFamily="18" charset="0"/>
              </a:rPr>
              <a:t>s</a:t>
            </a:r>
            <a:r>
              <a:rPr lang="pt-BR" sz="2400" b="1" dirty="0">
                <a:latin typeface="Times New Roman" pitchFamily="18" charset="0"/>
                <a:cs typeface="Times New Roman" pitchFamily="18" charset="0"/>
              </a:rPr>
              <a:t>| minha</a:t>
            </a:r>
            <a:r>
              <a:rPr lang="pt-BR" sz="2400" b="1" u="sng" dirty="0">
                <a:latin typeface="Times New Roman" pitchFamily="18" charset="0"/>
                <a:cs typeface="Times New Roman" pitchFamily="18" charset="0"/>
              </a:rPr>
              <a:t>s</a:t>
            </a:r>
            <a:r>
              <a:rPr lang="pt-BR" sz="2400" b="1" dirty="0">
                <a:latin typeface="Times New Roman" pitchFamily="18" charset="0"/>
                <a:cs typeface="Times New Roman" pitchFamily="18" charset="0"/>
              </a:rPr>
              <a:t> </a:t>
            </a:r>
            <a:r>
              <a:rPr lang="pt-BR" sz="2400" b="1" dirty="0" err="1">
                <a:latin typeface="Times New Roman" pitchFamily="18" charset="0"/>
                <a:cs typeface="Times New Roman" pitchFamily="18" charset="0"/>
              </a:rPr>
              <a:t>tresteØ</a:t>
            </a:r>
            <a:r>
              <a:rPr lang="pt-BR" sz="2400" b="1" dirty="0">
                <a:latin typeface="Times New Roman" pitchFamily="18" charset="0"/>
                <a:cs typeface="Times New Roman" pitchFamily="18" charset="0"/>
              </a:rPr>
              <a:t> </a:t>
            </a:r>
            <a:r>
              <a:rPr lang="pt-BR" sz="2400" b="1" dirty="0" err="1">
                <a:latin typeface="Times New Roman" pitchFamily="18" charset="0"/>
                <a:cs typeface="Times New Roman" pitchFamily="18" charset="0"/>
              </a:rPr>
              <a:t>nutisiaØ</a:t>
            </a:r>
            <a:r>
              <a:rPr lang="pt-BR" sz="2400" dirty="0">
                <a:latin typeface="Times New Roman" pitchFamily="18" charset="0"/>
                <a:cs typeface="Times New Roman" pitchFamily="18" charset="0"/>
              </a:rPr>
              <a:t> [...]. (MDC- 84)</a:t>
            </a:r>
          </a:p>
        </p:txBody>
      </p:sp>
    </p:spTree>
    <p:extLst>
      <p:ext uri="{BB962C8B-B14F-4D97-AF65-F5344CB8AC3E}">
        <p14:creationId xmlns:p14="http://schemas.microsoft.com/office/powerpoint/2010/main" val="2809944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96752"/>
            <a:ext cx="8229600" cy="850106"/>
          </a:xfrm>
        </p:spPr>
        <p:txBody>
          <a:bodyPr>
            <a:noAutofit/>
          </a:bodyPr>
          <a:lstStyle/>
          <a:p>
            <a:pPr algn="just"/>
            <a:r>
              <a:rPr lang="pt-BR" sz="1800" dirty="0">
                <a:latin typeface="Times New Roman" pitchFamily="18" charset="0"/>
                <a:cs typeface="Times New Roman" pitchFamily="18" charset="0"/>
              </a:rPr>
              <a:t>Efeito do número absoluto de constituintes do SN sobre a realização da concordância de </a:t>
            </a:r>
            <a:r>
              <a:rPr lang="pt-BR" sz="1800" dirty="0" smtClean="0">
                <a:latin typeface="Times New Roman" pitchFamily="18" charset="0"/>
                <a:cs typeface="Times New Roman" pitchFamily="18" charset="0"/>
              </a:rPr>
              <a:t>número</a:t>
            </a:r>
            <a:endParaRPr lang="pt-BR" sz="18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791400805"/>
              </p:ext>
            </p:extLst>
          </p:nvPr>
        </p:nvGraphicFramePr>
        <p:xfrm>
          <a:off x="539551" y="2060848"/>
          <a:ext cx="8064897" cy="2808311"/>
        </p:xfrm>
        <a:graphic>
          <a:graphicData uri="http://schemas.openxmlformats.org/drawingml/2006/table">
            <a:tbl>
              <a:tblPr firstRow="1" firstCol="1" bandRow="1"/>
              <a:tblGrid>
                <a:gridCol w="3406957"/>
                <a:gridCol w="2250040"/>
                <a:gridCol w="802273"/>
                <a:gridCol w="1605627"/>
              </a:tblGrid>
              <a:tr h="1050110">
                <a:tc>
                  <a:txBody>
                    <a:bodyPr/>
                    <a:lstStyle/>
                    <a:p>
                      <a:pPr algn="ctr">
                        <a:spcAft>
                          <a:spcPts val="0"/>
                        </a:spcAft>
                      </a:pPr>
                      <a:r>
                        <a:rPr lang="pt-BR" sz="2000" b="1" dirty="0">
                          <a:solidFill>
                            <a:srgbClr val="000000"/>
                          </a:solidFill>
                          <a:effectLst/>
                          <a:latin typeface="Times New Roman" pitchFamily="18" charset="0"/>
                          <a:ea typeface="Times New Roman"/>
                          <a:cs typeface="Times New Roman" pitchFamily="18" charset="0"/>
                        </a:rPr>
                        <a:t>NÚMERO ABSOLUTO DE CONSTITUINTES DO SN</a:t>
                      </a:r>
                      <a:endParaRPr lang="pt-BR" sz="20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Frequência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Peso relativo</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067">
                <a:tc>
                  <a:txBody>
                    <a:bodyPr/>
                    <a:lstStyle/>
                    <a:p>
                      <a:pPr algn="l">
                        <a:lnSpc>
                          <a:spcPct val="115000"/>
                        </a:lnSpc>
                        <a:spcAft>
                          <a:spcPts val="0"/>
                        </a:spcAft>
                      </a:pPr>
                      <a:r>
                        <a:rPr lang="pt-BR" sz="2000" b="1">
                          <a:solidFill>
                            <a:srgbClr val="000000"/>
                          </a:solidFill>
                          <a:effectLst/>
                          <a:latin typeface="Times New Roman" pitchFamily="18" charset="0"/>
                          <a:ea typeface="Calibri"/>
                          <a:cs typeface="Times New Roman" pitchFamily="18" charset="0"/>
                        </a:rPr>
                        <a:t>Dois itens</a:t>
                      </a:r>
                      <a:endParaRPr lang="pt-BR" sz="28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75/184</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40,8</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n-US" sz="2000">
                          <a:solidFill>
                            <a:srgbClr val="000000"/>
                          </a:solidFill>
                          <a:effectLst/>
                          <a:latin typeface="Times New Roman" pitchFamily="18" charset="0"/>
                          <a:ea typeface="Times New Roman"/>
                          <a:cs typeface="Times New Roman" pitchFamily="18" charset="0"/>
                        </a:rPr>
                        <a:t>0.627</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586067">
                <a:tc>
                  <a:txBody>
                    <a:bodyPr/>
                    <a:lstStyle/>
                    <a:p>
                      <a:pPr algn="l">
                        <a:lnSpc>
                          <a:spcPct val="115000"/>
                        </a:lnSpc>
                        <a:spcAft>
                          <a:spcPts val="0"/>
                        </a:spcAft>
                      </a:pPr>
                      <a:r>
                        <a:rPr lang="pt-BR" sz="2000" b="1">
                          <a:solidFill>
                            <a:srgbClr val="000000"/>
                          </a:solidFill>
                          <a:effectLst/>
                          <a:latin typeface="Times New Roman" pitchFamily="18" charset="0"/>
                          <a:ea typeface="Times New Roman"/>
                          <a:cs typeface="Times New Roman" pitchFamily="18" charset="0"/>
                        </a:rPr>
                        <a:t>Três itens</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20/116</a:t>
                      </a:r>
                    </a:p>
                  </a:txBody>
                  <a:tcPr marL="68580" marR="68580" marT="0" marB="0" anchor="ctr">
                    <a:lnL>
                      <a:noFill/>
                    </a:lnL>
                    <a:lnR>
                      <a:noFill/>
                    </a:lnR>
                    <a:lnT>
                      <a:noFill/>
                    </a:lnT>
                    <a:lnB>
                      <a:noFill/>
                    </a:lnB>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17,2</a:t>
                      </a:r>
                    </a:p>
                  </a:txBody>
                  <a:tcPr marL="68580" marR="68580" marT="0" marB="0" anchor="ctr">
                    <a:lnL>
                      <a:noFill/>
                    </a:lnL>
                    <a:lnR>
                      <a:noFill/>
                    </a:lnR>
                    <a:lnT>
                      <a:noFill/>
                    </a:lnT>
                    <a:lnB>
                      <a:noFill/>
                    </a:lnB>
                  </a:tcPr>
                </a:tc>
                <a:tc>
                  <a:txBody>
                    <a:bodyPr/>
                    <a:lstStyle/>
                    <a:p>
                      <a:pPr algn="ctr">
                        <a:lnSpc>
                          <a:spcPct val="115000"/>
                        </a:lnSpc>
                        <a:spcAft>
                          <a:spcPts val="0"/>
                        </a:spcAft>
                      </a:pPr>
                      <a:r>
                        <a:rPr lang="en-US" sz="2000">
                          <a:solidFill>
                            <a:srgbClr val="000000"/>
                          </a:solidFill>
                          <a:effectLst/>
                          <a:latin typeface="Times New Roman" pitchFamily="18" charset="0"/>
                          <a:ea typeface="Times New Roman"/>
                          <a:cs typeface="Times New Roman" pitchFamily="18" charset="0"/>
                        </a:rPr>
                        <a:t>0.339</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r>
              <a:tr h="586067">
                <a:tc>
                  <a:txBody>
                    <a:bodyPr/>
                    <a:lstStyle/>
                    <a:p>
                      <a:pPr algn="l">
                        <a:lnSpc>
                          <a:spcPct val="115000"/>
                        </a:lnSpc>
                        <a:spcAft>
                          <a:spcPts val="0"/>
                        </a:spcAft>
                      </a:pPr>
                      <a:r>
                        <a:rPr lang="pt-BR" sz="2000" b="1">
                          <a:solidFill>
                            <a:srgbClr val="000000"/>
                          </a:solidFill>
                          <a:effectLst/>
                          <a:latin typeface="Times New Roman" pitchFamily="18" charset="0"/>
                          <a:ea typeface="Times New Roman"/>
                          <a:cs typeface="Times New Roman" pitchFamily="18" charset="0"/>
                        </a:rPr>
                        <a:t>Quatro ou mais itens</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4/18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pt-BR" sz="2000">
                          <a:solidFill>
                            <a:srgbClr val="000000"/>
                          </a:solidFill>
                          <a:effectLst/>
                          <a:latin typeface="Times New Roman" pitchFamily="18" charset="0"/>
                          <a:ea typeface="Times New Roman"/>
                          <a:cs typeface="Times New Roman" pitchFamily="18" charset="0"/>
                        </a:rPr>
                        <a:t>22,2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US" sz="2000" dirty="0">
                          <a:solidFill>
                            <a:srgbClr val="000000"/>
                          </a:solidFill>
                          <a:effectLst/>
                          <a:latin typeface="Times New Roman" pitchFamily="18" charset="0"/>
                          <a:ea typeface="Times New Roman"/>
                          <a:cs typeface="Times New Roman" pitchFamily="18" charset="0"/>
                        </a:rPr>
                        <a:t>0.266</a:t>
                      </a:r>
                      <a:endParaRPr lang="pt-BR" sz="20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5" name="Espaço Reservado para Conteúdo 2"/>
          <p:cNvSpPr txBox="1">
            <a:spLocks/>
          </p:cNvSpPr>
          <p:nvPr/>
        </p:nvSpPr>
        <p:spPr>
          <a:xfrm>
            <a:off x="467544" y="4869160"/>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1673912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836712"/>
            <a:ext cx="8229600" cy="576064"/>
          </a:xfrm>
        </p:spPr>
        <p:txBody>
          <a:bodyPr>
            <a:noAutofit/>
          </a:bodyPr>
          <a:lstStyle/>
          <a:p>
            <a:pPr algn="just"/>
            <a:r>
              <a:rPr lang="pt-BR" sz="1800" dirty="0">
                <a:latin typeface="Times New Roman" pitchFamily="18" charset="0"/>
                <a:cs typeface="Times New Roman" pitchFamily="18" charset="0"/>
              </a:rPr>
              <a:t>Efeito do Número absoluto de constituintes do SN na variação da </a:t>
            </a:r>
            <a:r>
              <a:rPr lang="pt-BR" sz="1800" dirty="0" smtClean="0">
                <a:latin typeface="Times New Roman" pitchFamily="18" charset="0"/>
                <a:cs typeface="Times New Roman" pitchFamily="18" charset="0"/>
              </a:rPr>
              <a:t>concordância</a:t>
            </a:r>
            <a:endParaRPr lang="pt-BR" sz="1800" dirty="0">
              <a:latin typeface="Times New Roman" pitchFamily="18" charset="0"/>
              <a:cs typeface="Times New Roman" pitchFamily="18" charset="0"/>
            </a:endParaRPr>
          </a:p>
        </p:txBody>
      </p:sp>
      <p:graphicFrame>
        <p:nvGraphicFramePr>
          <p:cNvPr id="4" name="Gráfico 3"/>
          <p:cNvGraphicFramePr/>
          <p:nvPr>
            <p:extLst>
              <p:ext uri="{D42A27DB-BD31-4B8C-83A1-F6EECF244321}">
                <p14:modId xmlns:p14="http://schemas.microsoft.com/office/powerpoint/2010/main" val="931530541"/>
              </p:ext>
            </p:extLst>
          </p:nvPr>
        </p:nvGraphicFramePr>
        <p:xfrm>
          <a:off x="611560" y="1412776"/>
          <a:ext cx="8064896"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Conteúdo 2"/>
          <p:cNvSpPr txBox="1">
            <a:spLocks/>
          </p:cNvSpPr>
          <p:nvPr/>
        </p:nvSpPr>
        <p:spPr>
          <a:xfrm>
            <a:off x="539552" y="6001816"/>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1120809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Variáveis sociais/Sintagmática</a:t>
            </a:r>
            <a:endParaRPr lang="pt-B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013633447"/>
              </p:ext>
            </p:extLst>
          </p:nvPr>
        </p:nvGraphicFramePr>
        <p:xfrm>
          <a:off x="755576" y="1412776"/>
          <a:ext cx="7704856" cy="5440298"/>
        </p:xfrm>
        <a:graphic>
          <a:graphicData uri="http://schemas.openxmlformats.org/drawingml/2006/table">
            <a:tbl>
              <a:tblPr firstRow="1" firstCol="1" bandRow="1"/>
              <a:tblGrid>
                <a:gridCol w="4349363"/>
                <a:gridCol w="3355493"/>
              </a:tblGrid>
              <a:tr h="871901">
                <a:tc>
                  <a:txBody>
                    <a:bodyPr/>
                    <a:lstStyle/>
                    <a:p>
                      <a:pPr marL="0" indent="0" algn="just">
                        <a:lnSpc>
                          <a:spcPct val="115000"/>
                        </a:lnSpc>
                        <a:spcAft>
                          <a:spcPts val="0"/>
                        </a:spcAft>
                        <a:buFont typeface="Wingdings" pitchFamily="2" charset="2"/>
                        <a:buNone/>
                      </a:pPr>
                      <a:r>
                        <a:rPr lang="pt-BR" sz="2400" b="1" dirty="0">
                          <a:solidFill>
                            <a:srgbClr val="000000"/>
                          </a:solidFill>
                          <a:effectLst/>
                          <a:latin typeface="Times New Roman"/>
                          <a:ea typeface="Calibri"/>
                          <a:cs typeface="Times New Roman"/>
                        </a:rPr>
                        <a:t>Dos autores/remetentes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lnSpc>
                          <a:spcPct val="115000"/>
                        </a:lnSpc>
                        <a:spcAft>
                          <a:spcPts val="0"/>
                        </a:spcAft>
                        <a:buFont typeface="Wingdings" pitchFamily="2" charset="2"/>
                        <a:buNone/>
                      </a:pPr>
                      <a:r>
                        <a:rPr lang="pt-BR" sz="2400" b="1" dirty="0">
                          <a:solidFill>
                            <a:srgbClr val="000000"/>
                          </a:solidFill>
                          <a:effectLst/>
                          <a:latin typeface="Times New Roman"/>
                          <a:ea typeface="Calibri"/>
                          <a:cs typeface="Times New Roman"/>
                        </a:rPr>
                        <a:t>Dos documentos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1267">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Código dos </a:t>
                      </a:r>
                      <a:r>
                        <a:rPr lang="pt-BR" sz="2400" dirty="0" smtClean="0">
                          <a:solidFill>
                            <a:srgbClr val="000000"/>
                          </a:solidFill>
                          <a:effectLst/>
                          <a:latin typeface="Times New Roman"/>
                          <a:ea typeface="Calibri"/>
                          <a:cs typeface="Times New Roman"/>
                        </a:rPr>
                        <a:t>redatores (controle)</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Data de escrita das cartas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71901">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Naturalidade dos remetentes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just">
                        <a:lnSpc>
                          <a:spcPct val="115000"/>
                        </a:lnSpc>
                        <a:spcAft>
                          <a:spcPts val="0"/>
                        </a:spcAft>
                        <a:buFont typeface="Wingdings" pitchFamily="2" charset="2"/>
                        <a:buChar char="ü"/>
                      </a:pPr>
                      <a:r>
                        <a:rPr lang="pt-B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Calibri"/>
                          <a:cs typeface="Times New Roman"/>
                        </a:rPr>
                        <a:t>Presença/ausência em fórmulas</a:t>
                      </a:r>
                      <a:endParaRPr lang="pt-BR"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1267">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Data de nascimento dos remetentes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just">
                        <a:lnSpc>
                          <a:spcPct val="115000"/>
                        </a:lnSpc>
                        <a:spcAft>
                          <a:spcPts val="0"/>
                        </a:spcAft>
                        <a:buFont typeface="Wingdings" pitchFamily="2" charset="2"/>
                        <a:buChar char="ü"/>
                      </a:pP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71901">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Faixa etária dos remetentes quando da escrita das cartas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just">
                        <a:lnSpc>
                          <a:spcPct val="115000"/>
                        </a:lnSpc>
                        <a:spcAft>
                          <a:spcPts val="0"/>
                        </a:spcAft>
                        <a:buFont typeface="Wingdings" pitchFamily="2" charset="2"/>
                        <a:buChar char="ü"/>
                      </a:pP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7040">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Gênero</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just">
                        <a:lnSpc>
                          <a:spcPct val="115000"/>
                        </a:lnSpc>
                        <a:spcAft>
                          <a:spcPts val="0"/>
                        </a:spcAft>
                        <a:buFont typeface="Wingdings" pitchFamily="2" charset="2"/>
                        <a:buChar char="ü"/>
                      </a:pP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1267">
                <a:tc>
                  <a:txBody>
                    <a:bodyPr/>
                    <a:lstStyle/>
                    <a:p>
                      <a:pPr marL="342900" indent="-342900" algn="just">
                        <a:lnSpc>
                          <a:spcPct val="115000"/>
                        </a:lnSpc>
                        <a:spcAft>
                          <a:spcPts val="0"/>
                        </a:spcAft>
                        <a:buFont typeface="Wingdings" pitchFamily="2" charset="2"/>
                        <a:buChar char="ü"/>
                      </a:pPr>
                      <a:r>
                        <a:rPr lang="pt-B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Calibri"/>
                          <a:cs typeface="Times New Roman"/>
                        </a:rPr>
                        <a:t>Situação de aprendizagem</a:t>
                      </a:r>
                      <a:endParaRPr lang="pt-BR"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ctr">
                        <a:lnSpc>
                          <a:spcPct val="115000"/>
                        </a:lnSpc>
                        <a:spcAft>
                          <a:spcPts val="0"/>
                        </a:spcAft>
                        <a:buFont typeface="Wingdings" pitchFamily="2" charset="2"/>
                        <a:buChar char="ü"/>
                      </a:pP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21188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1143000"/>
          </a:xfrm>
        </p:spPr>
        <p:txBody>
          <a:bodyPr>
            <a:normAutofit fontScale="90000"/>
          </a:bodyPr>
          <a:lstStyle/>
          <a:p>
            <a:r>
              <a:rPr lang="pt-BR" sz="4000" b="1" dirty="0" smtClean="0">
                <a:latin typeface="Times New Roman" pitchFamily="18" charset="0"/>
                <a:cs typeface="Times New Roman" pitchFamily="18" charset="0"/>
              </a:rPr>
              <a:t/>
            </a:r>
            <a:br>
              <a:rPr lang="pt-BR" sz="4000" b="1" dirty="0" smtClean="0">
                <a:latin typeface="Times New Roman" pitchFamily="18" charset="0"/>
                <a:cs typeface="Times New Roman" pitchFamily="18" charset="0"/>
              </a:rPr>
            </a:br>
            <a:r>
              <a:rPr lang="pt-BR" sz="4000" b="1" dirty="0" smtClean="0">
                <a:latin typeface="Times New Roman" pitchFamily="18" charset="0"/>
                <a:cs typeface="Times New Roman" pitchFamily="18" charset="0"/>
              </a:rPr>
              <a:t>A </a:t>
            </a:r>
            <a:r>
              <a:rPr lang="pt-BR" sz="4000" b="1" dirty="0">
                <a:latin typeface="Times New Roman" pitchFamily="18" charset="0"/>
                <a:cs typeface="Times New Roman" pitchFamily="18" charset="0"/>
              </a:rPr>
              <a:t>concordância nominal de número: aspectos gerais, conceitos e antecedentes</a:t>
            </a:r>
            <a:r>
              <a:rPr lang="pt-BR" sz="4000" dirty="0">
                <a:latin typeface="Times New Roman" pitchFamily="18" charset="0"/>
                <a:cs typeface="Times New Roman" pitchFamily="18" charset="0"/>
              </a:rPr>
              <a:t/>
            </a:r>
            <a:br>
              <a:rPr lang="pt-BR" sz="4000" dirty="0">
                <a:latin typeface="Times New Roman" pitchFamily="18" charset="0"/>
                <a:cs typeface="Times New Roman" pitchFamily="18" charset="0"/>
              </a:rPr>
            </a:br>
            <a:endParaRPr lang="pt-BR" sz="4000"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457200" y="1600200"/>
            <a:ext cx="8291264" cy="4781128"/>
          </a:xfrm>
        </p:spPr>
        <p:txBody>
          <a:bodyPr>
            <a:normAutofit/>
          </a:bodyPr>
          <a:lstStyle/>
          <a:p>
            <a:pPr marL="0" indent="0" algn="just">
              <a:buNone/>
            </a:pPr>
            <a:r>
              <a:rPr lang="pt-BR" sz="2400" b="1" dirty="0">
                <a:latin typeface="Times New Roman" pitchFamily="18" charset="0"/>
                <a:cs typeface="Times New Roman" pitchFamily="18" charset="0"/>
              </a:rPr>
              <a:t> </a:t>
            </a:r>
            <a:endParaRPr lang="pt-BR" sz="2400" b="1" dirty="0" smtClean="0">
              <a:latin typeface="Times New Roman" pitchFamily="18" charset="0"/>
              <a:cs typeface="Times New Roman" pitchFamily="18" charset="0"/>
            </a:endParaRPr>
          </a:p>
          <a:p>
            <a:pPr marL="0" indent="0" algn="just">
              <a:buNone/>
            </a:pPr>
            <a:endParaRPr lang="pt-BR" sz="2400" dirty="0">
              <a:latin typeface="Times New Roman" pitchFamily="18" charset="0"/>
              <a:cs typeface="Times New Roman" pitchFamily="18" charset="0"/>
            </a:endParaRPr>
          </a:p>
          <a:p>
            <a:pPr lvl="0" algn="just">
              <a:buFont typeface="Wingdings" pitchFamily="2" charset="2"/>
              <a:buChar char="Ø"/>
            </a:pPr>
            <a:r>
              <a:rPr lang="pt-BR" sz="2400" b="1" dirty="0">
                <a:latin typeface="Times New Roman" pitchFamily="18" charset="0"/>
                <a:cs typeface="Times New Roman" pitchFamily="18" charset="0"/>
              </a:rPr>
              <a:t>ASPECTOS GERAIS:</a:t>
            </a:r>
            <a:endParaRPr lang="pt-BR" sz="2400" dirty="0">
              <a:latin typeface="Times New Roman" pitchFamily="18" charset="0"/>
              <a:cs typeface="Times New Roman" pitchFamily="18" charset="0"/>
            </a:endParaRPr>
          </a:p>
          <a:p>
            <a:pPr marL="0" indent="0" algn="just">
              <a:buNone/>
            </a:pPr>
            <a:r>
              <a:rPr lang="pt-BR" sz="2400" b="1" dirty="0">
                <a:latin typeface="Times New Roman" pitchFamily="18" charset="0"/>
                <a:cs typeface="Times New Roman" pitchFamily="18" charset="0"/>
              </a:rPr>
              <a:t> </a:t>
            </a:r>
            <a:endParaRPr lang="pt-BR" sz="2400" dirty="0">
              <a:latin typeface="Times New Roman" pitchFamily="18" charset="0"/>
              <a:cs typeface="Times New Roman" pitchFamily="18" charset="0"/>
            </a:endParaRPr>
          </a:p>
          <a:p>
            <a:pPr lvl="0" algn="just"/>
            <a:r>
              <a:rPr lang="pt-BR" sz="2400" dirty="0">
                <a:latin typeface="Times New Roman" pitchFamily="18" charset="0"/>
                <a:cs typeface="Times New Roman" pitchFamily="18" charset="0"/>
              </a:rPr>
              <a:t>A concordância nominal é frequentemente definida em termos da reiteração de certas informações – de gênero, número – de um elemento a outro inter-relacionado sintática ou semanticamente</a:t>
            </a:r>
            <a:r>
              <a:rPr lang="pt-BR" sz="2400" dirty="0" smtClean="0">
                <a:latin typeface="Times New Roman" pitchFamily="18" charset="0"/>
                <a:cs typeface="Times New Roman" pitchFamily="18" charset="0"/>
              </a:rPr>
              <a:t>.</a:t>
            </a:r>
          </a:p>
          <a:p>
            <a:pPr marL="0" lvl="0" indent="0" algn="just">
              <a:buNone/>
            </a:pPr>
            <a:endParaRPr lang="pt-BR" sz="2400" dirty="0" smtClean="0">
              <a:latin typeface="Times New Roman" pitchFamily="18" charset="0"/>
              <a:cs typeface="Times New Roman" pitchFamily="18" charset="0"/>
            </a:endParaRPr>
          </a:p>
          <a:p>
            <a:pPr marL="0" lvl="0" indent="0" algn="just">
              <a:buNone/>
            </a:pPr>
            <a:r>
              <a:rPr lang="pt-BR" sz="2400" dirty="0" smtClean="0">
                <a:latin typeface="Times New Roman" pitchFamily="18" charset="0"/>
                <a:cs typeface="Times New Roman" pitchFamily="18" charset="0"/>
              </a:rPr>
              <a:t>Ex.:  A</a:t>
            </a:r>
            <a:r>
              <a:rPr lang="pt-BR" sz="2400" b="1" dirty="0" smtClean="0">
                <a:latin typeface="Times New Roman" pitchFamily="18" charset="0"/>
                <a:cs typeface="Times New Roman" pitchFamily="18" charset="0"/>
              </a:rPr>
              <a:t>s</a:t>
            </a:r>
            <a:r>
              <a:rPr lang="pt-BR" sz="2400" dirty="0" smtClean="0">
                <a:latin typeface="Times New Roman" pitchFamily="18" charset="0"/>
                <a:cs typeface="Times New Roman" pitchFamily="18" charset="0"/>
              </a:rPr>
              <a:t> menina</a:t>
            </a:r>
            <a:r>
              <a:rPr lang="pt-BR" sz="2400" b="1" dirty="0" smtClean="0">
                <a:latin typeface="Times New Roman" pitchFamily="18" charset="0"/>
                <a:cs typeface="Times New Roman" pitchFamily="18" charset="0"/>
              </a:rPr>
              <a:t>s</a:t>
            </a:r>
            <a:r>
              <a:rPr lang="pt-BR" sz="2400" dirty="0" smtClean="0">
                <a:latin typeface="Times New Roman" pitchFamily="18" charset="0"/>
                <a:cs typeface="Times New Roman" pitchFamily="18" charset="0"/>
              </a:rPr>
              <a:t> bonita</a:t>
            </a:r>
            <a:r>
              <a:rPr lang="pt-BR" sz="2400" b="1" dirty="0" smtClean="0">
                <a:latin typeface="Times New Roman" pitchFamily="18" charset="0"/>
                <a:cs typeface="Times New Roman" pitchFamily="18" charset="0"/>
              </a:rPr>
              <a:t>s</a:t>
            </a:r>
            <a:endParaRPr lang="pt-BR" sz="2400" b="1" dirty="0">
              <a:latin typeface="Times New Roman" pitchFamily="18" charset="0"/>
              <a:cs typeface="Times New Roman" pitchFamily="18" charset="0"/>
            </a:endParaRPr>
          </a:p>
          <a:p>
            <a:pPr algn="just"/>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32951865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3" y="404664"/>
            <a:ext cx="8487219" cy="5577483"/>
          </a:xfrm>
        </p:spPr>
        <p:txBody>
          <a:bodyPr>
            <a:normAutofit/>
          </a:bodyPr>
          <a:lstStyle/>
          <a:p>
            <a:pPr marL="0" indent="0">
              <a:buNone/>
            </a:pP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1 A situação de aprendizagem</a:t>
            </a:r>
          </a:p>
          <a:p>
            <a:pPr marL="0" indent="0">
              <a:buNone/>
            </a:pPr>
            <a:r>
              <a:rPr lang="pt-BR" sz="2400" b="1" dirty="0">
                <a:latin typeface="Times New Roman" pitchFamily="18" charset="0"/>
                <a:cs typeface="Times New Roman" pitchFamily="18" charset="0"/>
              </a:rPr>
              <a:t> </a:t>
            </a:r>
            <a:endParaRPr lang="pt-BR" sz="2400" b="1" dirty="0" smtClean="0">
              <a:latin typeface="Times New Roman" pitchFamily="18" charset="0"/>
              <a:cs typeface="Times New Roman" pitchFamily="18" charset="0"/>
            </a:endParaRPr>
          </a:p>
          <a:p>
            <a:pPr marL="0" indent="0" algn="just">
              <a:buNone/>
            </a:pPr>
            <a:endParaRPr lang="pt-BR" sz="2400" dirty="0">
              <a:latin typeface="Times New Roman" pitchFamily="18" charset="0"/>
              <a:cs typeface="Times New Roman" pitchFamily="18" charset="0"/>
            </a:endParaRPr>
          </a:p>
          <a:p>
            <a:pPr marL="0" indent="0" algn="ctr">
              <a:buNone/>
            </a:pPr>
            <a:r>
              <a:rPr lang="pt-BR" sz="1800" dirty="0">
                <a:latin typeface="Times New Roman" pitchFamily="18" charset="0"/>
                <a:cs typeface="Times New Roman" pitchFamily="18" charset="0"/>
              </a:rPr>
              <a:t>Efeito da situação de aprendizagem sobre a realização da concordância de número no SN</a:t>
            </a:r>
          </a:p>
          <a:p>
            <a:endParaRPr lang="pt-BR" sz="24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541060633"/>
              </p:ext>
            </p:extLst>
          </p:nvPr>
        </p:nvGraphicFramePr>
        <p:xfrm>
          <a:off x="719979" y="2348882"/>
          <a:ext cx="8028484" cy="2817544"/>
        </p:xfrm>
        <a:graphic>
          <a:graphicData uri="http://schemas.openxmlformats.org/drawingml/2006/table">
            <a:tbl>
              <a:tblPr firstRow="1" firstCol="1" bandRow="1"/>
              <a:tblGrid>
                <a:gridCol w="3613973"/>
                <a:gridCol w="1668312"/>
                <a:gridCol w="835205"/>
                <a:gridCol w="1910994"/>
              </a:tblGrid>
              <a:tr h="683327">
                <a:tc>
                  <a:txBody>
                    <a:bodyPr/>
                    <a:lstStyle/>
                    <a:p>
                      <a:pPr algn="ctr">
                        <a:lnSpc>
                          <a:spcPct val="115000"/>
                        </a:lnSpc>
                        <a:spcAft>
                          <a:spcPts val="0"/>
                        </a:spcAft>
                      </a:pPr>
                      <a:r>
                        <a:rPr lang="pt-BR" sz="1800" b="1" dirty="0">
                          <a:solidFill>
                            <a:srgbClr val="000000"/>
                          </a:solidFill>
                          <a:effectLst/>
                          <a:latin typeface="Times New Roman" pitchFamily="18" charset="0"/>
                          <a:ea typeface="Calibri"/>
                          <a:cs typeface="Times New Roman" pitchFamily="18" charset="0"/>
                        </a:rPr>
                        <a:t>SITUAÇÃO DE APRENDIZAGEM</a:t>
                      </a:r>
                      <a:endParaRPr lang="pt-BR" sz="2400" dirty="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solidFill>
                            <a:srgbClr val="000000"/>
                          </a:solidFill>
                          <a:effectLst/>
                          <a:latin typeface="Times New Roman" pitchFamily="18" charset="0"/>
                          <a:ea typeface="Times New Roman"/>
                          <a:cs typeface="Times New Roman" pitchFamily="18" charset="0"/>
                        </a:rPr>
                        <a:t>Frequência</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solidFill>
                            <a:srgbClr val="000000"/>
                          </a:solidFill>
                          <a:effectLst/>
                          <a:latin typeface="Times New Roman" pitchFamily="18" charset="0"/>
                          <a:ea typeface="Times New Roman"/>
                          <a:cs typeface="Times New Roman" pitchFamily="18" charset="0"/>
                        </a:rPr>
                        <a:t>%</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solidFill>
                            <a:srgbClr val="000000"/>
                          </a:solidFill>
                          <a:effectLst/>
                          <a:latin typeface="Times New Roman" pitchFamily="18" charset="0"/>
                          <a:ea typeface="Times New Roman"/>
                          <a:cs typeface="Times New Roman" pitchFamily="18" charset="0"/>
                        </a:rPr>
                        <a:t>Peso relativo</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630">
                <a:tc>
                  <a:txBody>
                    <a:bodyPr/>
                    <a:lstStyle/>
                    <a:p>
                      <a:pPr algn="l">
                        <a:spcAft>
                          <a:spcPts val="0"/>
                        </a:spcAft>
                      </a:pPr>
                      <a:r>
                        <a:rPr lang="pt-BR" sz="1800" b="1">
                          <a:solidFill>
                            <a:srgbClr val="000000"/>
                          </a:solidFill>
                          <a:effectLst/>
                          <a:latin typeface="Times New Roman" pitchFamily="18" charset="0"/>
                          <a:ea typeface="Times New Roman"/>
                          <a:cs typeface="Times New Roman" pitchFamily="18" charset="0"/>
                        </a:rPr>
                        <a:t>Estudou pouco em casa</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Times New Roman"/>
                          <a:cs typeface="Times New Roman" pitchFamily="18" charset="0"/>
                        </a:rPr>
                        <a:t>45/126</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Times New Roman"/>
                          <a:cs typeface="Times New Roman" pitchFamily="18" charset="0"/>
                        </a:rPr>
                        <a:t>35,7</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en-US" sz="1800">
                          <a:solidFill>
                            <a:srgbClr val="000000"/>
                          </a:solidFill>
                          <a:effectLst/>
                          <a:latin typeface="Times New Roman" pitchFamily="18" charset="0"/>
                          <a:ea typeface="Times New Roman"/>
                          <a:cs typeface="Times New Roman" pitchFamily="18" charset="0"/>
                        </a:rPr>
                        <a:t>0.640</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483630">
                <a:tc>
                  <a:txBody>
                    <a:bodyPr/>
                    <a:lstStyle/>
                    <a:p>
                      <a:pPr algn="l">
                        <a:lnSpc>
                          <a:spcPct val="115000"/>
                        </a:lnSpc>
                        <a:spcAft>
                          <a:spcPts val="0"/>
                        </a:spcAft>
                      </a:pPr>
                      <a:r>
                        <a:rPr lang="pt-BR" sz="1800" b="1">
                          <a:solidFill>
                            <a:srgbClr val="000000"/>
                          </a:solidFill>
                          <a:effectLst/>
                          <a:latin typeface="Times New Roman" pitchFamily="18" charset="0"/>
                          <a:ea typeface="Calibri"/>
                          <a:cs typeface="Times New Roman" pitchFamily="18" charset="0"/>
                        </a:rPr>
                        <a:t>Estudou apenas os primeiros anos</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pt-BR" sz="1800">
                          <a:solidFill>
                            <a:srgbClr val="000000"/>
                          </a:solidFill>
                          <a:effectLst/>
                          <a:latin typeface="Times New Roman" pitchFamily="18" charset="0"/>
                          <a:ea typeface="Times New Roman"/>
                          <a:cs typeface="Times New Roman" pitchFamily="18" charset="0"/>
                        </a:rPr>
                        <a:t>2/13</a:t>
                      </a:r>
                    </a:p>
                  </a:txBody>
                  <a:tcPr marL="68580" marR="68580" marT="0" marB="0" anchor="ctr">
                    <a:lnL>
                      <a:noFill/>
                    </a:lnL>
                    <a:lnR>
                      <a:noFill/>
                    </a:lnR>
                    <a:lnT>
                      <a:noFill/>
                    </a:lnT>
                    <a:lnB>
                      <a:noFill/>
                    </a:lnB>
                  </a:tcPr>
                </a:tc>
                <a:tc>
                  <a:txBody>
                    <a:bodyPr/>
                    <a:lstStyle/>
                    <a:p>
                      <a:pPr algn="ctr">
                        <a:lnSpc>
                          <a:spcPct val="115000"/>
                        </a:lnSpc>
                        <a:spcAft>
                          <a:spcPts val="0"/>
                        </a:spcAft>
                      </a:pPr>
                      <a:r>
                        <a:rPr lang="pt-BR" sz="1800">
                          <a:solidFill>
                            <a:srgbClr val="000000"/>
                          </a:solidFill>
                          <a:effectLst/>
                          <a:latin typeface="Times New Roman" pitchFamily="18" charset="0"/>
                          <a:ea typeface="Times New Roman"/>
                          <a:cs typeface="Times New Roman" pitchFamily="18" charset="0"/>
                        </a:rPr>
                        <a:t>15,4</a:t>
                      </a:r>
                    </a:p>
                  </a:txBody>
                  <a:tcPr marL="68580" marR="68580" marT="0" marB="0" anchor="ctr">
                    <a:lnL>
                      <a:noFill/>
                    </a:lnL>
                    <a:lnR>
                      <a:noFill/>
                    </a:lnR>
                    <a:lnT>
                      <a:noFill/>
                    </a:lnT>
                    <a:lnB>
                      <a:noFill/>
                    </a:lnB>
                  </a:tcPr>
                </a:tc>
                <a:tc>
                  <a:txBody>
                    <a:bodyPr/>
                    <a:lstStyle/>
                    <a:p>
                      <a:pPr algn="ctr">
                        <a:lnSpc>
                          <a:spcPct val="115000"/>
                        </a:lnSpc>
                        <a:spcAft>
                          <a:spcPts val="0"/>
                        </a:spcAft>
                      </a:pPr>
                      <a:r>
                        <a:rPr lang="en-US" sz="1800">
                          <a:solidFill>
                            <a:srgbClr val="000000"/>
                          </a:solidFill>
                          <a:effectLst/>
                          <a:latin typeface="Times New Roman" pitchFamily="18" charset="0"/>
                          <a:ea typeface="Times New Roman"/>
                          <a:cs typeface="Times New Roman" pitchFamily="18" charset="0"/>
                        </a:rPr>
                        <a:t>0.459</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r>
              <a:tr h="483630">
                <a:tc>
                  <a:txBody>
                    <a:bodyPr/>
                    <a:lstStyle/>
                    <a:p>
                      <a:pPr algn="l">
                        <a:spcAft>
                          <a:spcPts val="0"/>
                        </a:spcAft>
                      </a:pPr>
                      <a:r>
                        <a:rPr lang="pt-BR" sz="1800" b="1">
                          <a:solidFill>
                            <a:srgbClr val="000000"/>
                          </a:solidFill>
                          <a:effectLst/>
                          <a:latin typeface="Times New Roman" pitchFamily="18" charset="0"/>
                          <a:ea typeface="Times New Roman"/>
                          <a:cs typeface="Times New Roman" pitchFamily="18" charset="0"/>
                        </a:rPr>
                        <a:t>Estudou até a 4ª série</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Times New Roman"/>
                          <a:cs typeface="Times New Roman" pitchFamily="18" charset="0"/>
                        </a:rPr>
                        <a:t>15/38</a:t>
                      </a: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Times New Roman"/>
                          <a:cs typeface="Times New Roman" pitchFamily="18" charset="0"/>
                        </a:rPr>
                        <a:t>39,5</a:t>
                      </a: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en-US" sz="1800">
                          <a:solidFill>
                            <a:srgbClr val="000000"/>
                          </a:solidFill>
                          <a:effectLst/>
                          <a:latin typeface="Times New Roman" pitchFamily="18" charset="0"/>
                          <a:ea typeface="Times New Roman"/>
                          <a:cs typeface="Times New Roman" pitchFamily="18" charset="0"/>
                        </a:rPr>
                        <a:t>0.762</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r>
              <a:tr h="683327">
                <a:tc>
                  <a:txBody>
                    <a:bodyPr/>
                    <a:lstStyle/>
                    <a:p>
                      <a:pPr algn="l">
                        <a:lnSpc>
                          <a:spcPct val="115000"/>
                        </a:lnSpc>
                        <a:spcAft>
                          <a:spcPts val="0"/>
                        </a:spcAft>
                      </a:pPr>
                      <a:r>
                        <a:rPr lang="pt-BR" sz="1800" b="1">
                          <a:solidFill>
                            <a:srgbClr val="000000"/>
                          </a:solidFill>
                          <a:effectLst/>
                          <a:latin typeface="Times New Roman" pitchFamily="18" charset="0"/>
                          <a:ea typeface="Calibri"/>
                          <a:cs typeface="Times New Roman" pitchFamily="18" charset="0"/>
                        </a:rPr>
                        <a:t>Aprendeu através da convivência com os amigos e leitura da Bíblia</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a:solidFill>
                            <a:srgbClr val="000000"/>
                          </a:solidFill>
                          <a:effectLst/>
                          <a:latin typeface="Times New Roman" pitchFamily="18" charset="0"/>
                          <a:ea typeface="Times New Roman"/>
                          <a:cs typeface="Times New Roman" pitchFamily="18" charset="0"/>
                        </a:rPr>
                        <a:t>4/82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a:solidFill>
                            <a:srgbClr val="000000"/>
                          </a:solidFill>
                          <a:effectLst/>
                          <a:latin typeface="Times New Roman" pitchFamily="18" charset="0"/>
                          <a:ea typeface="Times New Roman"/>
                          <a:cs typeface="Times New Roman" pitchFamily="18" charset="0"/>
                        </a:rPr>
                        <a:t>4,9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solidFill>
                            <a:srgbClr val="000000"/>
                          </a:solidFill>
                          <a:effectLst/>
                          <a:latin typeface="Times New Roman" pitchFamily="18" charset="0"/>
                          <a:ea typeface="Times New Roman"/>
                          <a:cs typeface="Times New Roman" pitchFamily="18" charset="0"/>
                        </a:rPr>
                        <a:t>0.198</a:t>
                      </a:r>
                      <a:endParaRPr lang="pt-BR" sz="18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Espaço Reservado para Conteúdo 2"/>
          <p:cNvSpPr txBox="1">
            <a:spLocks/>
          </p:cNvSpPr>
          <p:nvPr/>
        </p:nvSpPr>
        <p:spPr>
          <a:xfrm>
            <a:off x="725163" y="5494292"/>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345071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568952" cy="1143000"/>
          </a:xfrm>
        </p:spPr>
        <p:txBody>
          <a:bodyPr>
            <a:noAutofit/>
          </a:bodyPr>
          <a:lstStyle/>
          <a:p>
            <a:pPr algn="just"/>
            <a:r>
              <a:rPr lang="pt-BR" sz="1900" dirty="0">
                <a:latin typeface="Times New Roman" pitchFamily="18" charset="0"/>
                <a:cs typeface="Times New Roman" pitchFamily="18" charset="0"/>
              </a:rPr>
              <a:t>Efeito da Situação de aprendizagem na variação na concordância de número nos </a:t>
            </a:r>
            <a:r>
              <a:rPr lang="pt-BR" sz="1900" dirty="0" err="1" smtClean="0">
                <a:latin typeface="Times New Roman" pitchFamily="18" charset="0"/>
                <a:cs typeface="Times New Roman" pitchFamily="18" charset="0"/>
              </a:rPr>
              <a:t>SNs</a:t>
            </a:r>
            <a:endParaRPr lang="pt-BR" sz="1900" dirty="0">
              <a:latin typeface="Times New Roman" pitchFamily="18" charset="0"/>
              <a:cs typeface="Times New Roman" pitchFamily="18" charset="0"/>
            </a:endParaRPr>
          </a:p>
        </p:txBody>
      </p:sp>
      <p:graphicFrame>
        <p:nvGraphicFramePr>
          <p:cNvPr id="4" name="Gráfico 3"/>
          <p:cNvGraphicFramePr/>
          <p:nvPr>
            <p:extLst>
              <p:ext uri="{D42A27DB-BD31-4B8C-83A1-F6EECF244321}">
                <p14:modId xmlns:p14="http://schemas.microsoft.com/office/powerpoint/2010/main" val="1071259023"/>
              </p:ext>
            </p:extLst>
          </p:nvPr>
        </p:nvGraphicFramePr>
        <p:xfrm>
          <a:off x="395536" y="1196752"/>
          <a:ext cx="8280920" cy="4653196"/>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Conteúdo 2"/>
          <p:cNvSpPr txBox="1">
            <a:spLocks/>
          </p:cNvSpPr>
          <p:nvPr/>
        </p:nvSpPr>
        <p:spPr>
          <a:xfrm>
            <a:off x="539552" y="5877272"/>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2740080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8229600" cy="5433467"/>
          </a:xfrm>
        </p:spPr>
        <p:txBody>
          <a:bodyPr>
            <a:normAutofit/>
          </a:bodyPr>
          <a:lstStyle/>
          <a:p>
            <a:pPr marL="0" indent="0" algn="just">
              <a:buNone/>
            </a:pP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2 A presença/ ausência dos </a:t>
            </a:r>
            <a:r>
              <a:rPr lang="pt-BR"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SNs</a:t>
            </a: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nas fórmulas.</a:t>
            </a:r>
          </a:p>
          <a:p>
            <a:pPr marL="0" indent="0" algn="just">
              <a:buNone/>
            </a:pPr>
            <a:r>
              <a:rPr lang="pt-BR" sz="2400" dirty="0">
                <a:latin typeface="Times New Roman" pitchFamily="18" charset="0"/>
                <a:cs typeface="Times New Roman" pitchFamily="18" charset="0"/>
              </a:rPr>
              <a:t> </a:t>
            </a:r>
          </a:p>
          <a:p>
            <a:pPr marL="0" lvl="0" indent="0" algn="just">
              <a:buNone/>
            </a:pPr>
            <a:r>
              <a:rPr lang="pt-BR" sz="2400" b="1" dirty="0" smtClean="0">
                <a:latin typeface="Times New Roman" pitchFamily="18" charset="0"/>
                <a:cs typeface="Times New Roman" pitchFamily="18" charset="0"/>
              </a:rPr>
              <a:t>(i) Sintagmas </a:t>
            </a:r>
            <a:r>
              <a:rPr lang="pt-BR" sz="2400" b="1" dirty="0">
                <a:latin typeface="Times New Roman" pitchFamily="18" charset="0"/>
                <a:cs typeface="Times New Roman" pitchFamily="18" charset="0"/>
              </a:rPr>
              <a:t>presentes nas fórmulas com a marcação de pluralidade</a:t>
            </a:r>
            <a:endParaRPr lang="pt-BR" sz="2400" dirty="0">
              <a:latin typeface="Times New Roman" pitchFamily="18" charset="0"/>
              <a:cs typeface="Times New Roman" pitchFamily="18" charset="0"/>
            </a:endParaRPr>
          </a:p>
          <a:p>
            <a:pPr marL="0" indent="0" algn="just">
              <a:buNone/>
            </a:pPr>
            <a:endParaRPr lang="pt-BR" sz="2400" dirty="0" smtClean="0">
              <a:latin typeface="Times New Roman" pitchFamily="18" charset="0"/>
              <a:cs typeface="Times New Roman" pitchFamily="18" charset="0"/>
            </a:endParaRPr>
          </a:p>
          <a:p>
            <a:pPr marL="630238" indent="-630238" algn="just">
              <a:buNone/>
            </a:pPr>
            <a:r>
              <a:rPr lang="pt-BR" sz="2200" dirty="0" smtClean="0">
                <a:latin typeface="Times New Roman" pitchFamily="18" charset="0"/>
                <a:cs typeface="Times New Roman" pitchFamily="18" charset="0"/>
              </a:rPr>
              <a:t>(10) </a:t>
            </a:r>
            <a:r>
              <a:rPr lang="pt-BR" sz="2200" dirty="0">
                <a:latin typeface="Times New Roman" pitchFamily="18" charset="0"/>
                <a:cs typeface="Times New Roman" pitchFamily="18" charset="0"/>
              </a:rPr>
              <a:t>[...] envio li </a:t>
            </a:r>
            <a:r>
              <a:rPr lang="pt-BR" sz="2200" b="1" dirty="0">
                <a:latin typeface="Times New Roman" pitchFamily="18" charset="0"/>
                <a:cs typeface="Times New Roman" pitchFamily="18" charset="0"/>
              </a:rPr>
              <a:t>esta</a:t>
            </a:r>
            <a:r>
              <a:rPr lang="pt-BR" sz="2200" b="1" u="sng" dirty="0">
                <a:latin typeface="Times New Roman" pitchFamily="18" charset="0"/>
                <a:cs typeface="Times New Roman" pitchFamily="18" charset="0"/>
              </a:rPr>
              <a:t>s</a:t>
            </a:r>
            <a:r>
              <a:rPr lang="pt-BR" sz="2200" b="1" dirty="0">
                <a:latin typeface="Times New Roman" pitchFamily="18" charset="0"/>
                <a:cs typeface="Times New Roman" pitchFamily="18" charset="0"/>
              </a:rPr>
              <a:t> </a:t>
            </a:r>
            <a:r>
              <a:rPr lang="pt-BR" sz="2200" u="sng" dirty="0">
                <a:latin typeface="Times New Roman" pitchFamily="18" charset="0"/>
                <a:cs typeface="Times New Roman" pitchFamily="18" charset="0"/>
              </a:rPr>
              <a:t>duas</a:t>
            </a:r>
            <a:r>
              <a:rPr lang="pt-BR" sz="2200" b="1" dirty="0">
                <a:latin typeface="Times New Roman" pitchFamily="18" charset="0"/>
                <a:cs typeface="Times New Roman" pitchFamily="18" charset="0"/>
              </a:rPr>
              <a:t> linha</a:t>
            </a:r>
            <a:r>
              <a:rPr lang="pt-BR" sz="2200" b="1" u="sng" dirty="0">
                <a:latin typeface="Times New Roman" pitchFamily="18" charset="0"/>
                <a:cs typeface="Times New Roman" pitchFamily="18" charset="0"/>
              </a:rPr>
              <a:t>s</a:t>
            </a:r>
            <a:r>
              <a:rPr lang="pt-BR" sz="2200" dirty="0">
                <a:latin typeface="Times New Roman" pitchFamily="18" charset="0"/>
                <a:cs typeface="Times New Roman" pitchFamily="18" charset="0"/>
              </a:rPr>
              <a:t> dando as minhas| </a:t>
            </a:r>
            <a:r>
              <a:rPr lang="pt-BR" sz="2200" dirty="0" err="1">
                <a:latin typeface="Times New Roman" pitchFamily="18" charset="0"/>
                <a:cs typeface="Times New Roman" pitchFamily="18" charset="0"/>
              </a:rPr>
              <a:t>nutisia</a:t>
            </a:r>
            <a:r>
              <a:rPr lang="pt-BR" sz="2200" dirty="0">
                <a:latin typeface="Times New Roman" pitchFamily="18" charset="0"/>
                <a:cs typeface="Times New Roman" pitchFamily="18" charset="0"/>
              </a:rPr>
              <a:t> e u mesmo tempo saber das suas e de| todos [...]. (JCO- 31</a:t>
            </a:r>
            <a:r>
              <a:rPr lang="pt-BR" sz="2400" dirty="0">
                <a:latin typeface="Times New Roman" pitchFamily="18" charset="0"/>
                <a:cs typeface="Times New Roman" pitchFamily="18" charset="0"/>
              </a:rPr>
              <a:t>)</a:t>
            </a:r>
          </a:p>
          <a:p>
            <a:pPr marL="0" indent="0" algn="just">
              <a:buNone/>
            </a:pPr>
            <a:endParaRPr lang="pt-BR" sz="2400" b="1" dirty="0" smtClean="0">
              <a:latin typeface="Times New Roman" pitchFamily="18" charset="0"/>
              <a:cs typeface="Times New Roman" pitchFamily="18" charset="0"/>
            </a:endParaRPr>
          </a:p>
          <a:p>
            <a:pPr marL="0" indent="0" algn="just">
              <a:buNone/>
            </a:pPr>
            <a:r>
              <a:rPr lang="pt-BR" sz="2400" b="1" dirty="0" smtClean="0">
                <a:latin typeface="Times New Roman" pitchFamily="18" charset="0"/>
                <a:cs typeface="Times New Roman" pitchFamily="18" charset="0"/>
              </a:rPr>
              <a:t>(</a:t>
            </a:r>
            <a:r>
              <a:rPr lang="pt-BR" sz="2400" b="1" dirty="0" err="1">
                <a:latin typeface="Times New Roman" pitchFamily="18" charset="0"/>
                <a:cs typeface="Times New Roman" pitchFamily="18" charset="0"/>
              </a:rPr>
              <a:t>ii</a:t>
            </a:r>
            <a:r>
              <a:rPr lang="pt-BR" sz="2400" b="1" dirty="0">
                <a:latin typeface="Times New Roman" pitchFamily="18" charset="0"/>
                <a:cs typeface="Times New Roman" pitchFamily="18" charset="0"/>
              </a:rPr>
              <a:t>)    Sintagmas presentes nas fórmulas sem a marcação de pluralidade:</a:t>
            </a:r>
            <a:endParaRPr lang="pt-BR" sz="2400" dirty="0">
              <a:latin typeface="Times New Roman" pitchFamily="18" charset="0"/>
              <a:cs typeface="Times New Roman" pitchFamily="18" charset="0"/>
            </a:endParaRPr>
          </a:p>
          <a:p>
            <a:pPr marL="0" indent="0" algn="just">
              <a:buNone/>
            </a:pPr>
            <a:endParaRPr lang="pt-BR" sz="2400" dirty="0" smtClean="0">
              <a:latin typeface="Times New Roman" pitchFamily="18" charset="0"/>
              <a:cs typeface="Times New Roman" pitchFamily="18" charset="0"/>
            </a:endParaRPr>
          </a:p>
          <a:p>
            <a:pPr marL="441325" indent="-441325" algn="just">
              <a:buNone/>
            </a:pPr>
            <a:r>
              <a:rPr lang="pt-BR" sz="2200" dirty="0" smtClean="0">
                <a:latin typeface="Times New Roman" pitchFamily="18" charset="0"/>
                <a:cs typeface="Times New Roman" pitchFamily="18" charset="0"/>
              </a:rPr>
              <a:t>(11) </a:t>
            </a:r>
            <a:r>
              <a:rPr lang="pt-BR" sz="2200" dirty="0">
                <a:latin typeface="Times New Roman" pitchFamily="18" charset="0"/>
                <a:cs typeface="Times New Roman" pitchFamily="18" charset="0"/>
              </a:rPr>
              <a:t>[...] João eu </a:t>
            </a:r>
            <a:r>
              <a:rPr lang="pt-BR" sz="2200" dirty="0" err="1">
                <a:latin typeface="Times New Roman" pitchFamily="18" charset="0"/>
                <a:cs typeface="Times New Roman" pitchFamily="18" charset="0"/>
              </a:rPr>
              <a:t>faco</a:t>
            </a:r>
            <a:r>
              <a:rPr lang="pt-BR" sz="2200" dirty="0">
                <a:latin typeface="Times New Roman" pitchFamily="18" charset="0"/>
                <a:cs typeface="Times New Roman" pitchFamily="18" charset="0"/>
              </a:rPr>
              <a:t> estas duas </a:t>
            </a:r>
            <a:r>
              <a:rPr lang="pt-BR" sz="2200" dirty="0" err="1">
                <a:latin typeface="Times New Roman" pitchFamily="18" charset="0"/>
                <a:cs typeface="Times New Roman" pitchFamily="18" charset="0"/>
              </a:rPr>
              <a:t>lihas</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comen</a:t>
            </a:r>
            <a:r>
              <a:rPr lang="pt-BR" sz="2200" dirty="0">
                <a:latin typeface="Times New Roman" pitchFamily="18" charset="0"/>
                <a:cs typeface="Times New Roman" pitchFamily="18" charset="0"/>
              </a:rPr>
              <a:t>| te Para da </a:t>
            </a:r>
            <a:r>
              <a:rPr lang="pt-BR" sz="2200" b="1" dirty="0">
                <a:latin typeface="Times New Roman" pitchFamily="18" charset="0"/>
                <a:cs typeface="Times New Roman" pitchFamily="18" charset="0"/>
              </a:rPr>
              <a:t>a</a:t>
            </a:r>
            <a:r>
              <a:rPr lang="pt-BR" sz="2200" b="1" u="sng" dirty="0">
                <a:latin typeface="Times New Roman" pitchFamily="18" charset="0"/>
                <a:cs typeface="Times New Roman" pitchFamily="18" charset="0"/>
              </a:rPr>
              <a:t>s</a:t>
            </a:r>
            <a:r>
              <a:rPr lang="pt-BR" sz="2200" b="1" dirty="0">
                <a:latin typeface="Times New Roman" pitchFamily="18" charset="0"/>
                <a:cs typeface="Times New Roman" pitchFamily="18" charset="0"/>
              </a:rPr>
              <a:t> </a:t>
            </a:r>
            <a:r>
              <a:rPr lang="pt-BR" sz="2200" b="1" dirty="0" err="1">
                <a:latin typeface="Times New Roman" pitchFamily="18" charset="0"/>
                <a:cs typeface="Times New Roman" pitchFamily="18" charset="0"/>
              </a:rPr>
              <a:t>mih</a:t>
            </a:r>
            <a:r>
              <a:rPr lang="pt-BR" sz="2200" b="1" u="sng" dirty="0" err="1">
                <a:latin typeface="Times New Roman" pitchFamily="18" charset="0"/>
                <a:cs typeface="Times New Roman" pitchFamily="18" charset="0"/>
              </a:rPr>
              <a:t>s</a:t>
            </a:r>
            <a:r>
              <a:rPr lang="pt-BR" sz="2200" b="1" dirty="0">
                <a:latin typeface="Times New Roman" pitchFamily="18" charset="0"/>
                <a:cs typeface="Times New Roman" pitchFamily="18" charset="0"/>
              </a:rPr>
              <a:t> </a:t>
            </a:r>
            <a:r>
              <a:rPr lang="pt-BR" sz="2200" b="1" dirty="0" err="1">
                <a:latin typeface="Times New Roman" pitchFamily="18" charset="0"/>
                <a:cs typeface="Times New Roman" pitchFamily="18" charset="0"/>
              </a:rPr>
              <a:t>noticaØ</a:t>
            </a:r>
            <a:r>
              <a:rPr lang="pt-BR" sz="2200" dirty="0">
                <a:latin typeface="Times New Roman" pitchFamily="18" charset="0"/>
                <a:cs typeface="Times New Roman" pitchFamily="18" charset="0"/>
              </a:rPr>
              <a:t>| [...]. (SFS- 42)</a:t>
            </a:r>
          </a:p>
          <a:p>
            <a:pPr algn="just"/>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3615266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20"/>
            <a:ext cx="8433367" cy="1143000"/>
          </a:xfrm>
        </p:spPr>
        <p:txBody>
          <a:bodyPr>
            <a:noAutofit/>
          </a:bodyPr>
          <a:lstStyle/>
          <a:p>
            <a:pPr algn="just"/>
            <a:r>
              <a:rPr lang="pt-BR" sz="1800" dirty="0">
                <a:latin typeface="Times New Roman" pitchFamily="18" charset="0"/>
                <a:cs typeface="Times New Roman" pitchFamily="18" charset="0"/>
              </a:rPr>
              <a:t>Efeito da presença/ausência dos </a:t>
            </a:r>
            <a:r>
              <a:rPr lang="pt-BR" sz="1800" dirty="0" err="1">
                <a:latin typeface="Times New Roman" pitchFamily="18" charset="0"/>
                <a:cs typeface="Times New Roman" pitchFamily="18" charset="0"/>
              </a:rPr>
              <a:t>SNs</a:t>
            </a:r>
            <a:r>
              <a:rPr lang="pt-BR" sz="1800" dirty="0">
                <a:latin typeface="Times New Roman" pitchFamily="18" charset="0"/>
                <a:cs typeface="Times New Roman" pitchFamily="18" charset="0"/>
              </a:rPr>
              <a:t> nas fórmulas sobre a realização da concordância de </a:t>
            </a:r>
            <a:r>
              <a:rPr lang="pt-BR" sz="1800" dirty="0" smtClean="0">
                <a:latin typeface="Times New Roman" pitchFamily="18" charset="0"/>
                <a:cs typeface="Times New Roman" pitchFamily="18" charset="0"/>
              </a:rPr>
              <a:t>número</a:t>
            </a:r>
            <a:endParaRPr lang="pt-BR" sz="18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825053105"/>
              </p:ext>
            </p:extLst>
          </p:nvPr>
        </p:nvGraphicFramePr>
        <p:xfrm>
          <a:off x="683568" y="1988840"/>
          <a:ext cx="7920880" cy="2376265"/>
        </p:xfrm>
        <a:graphic>
          <a:graphicData uri="http://schemas.openxmlformats.org/drawingml/2006/table">
            <a:tbl>
              <a:tblPr firstRow="1" firstCol="1" bandRow="1"/>
              <a:tblGrid>
                <a:gridCol w="2091865"/>
                <a:gridCol w="1678193"/>
                <a:gridCol w="1390267"/>
                <a:gridCol w="1390267"/>
                <a:gridCol w="1370288"/>
              </a:tblGrid>
              <a:tr h="568965">
                <a:tc rowSpan="2">
                  <a:txBody>
                    <a:bodyPr/>
                    <a:lstStyle/>
                    <a:p>
                      <a:pPr algn="ctr">
                        <a:spcAft>
                          <a:spcPts val="600"/>
                        </a:spcAft>
                      </a:pPr>
                      <a:r>
                        <a:rPr lang="pt-BR" sz="2000" b="1" dirty="0">
                          <a:solidFill>
                            <a:srgbClr val="000000"/>
                          </a:solidFill>
                          <a:effectLst/>
                          <a:latin typeface="Times New Roman" pitchFamily="18" charset="0"/>
                          <a:ea typeface="Times New Roman"/>
                          <a:cs typeface="Times New Roman" pitchFamily="18" charset="0"/>
                        </a:rPr>
                        <a:t>FÓMULAS</a:t>
                      </a:r>
                      <a:endParaRPr lang="pt-BR" sz="20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COM CONC.</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SEM CONC.</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r>
              <a:tr h="669370">
                <a:tc vMerge="1">
                  <a:txBody>
                    <a:bodyPr/>
                    <a:lstStyle/>
                    <a:p>
                      <a:endParaRPr lang="pt-BR"/>
                    </a:p>
                  </a:txBody>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Frequência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Frequência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568965">
                <a:tc>
                  <a:txBody>
                    <a:bodyPr/>
                    <a:lstStyle/>
                    <a:p>
                      <a:pPr algn="l">
                        <a:spcAft>
                          <a:spcPts val="0"/>
                        </a:spcAft>
                      </a:pPr>
                      <a:r>
                        <a:rPr lang="pt-BR" sz="2000" b="1">
                          <a:solidFill>
                            <a:srgbClr val="000000"/>
                          </a:solidFill>
                          <a:effectLst/>
                          <a:latin typeface="Times New Roman" pitchFamily="18" charset="0"/>
                          <a:ea typeface="Times New Roman"/>
                          <a:cs typeface="Times New Roman" pitchFamily="18" charset="0"/>
                        </a:rPr>
                        <a:t>Presença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22/91</a:t>
                      </a:r>
                    </a:p>
                  </a:txBody>
                  <a:tcPr marL="68580" marR="68580" marT="0" marB="0" anchor="ctr">
                    <a:lnL>
                      <a:noFill/>
                    </a:lnL>
                    <a:lnR>
                      <a:noFill/>
                    </a:lnR>
                    <a:lnT>
                      <a:noFill/>
                    </a:lnT>
                    <a:lnB>
                      <a:noFill/>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24,2</a:t>
                      </a:r>
                    </a:p>
                  </a:txBody>
                  <a:tcPr marL="68580" marR="68580" marT="0" marB="0" anchor="ctr">
                    <a:lnL>
                      <a:noFill/>
                    </a:lnL>
                    <a:lnR>
                      <a:noFill/>
                    </a:lnR>
                    <a:lnT>
                      <a:noFill/>
                    </a:lnT>
                    <a:lnB>
                      <a:noFill/>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69/91</a:t>
                      </a:r>
                    </a:p>
                  </a:txBody>
                  <a:tcPr marL="68580" marR="68580" marT="0" marB="0" anchor="ctr">
                    <a:lnL>
                      <a:noFill/>
                    </a:lnL>
                    <a:lnR>
                      <a:noFill/>
                    </a:lnR>
                    <a:lnT>
                      <a:noFill/>
                    </a:lnT>
                    <a:lnB>
                      <a:noFill/>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75,8%</a:t>
                      </a:r>
                    </a:p>
                  </a:txBody>
                  <a:tcPr marL="68580" marR="68580" marT="0" marB="0" anchor="ctr">
                    <a:lnL>
                      <a:noFill/>
                    </a:lnL>
                    <a:lnR>
                      <a:noFill/>
                    </a:lnR>
                    <a:lnT>
                      <a:noFill/>
                    </a:lnT>
                    <a:lnB>
                      <a:noFill/>
                    </a:lnB>
                  </a:tcPr>
                </a:tc>
              </a:tr>
              <a:tr h="568965">
                <a:tc>
                  <a:txBody>
                    <a:bodyPr/>
                    <a:lstStyle/>
                    <a:p>
                      <a:pPr algn="l">
                        <a:spcAft>
                          <a:spcPts val="0"/>
                        </a:spcAft>
                      </a:pPr>
                      <a:r>
                        <a:rPr lang="pt-BR" sz="2000" b="1">
                          <a:solidFill>
                            <a:srgbClr val="000000"/>
                          </a:solidFill>
                          <a:effectLst/>
                          <a:latin typeface="Times New Roman" pitchFamily="18" charset="0"/>
                          <a:ea typeface="Times New Roman"/>
                          <a:cs typeface="Times New Roman" pitchFamily="18" charset="0"/>
                        </a:rPr>
                        <a:t>Ausência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77/227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33,9%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150/227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pt-BR" sz="2000" dirty="0">
                          <a:solidFill>
                            <a:srgbClr val="000000"/>
                          </a:solidFill>
                          <a:effectLst/>
                          <a:latin typeface="Times New Roman" pitchFamily="18" charset="0"/>
                          <a:ea typeface="Times New Roman"/>
                          <a:cs typeface="Times New Roman" pitchFamily="18" charset="0"/>
                        </a:rPr>
                        <a:t>66,1%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5" name="Espaço Reservado para Conteúdo 2"/>
          <p:cNvSpPr txBox="1">
            <a:spLocks/>
          </p:cNvSpPr>
          <p:nvPr/>
        </p:nvSpPr>
        <p:spPr>
          <a:xfrm>
            <a:off x="660967" y="4437111"/>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1639618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268760"/>
            <a:ext cx="8229600" cy="5361459"/>
          </a:xfrm>
        </p:spPr>
        <p:txBody>
          <a:bodyPr>
            <a:noAutofit/>
          </a:bodyPr>
          <a:lstStyle/>
          <a:p>
            <a:pPr marL="0" indent="0" algn="just">
              <a:buNone/>
            </a:pPr>
            <a:r>
              <a:rPr lang="pt-BR" sz="2400" b="1" dirty="0">
                <a:latin typeface="Times New Roman" pitchFamily="18" charset="0"/>
                <a:cs typeface="Times New Roman" pitchFamily="18" charset="0"/>
              </a:rPr>
              <a:t> </a:t>
            </a:r>
            <a:endParaRPr lang="pt-BR" sz="2400" dirty="0">
              <a:latin typeface="Times New Roman" pitchFamily="18" charset="0"/>
              <a:cs typeface="Times New Roman" pitchFamily="18" charset="0"/>
            </a:endParaRPr>
          </a:p>
          <a:p>
            <a:pPr marL="0" lvl="0" indent="0" algn="just">
              <a:buNone/>
            </a:pPr>
            <a:r>
              <a:rPr lang="pt-BR" sz="2400" b="1" dirty="0" smtClean="0">
                <a:latin typeface="Times New Roman" pitchFamily="18" charset="0"/>
                <a:cs typeface="Times New Roman" pitchFamily="18" charset="0"/>
              </a:rPr>
              <a:t>(i) Constituinte </a:t>
            </a:r>
            <a:r>
              <a:rPr lang="pt-BR" sz="2400" b="1" dirty="0">
                <a:latin typeface="Times New Roman" pitchFamily="18" charset="0"/>
                <a:cs typeface="Times New Roman" pitchFamily="18" charset="0"/>
              </a:rPr>
              <a:t>marcado</a:t>
            </a:r>
            <a:endParaRPr lang="pt-BR" sz="2400" dirty="0">
              <a:latin typeface="Times New Roman" pitchFamily="18" charset="0"/>
              <a:cs typeface="Times New Roman" pitchFamily="18" charset="0"/>
            </a:endParaRPr>
          </a:p>
          <a:p>
            <a:pPr marL="0" indent="0" algn="just">
              <a:buNone/>
            </a:pPr>
            <a:endParaRPr lang="pt-BR" sz="2400" dirty="0" smtClean="0">
              <a:latin typeface="Times New Roman" pitchFamily="18" charset="0"/>
              <a:cs typeface="Times New Roman" pitchFamily="18" charset="0"/>
            </a:endParaRPr>
          </a:p>
          <a:p>
            <a:pPr marL="0" indent="0" algn="just">
              <a:buNone/>
            </a:pPr>
            <a:endParaRPr lang="pt-BR" sz="2400" dirty="0">
              <a:latin typeface="Times New Roman" pitchFamily="18" charset="0"/>
              <a:cs typeface="Times New Roman" pitchFamily="18" charset="0"/>
            </a:endParaRPr>
          </a:p>
          <a:p>
            <a:pPr marL="0" lvl="0" indent="0" algn="just">
              <a:buNone/>
            </a:pPr>
            <a:endParaRPr lang="pt-BR" sz="2400" b="1" dirty="0" smtClean="0">
              <a:latin typeface="Times New Roman" pitchFamily="18" charset="0"/>
              <a:cs typeface="Times New Roman" pitchFamily="18" charset="0"/>
            </a:endParaRPr>
          </a:p>
          <a:p>
            <a:pPr marL="0" lvl="0" indent="0" algn="just">
              <a:buNone/>
            </a:pPr>
            <a:endParaRPr lang="pt-BR" sz="2400" b="1" dirty="0" smtClean="0">
              <a:latin typeface="Times New Roman" pitchFamily="18" charset="0"/>
              <a:cs typeface="Times New Roman" pitchFamily="18" charset="0"/>
            </a:endParaRPr>
          </a:p>
          <a:p>
            <a:pPr marL="0" lvl="0" indent="0" algn="just">
              <a:buNone/>
            </a:pPr>
            <a:r>
              <a:rPr lang="pt-BR" sz="2400" b="1" dirty="0" smtClean="0">
                <a:latin typeface="Times New Roman" pitchFamily="18" charset="0"/>
                <a:cs typeface="Times New Roman" pitchFamily="18" charset="0"/>
              </a:rPr>
              <a:t>(</a:t>
            </a:r>
            <a:r>
              <a:rPr lang="pt-BR" sz="2400" b="1" dirty="0" err="1" smtClean="0">
                <a:latin typeface="Times New Roman" pitchFamily="18" charset="0"/>
                <a:cs typeface="Times New Roman" pitchFamily="18" charset="0"/>
              </a:rPr>
              <a:t>ii</a:t>
            </a:r>
            <a:r>
              <a:rPr lang="pt-BR" sz="2400" b="1" dirty="0" smtClean="0">
                <a:latin typeface="Times New Roman" pitchFamily="18" charset="0"/>
                <a:cs typeface="Times New Roman" pitchFamily="18" charset="0"/>
              </a:rPr>
              <a:t>) Constituinte </a:t>
            </a:r>
            <a:r>
              <a:rPr lang="pt-BR" sz="2400" b="1" dirty="0">
                <a:latin typeface="Times New Roman" pitchFamily="18" charset="0"/>
                <a:cs typeface="Times New Roman" pitchFamily="18" charset="0"/>
              </a:rPr>
              <a:t>não marcado</a:t>
            </a:r>
            <a:endParaRPr lang="pt-BR" sz="2400" dirty="0">
              <a:latin typeface="Times New Roman" pitchFamily="18" charset="0"/>
              <a:cs typeface="Times New Roman" pitchFamily="18" charset="0"/>
            </a:endParaRPr>
          </a:p>
          <a:p>
            <a:pPr marL="0" indent="0" algn="just">
              <a:buNone/>
            </a:pPr>
            <a:endParaRPr lang="pt-BR" sz="2400" dirty="0" smtClean="0">
              <a:latin typeface="Times New Roman" pitchFamily="18" charset="0"/>
              <a:cs typeface="Times New Roman" pitchFamily="18" charset="0"/>
            </a:endParaRPr>
          </a:p>
          <a:p>
            <a:pPr marL="0" indent="0" algn="just">
              <a:buNone/>
            </a:pPr>
            <a:endParaRPr lang="pt-BR" sz="2400" dirty="0">
              <a:latin typeface="Times New Roman" pitchFamily="18" charset="0"/>
              <a:cs typeface="Times New Roman" pitchFamily="18" charset="0"/>
            </a:endParaRPr>
          </a:p>
        </p:txBody>
      </p:sp>
      <p:sp>
        <p:nvSpPr>
          <p:cNvPr id="4" name="Título 1"/>
          <p:cNvSpPr>
            <a:spLocks noGrp="1"/>
          </p:cNvSpPr>
          <p:nvPr>
            <p:ph type="title"/>
          </p:nvPr>
        </p:nvSpPr>
        <p:spPr>
          <a:xfrm>
            <a:off x="467544" y="404664"/>
            <a:ext cx="8229600" cy="922114"/>
          </a:xfrm>
          <a:solidFill>
            <a:schemeClr val="accent6">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a:noAutofit/>
          </a:bodyPr>
          <a:lstStyle/>
          <a:p>
            <a:pPr lvl="0"/>
            <a:r>
              <a:rPr lang="pt-BR" sz="3200" b="1" dirty="0" smtClean="0">
                <a:solidFill>
                  <a:srgbClr val="FF0000"/>
                </a:solidFill>
                <a:latin typeface="Times New Roman" pitchFamily="18" charset="0"/>
                <a:cs typeface="Times New Roman" pitchFamily="18" charset="0"/>
              </a:rPr>
              <a:t/>
            </a:r>
            <a:br>
              <a:rPr lang="pt-BR" sz="3200" b="1" dirty="0" smtClean="0">
                <a:solidFill>
                  <a:srgbClr val="FF0000"/>
                </a:solidFill>
                <a:latin typeface="Times New Roman" pitchFamily="18" charset="0"/>
                <a:cs typeface="Times New Roman" pitchFamily="18" charset="0"/>
              </a:rPr>
            </a:br>
            <a:r>
              <a:rPr lang="pt-BR" sz="3200" b="1" dirty="0" smtClean="0">
                <a:solidFill>
                  <a:srgbClr val="FF0000"/>
                </a:solidFill>
                <a:latin typeface="Times New Roman" pitchFamily="18" charset="0"/>
                <a:cs typeface="Times New Roman" pitchFamily="18" charset="0"/>
              </a:rPr>
              <a:t>2- </a:t>
            </a:r>
            <a:r>
              <a:rPr lang="pt-BR" sz="3600" b="1" dirty="0" smtClean="0">
                <a:solidFill>
                  <a:srgbClr val="FF0000"/>
                </a:solidFill>
                <a:latin typeface="Times New Roman" pitchFamily="18" charset="0"/>
                <a:cs typeface="Times New Roman" pitchFamily="18" charset="0"/>
              </a:rPr>
              <a:t>PERSPECTIVA MÓRFICA</a:t>
            </a:r>
            <a:r>
              <a:rPr lang="pt-BR" sz="3600" b="1" dirty="0">
                <a:latin typeface="Times New Roman" pitchFamily="18" charset="0"/>
                <a:cs typeface="Times New Roman" pitchFamily="18" charset="0"/>
              </a:rPr>
              <a:t/>
            </a:r>
            <a:br>
              <a:rPr lang="pt-BR" sz="3600" b="1" dirty="0">
                <a:latin typeface="Times New Roman" pitchFamily="18" charset="0"/>
                <a:cs typeface="Times New Roman" pitchFamily="18" charset="0"/>
              </a:rPr>
            </a:br>
            <a:endParaRPr lang="pt-BR" sz="3600" b="1" dirty="0">
              <a:latin typeface="Times New Roman" pitchFamily="18" charset="0"/>
              <a:cs typeface="Times New Roman"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743180539"/>
              </p:ext>
            </p:extLst>
          </p:nvPr>
        </p:nvGraphicFramePr>
        <p:xfrm>
          <a:off x="755576" y="2492896"/>
          <a:ext cx="7704856" cy="1152128"/>
        </p:xfrm>
        <a:graphic>
          <a:graphicData uri="http://schemas.openxmlformats.org/drawingml/2006/table">
            <a:tbl>
              <a:tblPr firstRow="1" firstCol="1" bandRow="1"/>
              <a:tblGrid>
                <a:gridCol w="3852428"/>
                <a:gridCol w="3852428"/>
              </a:tblGrid>
              <a:tr h="1152128">
                <a:tc>
                  <a:txBody>
                    <a:bodyPr/>
                    <a:lstStyle/>
                    <a:p>
                      <a:pPr algn="just">
                        <a:lnSpc>
                          <a:spcPct val="115000"/>
                        </a:lnSpc>
                        <a:spcAft>
                          <a:spcPts val="0"/>
                        </a:spcAft>
                      </a:pPr>
                      <a:r>
                        <a:rPr lang="pt-BR" sz="2000" dirty="0">
                          <a:effectLst/>
                          <a:latin typeface="Times New Roman"/>
                          <a:ea typeface="Calibri"/>
                          <a:cs typeface="Times New Roman"/>
                        </a:rPr>
                        <a:t>[...] recebi duas</a:t>
                      </a:r>
                      <a:r>
                        <a:rPr lang="pt-BR" sz="2000" b="1" dirty="0">
                          <a:effectLst/>
                          <a:latin typeface="Times New Roman"/>
                          <a:ea typeface="Calibri"/>
                          <a:cs typeface="Times New Roman"/>
                        </a:rPr>
                        <a:t> carta</a:t>
                      </a:r>
                      <a:r>
                        <a:rPr lang="pt-BR" sz="2000" b="1" u="sng" dirty="0">
                          <a:effectLst/>
                          <a:latin typeface="Times New Roman"/>
                          <a:ea typeface="Calibri"/>
                          <a:cs typeface="Times New Roman"/>
                        </a:rPr>
                        <a:t>s</a:t>
                      </a:r>
                      <a:r>
                        <a:rPr lang="pt-BR" sz="2000" dirty="0">
                          <a:effectLst/>
                          <a:latin typeface="Times New Roman"/>
                          <a:ea typeface="Calibri"/>
                          <a:cs typeface="Times New Roman"/>
                        </a:rPr>
                        <a:t> </a:t>
                      </a:r>
                      <a:r>
                        <a:rPr lang="pt-BR" sz="2000" dirty="0" err="1">
                          <a:effectLst/>
                          <a:latin typeface="Times New Roman"/>
                          <a:ea typeface="Calibri"/>
                          <a:cs typeface="Times New Roman"/>
                        </a:rPr>
                        <a:t>cua</a:t>
                      </a:r>
                      <a:r>
                        <a:rPr lang="pt-BR" sz="2000" dirty="0">
                          <a:effectLst/>
                          <a:latin typeface="Times New Roman"/>
                          <a:ea typeface="Calibri"/>
                          <a:cs typeface="Times New Roman"/>
                        </a:rPr>
                        <a:t> i 2 </a:t>
                      </a:r>
                      <a:r>
                        <a:rPr lang="pt-BR" sz="2000" dirty="0" err="1">
                          <a:effectLst/>
                          <a:latin typeface="Times New Roman"/>
                          <a:ea typeface="Calibri"/>
                          <a:cs typeface="Times New Roman"/>
                        </a:rPr>
                        <a:t>di</a:t>
                      </a:r>
                      <a:r>
                        <a:rPr lang="pt-BR" sz="2000" dirty="0">
                          <a:effectLst/>
                          <a:latin typeface="Times New Roman"/>
                          <a:ea typeface="Calibri"/>
                          <a:cs typeface="Times New Roman"/>
                        </a:rPr>
                        <a:t> </a:t>
                      </a:r>
                      <a:r>
                        <a:rPr lang="pt-BR" sz="2000" dirty="0" err="1">
                          <a:effectLst/>
                          <a:latin typeface="Times New Roman"/>
                          <a:ea typeface="Calibri"/>
                          <a:cs typeface="Times New Roman"/>
                        </a:rPr>
                        <a:t>conpadi</a:t>
                      </a:r>
                      <a:r>
                        <a:rPr lang="pt-BR" sz="2000" dirty="0">
                          <a:effectLst/>
                          <a:latin typeface="Times New Roman"/>
                          <a:ea typeface="Calibri"/>
                          <a:cs typeface="Times New Roman"/>
                        </a:rPr>
                        <a:t> [...].  (AFS- 7)</a:t>
                      </a:r>
                      <a:endParaRPr lang="pt-BR" sz="18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endParaRPr lang="pt-BR" sz="2000" dirty="0">
                        <a:effectLst/>
                        <a:latin typeface="Times New Roman"/>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6147" name="Imagem 12" descr="Descrição: C:\Users\Eneas e Lore\AppData\Local\Microsoft\Windows\Temporary Internet Files\Content.Word\Carta 7 vers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546994"/>
            <a:ext cx="3723237" cy="8099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a 6"/>
          <p:cNvGraphicFramePr>
            <a:graphicFrameLocks noGrp="1"/>
          </p:cNvGraphicFramePr>
          <p:nvPr>
            <p:extLst>
              <p:ext uri="{D42A27DB-BD31-4B8C-83A1-F6EECF244321}">
                <p14:modId xmlns:p14="http://schemas.microsoft.com/office/powerpoint/2010/main" val="3931396406"/>
              </p:ext>
            </p:extLst>
          </p:nvPr>
        </p:nvGraphicFramePr>
        <p:xfrm>
          <a:off x="899593" y="4725144"/>
          <a:ext cx="7539660" cy="1752600"/>
        </p:xfrm>
        <a:graphic>
          <a:graphicData uri="http://schemas.openxmlformats.org/drawingml/2006/table">
            <a:tbl>
              <a:tblPr firstRow="1" firstCol="1" bandRow="1"/>
              <a:tblGrid>
                <a:gridCol w="3769830"/>
                <a:gridCol w="3769830"/>
              </a:tblGrid>
              <a:tr h="0">
                <a:tc>
                  <a:txBody>
                    <a:bodyPr/>
                    <a:lstStyle/>
                    <a:p>
                      <a:pPr algn="just">
                        <a:lnSpc>
                          <a:spcPct val="115000"/>
                        </a:lnSpc>
                        <a:spcAft>
                          <a:spcPts val="0"/>
                        </a:spcAft>
                      </a:pPr>
                      <a:r>
                        <a:rPr lang="pt-BR" sz="2000" dirty="0">
                          <a:effectLst/>
                          <a:latin typeface="Times New Roman" pitchFamily="18" charset="0"/>
                          <a:ea typeface="Calibri"/>
                          <a:cs typeface="Times New Roman" pitchFamily="18" charset="0"/>
                        </a:rPr>
                        <a:t>[...] envio li estas duas linhas dando a</a:t>
                      </a:r>
                      <a:r>
                        <a:rPr lang="pt-BR" sz="2000" u="sng" dirty="0">
                          <a:effectLst/>
                          <a:latin typeface="Times New Roman" pitchFamily="18" charset="0"/>
                          <a:ea typeface="Calibri"/>
                          <a:cs typeface="Times New Roman" pitchFamily="18" charset="0"/>
                        </a:rPr>
                        <a:t>s</a:t>
                      </a:r>
                      <a:r>
                        <a:rPr lang="pt-BR" sz="2000" dirty="0">
                          <a:effectLst/>
                          <a:latin typeface="Times New Roman" pitchFamily="18" charset="0"/>
                          <a:ea typeface="Calibri"/>
                          <a:cs typeface="Times New Roman" pitchFamily="18" charset="0"/>
                        </a:rPr>
                        <a:t> minha</a:t>
                      </a:r>
                      <a:r>
                        <a:rPr lang="pt-BR" sz="2000" u="sng" dirty="0">
                          <a:effectLst/>
                          <a:latin typeface="Times New Roman" pitchFamily="18" charset="0"/>
                          <a:ea typeface="Calibri"/>
                          <a:cs typeface="Times New Roman" pitchFamily="18" charset="0"/>
                        </a:rPr>
                        <a:t>s</a:t>
                      </a:r>
                      <a:r>
                        <a:rPr lang="pt-BR" sz="2000" b="1" dirty="0">
                          <a:effectLst/>
                          <a:latin typeface="Times New Roman" pitchFamily="18" charset="0"/>
                          <a:ea typeface="Calibri"/>
                          <a:cs typeface="Times New Roman" pitchFamily="18" charset="0"/>
                        </a:rPr>
                        <a:t>| </a:t>
                      </a:r>
                      <a:r>
                        <a:rPr lang="pt-BR" sz="2000" b="1" dirty="0" err="1">
                          <a:effectLst/>
                          <a:latin typeface="Times New Roman" pitchFamily="18" charset="0"/>
                          <a:ea typeface="Calibri"/>
                          <a:cs typeface="Times New Roman" pitchFamily="18" charset="0"/>
                        </a:rPr>
                        <a:t>nutisiaØ</a:t>
                      </a:r>
                      <a:r>
                        <a:rPr lang="pt-BR" sz="2000" dirty="0">
                          <a:effectLst/>
                          <a:latin typeface="Times New Roman" pitchFamily="18" charset="0"/>
                          <a:ea typeface="Calibri"/>
                          <a:cs typeface="Times New Roman" pitchFamily="18" charset="0"/>
                        </a:rPr>
                        <a:t> e u mesmo tempo saber das suas e de| todos [...]. (JCO-31)</a:t>
                      </a:r>
                    </a:p>
                    <a:p>
                      <a:pPr algn="just">
                        <a:lnSpc>
                          <a:spcPct val="115000"/>
                        </a:lnSpc>
                        <a:spcAft>
                          <a:spcPts val="0"/>
                        </a:spcAft>
                      </a:pPr>
                      <a:r>
                        <a:rPr lang="pt-BR" sz="2000" dirty="0">
                          <a:effectLst/>
                          <a:latin typeface="Times New Roman" pitchFamily="18" charset="0"/>
                          <a:ea typeface="Calibri"/>
                          <a:cs typeface="Times New Roman" pitchFamily="18" charset="0"/>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endParaRPr lang="pt-BR" sz="2000" dirty="0">
                        <a:effectLst/>
                        <a:latin typeface="Times New Roman" pitchFamily="18" charset="0"/>
                        <a:ea typeface="Calibri"/>
                        <a:cs typeface="Times New Roman"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728370990"/>
              </p:ext>
            </p:extLst>
          </p:nvPr>
        </p:nvGraphicFramePr>
        <p:xfrm>
          <a:off x="4716016" y="4725144"/>
          <a:ext cx="3723237" cy="1656184"/>
        </p:xfrm>
        <a:graphic>
          <a:graphicData uri="http://schemas.openxmlformats.org/presentationml/2006/ole">
            <mc:AlternateContent xmlns:mc="http://schemas.openxmlformats.org/markup-compatibility/2006">
              <mc:Choice xmlns:v="urn:schemas-microsoft-com:vml" Requires="v">
                <p:oleObj spid="_x0000_s6184" name="Imagem de Bitmap" r:id="rId4" imgW="19019048" imgH="2104762" progId="PBrush">
                  <p:embed/>
                </p:oleObj>
              </mc:Choice>
              <mc:Fallback>
                <p:oleObj name="Imagem de Bitmap" r:id="rId4" imgW="19019048" imgH="2104762" progId="PBrush">
                  <p:embed/>
                  <p:pic>
                    <p:nvPicPr>
                      <p:cNvPr id="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725144"/>
                        <a:ext cx="3723237" cy="1656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88799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8864" y="701824"/>
            <a:ext cx="8229600" cy="1143000"/>
          </a:xfrm>
        </p:spPr>
        <p:txBody>
          <a:bodyPr>
            <a:noAutofit/>
          </a:bodyPr>
          <a:lstStyle/>
          <a:p>
            <a:pPr algn="just"/>
            <a:r>
              <a:rPr lang="pt-BR" sz="1800" dirty="0">
                <a:latin typeface="Times New Roman" pitchFamily="18" charset="0"/>
                <a:cs typeface="Times New Roman" pitchFamily="18" charset="0"/>
              </a:rPr>
              <a:t>Taxas da variação da concordância entre os itens do </a:t>
            </a:r>
            <a:r>
              <a:rPr lang="pt-BR" sz="1800" dirty="0" smtClean="0">
                <a:latin typeface="Times New Roman" pitchFamily="18" charset="0"/>
                <a:cs typeface="Times New Roman" pitchFamily="18" charset="0"/>
              </a:rPr>
              <a:t>SN</a:t>
            </a:r>
            <a:endParaRPr lang="pt-BR" sz="18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3713177821"/>
              </p:ext>
            </p:extLst>
          </p:nvPr>
        </p:nvGraphicFramePr>
        <p:xfrm>
          <a:off x="611560" y="1556792"/>
          <a:ext cx="7848872" cy="2299089"/>
        </p:xfrm>
        <a:graphic>
          <a:graphicData uri="http://schemas.openxmlformats.org/drawingml/2006/table">
            <a:tbl>
              <a:tblPr firstRow="1" firstCol="1" bandRow="1"/>
              <a:tblGrid>
                <a:gridCol w="3578983"/>
                <a:gridCol w="2350227"/>
                <a:gridCol w="1919662"/>
              </a:tblGrid>
              <a:tr h="766363">
                <a:tc>
                  <a:txBody>
                    <a:bodyPr/>
                    <a:lstStyle/>
                    <a:p>
                      <a:pPr algn="ctr">
                        <a:lnSpc>
                          <a:spcPct val="150000"/>
                        </a:lnSpc>
                        <a:spcAft>
                          <a:spcPts val="0"/>
                        </a:spcAft>
                      </a:pPr>
                      <a:r>
                        <a:rPr lang="pt-BR" sz="2000" b="1" dirty="0">
                          <a:solidFill>
                            <a:srgbClr val="000000"/>
                          </a:solidFill>
                          <a:effectLst/>
                          <a:latin typeface="Times New Roman" pitchFamily="18" charset="0"/>
                          <a:ea typeface="Times New Roman"/>
                          <a:cs typeface="Times New Roman" pitchFamily="18" charset="0"/>
                        </a:rPr>
                        <a:t>SINTAGMA NOMINAL</a:t>
                      </a:r>
                      <a:endParaRPr lang="pt-BR" sz="20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2000" b="1">
                          <a:solidFill>
                            <a:srgbClr val="000000"/>
                          </a:solidFill>
                          <a:effectLst/>
                          <a:latin typeface="Times New Roman" pitchFamily="18" charset="0"/>
                          <a:ea typeface="Times New Roman"/>
                          <a:cs typeface="Times New Roman" pitchFamily="18" charset="0"/>
                        </a:rPr>
                        <a:t>Frequência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2000" b="1">
                          <a:solidFill>
                            <a:srgbClr val="000000"/>
                          </a:solidFill>
                          <a:effectLst/>
                          <a:latin typeface="Times New Roman" pitchFamily="18" charset="0"/>
                          <a:ea typeface="Times New Roman"/>
                          <a:cs typeface="Times New Roman" pitchFamily="18" charset="0"/>
                        </a:rPr>
                        <a:t>%</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6363">
                <a:tc>
                  <a:txBody>
                    <a:bodyPr/>
                    <a:lstStyle/>
                    <a:p>
                      <a:pPr algn="l">
                        <a:lnSpc>
                          <a:spcPct val="150000"/>
                        </a:lnSpc>
                        <a:spcAft>
                          <a:spcPts val="0"/>
                        </a:spcAft>
                      </a:pPr>
                      <a:r>
                        <a:rPr lang="pt-BR" sz="2000" b="1">
                          <a:solidFill>
                            <a:srgbClr val="000000"/>
                          </a:solidFill>
                          <a:effectLst/>
                          <a:latin typeface="Times New Roman" pitchFamily="18" charset="0"/>
                          <a:ea typeface="Times New Roman"/>
                          <a:cs typeface="Times New Roman" pitchFamily="18" charset="0"/>
                        </a:rPr>
                        <a:t>Com concordância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50000"/>
                        </a:lnSpc>
                        <a:spcAft>
                          <a:spcPts val="0"/>
                        </a:spcAft>
                      </a:pPr>
                      <a:r>
                        <a:rPr lang="pt-BR" sz="2000">
                          <a:solidFill>
                            <a:srgbClr val="000000"/>
                          </a:solidFill>
                          <a:effectLst/>
                          <a:latin typeface="Times New Roman" pitchFamily="18" charset="0"/>
                          <a:ea typeface="Times New Roman"/>
                          <a:cs typeface="Times New Roman" pitchFamily="18" charset="0"/>
                        </a:rPr>
                        <a:t>420/710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50000"/>
                        </a:lnSpc>
                        <a:spcAft>
                          <a:spcPts val="0"/>
                        </a:spcAft>
                      </a:pPr>
                      <a:r>
                        <a:rPr lang="pt-BR" sz="2000">
                          <a:solidFill>
                            <a:srgbClr val="000000"/>
                          </a:solidFill>
                          <a:effectLst/>
                          <a:latin typeface="Times New Roman" pitchFamily="18" charset="0"/>
                          <a:ea typeface="Times New Roman"/>
                          <a:cs typeface="Times New Roman" pitchFamily="18" charset="0"/>
                        </a:rPr>
                        <a:t>59</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766363">
                <a:tc>
                  <a:txBody>
                    <a:bodyPr/>
                    <a:lstStyle/>
                    <a:p>
                      <a:pPr algn="l">
                        <a:lnSpc>
                          <a:spcPct val="150000"/>
                        </a:lnSpc>
                        <a:spcAft>
                          <a:spcPts val="0"/>
                        </a:spcAft>
                      </a:pPr>
                      <a:r>
                        <a:rPr lang="pt-BR" sz="2000" b="1">
                          <a:solidFill>
                            <a:srgbClr val="000000"/>
                          </a:solidFill>
                          <a:effectLst/>
                          <a:latin typeface="Times New Roman" pitchFamily="18" charset="0"/>
                          <a:ea typeface="Times New Roman"/>
                          <a:cs typeface="Times New Roman" pitchFamily="18" charset="0"/>
                        </a:rPr>
                        <a:t>Sem concordância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2000">
                          <a:solidFill>
                            <a:srgbClr val="000000"/>
                          </a:solidFill>
                          <a:effectLst/>
                          <a:latin typeface="Times New Roman" pitchFamily="18" charset="0"/>
                          <a:ea typeface="Times New Roman"/>
                          <a:cs typeface="Times New Roman" pitchFamily="18" charset="0"/>
                        </a:rPr>
                        <a:t>290/710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2000" dirty="0">
                          <a:solidFill>
                            <a:srgbClr val="000000"/>
                          </a:solidFill>
                          <a:effectLst/>
                          <a:latin typeface="Times New Roman" pitchFamily="18" charset="0"/>
                          <a:ea typeface="Times New Roman"/>
                          <a:cs typeface="Times New Roman" pitchFamily="18" charset="0"/>
                        </a:rPr>
                        <a:t>41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Espaço Reservado para Conteúdo 2"/>
          <p:cNvSpPr txBox="1">
            <a:spLocks/>
          </p:cNvSpPr>
          <p:nvPr/>
        </p:nvSpPr>
        <p:spPr>
          <a:xfrm>
            <a:off x="611560" y="3933056"/>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35833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634678"/>
            <a:ext cx="8003232" cy="994122"/>
          </a:xfrm>
        </p:spPr>
        <p:txBody>
          <a:bodyPr>
            <a:noAutofit/>
          </a:bodyPr>
          <a:lstStyle/>
          <a:p>
            <a:pPr algn="just"/>
            <a:r>
              <a:rPr lang="pt-BR" sz="1800" dirty="0">
                <a:latin typeface="Times New Roman" pitchFamily="18" charset="0"/>
                <a:cs typeface="Times New Roman" pitchFamily="18" charset="0"/>
              </a:rPr>
              <a:t>Variação da concordância entre os constituintes dos </a:t>
            </a:r>
            <a:r>
              <a:rPr lang="pt-BR" sz="1800" dirty="0" err="1">
                <a:latin typeface="Times New Roman" pitchFamily="18" charset="0"/>
                <a:cs typeface="Times New Roman" pitchFamily="18" charset="0"/>
              </a:rPr>
              <a:t>SNs</a:t>
            </a:r>
            <a:r>
              <a:rPr lang="pt-BR" sz="1800" dirty="0">
                <a:latin typeface="Times New Roman" pitchFamily="18" charset="0"/>
                <a:cs typeface="Times New Roman" pitchFamily="18" charset="0"/>
              </a:rPr>
              <a:t> em cartas de inábeis do século XX</a:t>
            </a:r>
          </a:p>
        </p:txBody>
      </p:sp>
      <p:graphicFrame>
        <p:nvGraphicFramePr>
          <p:cNvPr id="4" name="Gráfico 3"/>
          <p:cNvGraphicFramePr/>
          <p:nvPr>
            <p:extLst>
              <p:ext uri="{D42A27DB-BD31-4B8C-83A1-F6EECF244321}">
                <p14:modId xmlns:p14="http://schemas.microsoft.com/office/powerpoint/2010/main" val="2441111647"/>
              </p:ext>
            </p:extLst>
          </p:nvPr>
        </p:nvGraphicFramePr>
        <p:xfrm>
          <a:off x="611560" y="1565270"/>
          <a:ext cx="7848872"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Conteúdo 2"/>
          <p:cNvSpPr txBox="1">
            <a:spLocks/>
          </p:cNvSpPr>
          <p:nvPr/>
        </p:nvSpPr>
        <p:spPr>
          <a:xfrm>
            <a:off x="611560" y="4922109"/>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5793584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28553" y="260648"/>
            <a:ext cx="8229600" cy="1143000"/>
          </a:xfrm>
        </p:spPr>
        <p:txBody>
          <a:bodyPr>
            <a:normAutofit fontScale="90000"/>
          </a:bodyPr>
          <a:lstStyle/>
          <a:p>
            <a:r>
              <a:rPr lang="pt-B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Variáveis linguísticas/mórfica</a:t>
            </a:r>
            <a:endParaRPr lang="pt-B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2220376913"/>
              </p:ext>
            </p:extLst>
          </p:nvPr>
        </p:nvGraphicFramePr>
        <p:xfrm>
          <a:off x="683568" y="1916832"/>
          <a:ext cx="6696744" cy="3528392"/>
        </p:xfrm>
        <a:graphic>
          <a:graphicData uri="http://schemas.openxmlformats.org/drawingml/2006/table">
            <a:tbl>
              <a:tblPr firstRow="1" firstCol="1" bandRow="1"/>
              <a:tblGrid>
                <a:gridCol w="6696744"/>
              </a:tblGrid>
              <a:tr h="1206736">
                <a:tc>
                  <a:txBody>
                    <a:bodyPr/>
                    <a:lstStyle/>
                    <a:p>
                      <a:pPr marL="171450" indent="-171450" algn="just">
                        <a:lnSpc>
                          <a:spcPct val="115000"/>
                        </a:lnSpc>
                        <a:spcAft>
                          <a:spcPts val="0"/>
                        </a:spcAft>
                        <a:buFont typeface="Wingdings" pitchFamily="2" charset="2"/>
                        <a:buChar char="ü"/>
                      </a:pPr>
                      <a:r>
                        <a:rPr lang="pt-B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Calibri"/>
                          <a:cs typeface="Times New Roman"/>
                        </a:rPr>
                        <a:t>Posição do constituinte em relação ao núcleo</a:t>
                      </a:r>
                      <a:endParaRPr lang="pt-BR"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14920">
                <a:tc>
                  <a:txBody>
                    <a:bodyPr/>
                    <a:lstStyle/>
                    <a:p>
                      <a:pPr marL="171450" indent="-171450" algn="just">
                        <a:lnSpc>
                          <a:spcPct val="115000"/>
                        </a:lnSpc>
                        <a:spcAft>
                          <a:spcPts val="0"/>
                        </a:spcAft>
                        <a:buFont typeface="Wingdings" pitchFamily="2" charset="2"/>
                        <a:buChar char="ü"/>
                      </a:pPr>
                      <a:r>
                        <a:rPr lang="pt-B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Calibri"/>
                          <a:cs typeface="Times New Roman"/>
                        </a:rPr>
                        <a:t>Saliência Fônica e Tonicidade</a:t>
                      </a:r>
                      <a:endParaRPr lang="pt-BR"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06736">
                <a:tc>
                  <a:txBody>
                    <a:bodyPr/>
                    <a:lstStyle/>
                    <a:p>
                      <a:pPr marL="171450" indent="-171450" algn="just">
                        <a:lnSpc>
                          <a:spcPct val="115000"/>
                        </a:lnSpc>
                        <a:spcAft>
                          <a:spcPts val="0"/>
                        </a:spcAft>
                        <a:buFont typeface="Wingdings" pitchFamily="2" charset="2"/>
                        <a:buChar char="ü"/>
                      </a:pPr>
                      <a:r>
                        <a:rPr lang="pt-B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Calibri"/>
                          <a:cs typeface="Times New Roman"/>
                        </a:rPr>
                        <a:t>Marcas Precedentes ao item analisado</a:t>
                      </a:r>
                      <a:endParaRPr lang="pt-BR"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208900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6264696"/>
          </a:xfrm>
        </p:spPr>
        <p:txBody>
          <a:bodyPr>
            <a:noAutofit/>
          </a:bodyPr>
          <a:lstStyle/>
          <a:p>
            <a:pPr marL="0" indent="0" algn="just">
              <a:buNone/>
            </a:pPr>
            <a:r>
              <a:rPr lang="pt-B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1 A posição do constituinte em relação ao núcleo</a:t>
            </a:r>
          </a:p>
          <a:p>
            <a:pPr marL="0" lvl="0" indent="0" algn="just">
              <a:buNone/>
            </a:pPr>
            <a:endParaRPr lang="pt-BR" sz="2400" b="1" dirty="0" smtClean="0">
              <a:latin typeface="Times New Roman" pitchFamily="18" charset="0"/>
              <a:cs typeface="Times New Roman" pitchFamily="18" charset="0"/>
            </a:endParaRPr>
          </a:p>
          <a:p>
            <a:pPr marL="0" lvl="0" indent="0" algn="just">
              <a:buNone/>
            </a:pPr>
            <a:r>
              <a:rPr lang="pt-BR" sz="2400" b="1" dirty="0" smtClean="0">
                <a:latin typeface="Times New Roman" pitchFamily="18" charset="0"/>
                <a:cs typeface="Times New Roman" pitchFamily="18" charset="0"/>
              </a:rPr>
              <a:t>(i) À </a:t>
            </a:r>
            <a:r>
              <a:rPr lang="pt-BR" sz="2400" b="1" dirty="0">
                <a:latin typeface="Times New Roman" pitchFamily="18" charset="0"/>
                <a:cs typeface="Times New Roman" pitchFamily="18" charset="0"/>
              </a:rPr>
              <a:t>esquerda adjacente ao núcleo</a:t>
            </a:r>
          </a:p>
          <a:p>
            <a:pPr marL="0" indent="0" algn="just">
              <a:buNone/>
            </a:pPr>
            <a:endParaRPr lang="pt-BR" sz="900" dirty="0" smtClean="0">
              <a:latin typeface="Times New Roman" pitchFamily="18" charset="0"/>
              <a:cs typeface="Times New Roman" pitchFamily="18" charset="0"/>
            </a:endParaRPr>
          </a:p>
          <a:p>
            <a:pPr marL="536575" indent="-536575" algn="just">
              <a:buNone/>
            </a:pPr>
            <a:r>
              <a:rPr lang="pt-BR" sz="2200" dirty="0" smtClean="0">
                <a:latin typeface="Times New Roman" pitchFamily="18" charset="0"/>
                <a:cs typeface="Times New Roman" pitchFamily="18" charset="0"/>
              </a:rPr>
              <a:t>(</a:t>
            </a:r>
            <a:r>
              <a:rPr lang="pt-BR" sz="2200" dirty="0">
                <a:latin typeface="Times New Roman" pitchFamily="18" charset="0"/>
                <a:cs typeface="Times New Roman" pitchFamily="18" charset="0"/>
              </a:rPr>
              <a:t>1</a:t>
            </a:r>
            <a:r>
              <a:rPr lang="pt-BR" sz="2200" dirty="0" smtClean="0">
                <a:latin typeface="Times New Roman" pitchFamily="18" charset="0"/>
                <a:cs typeface="Times New Roman" pitchFamily="18" charset="0"/>
              </a:rPr>
              <a:t>2)a</a:t>
            </a:r>
            <a:r>
              <a:rPr lang="pt-BR" sz="2200" dirty="0">
                <a:latin typeface="Times New Roman" pitchFamily="18" charset="0"/>
                <a:cs typeface="Times New Roman" pitchFamily="18" charset="0"/>
              </a:rPr>
              <a:t>. [...] </a:t>
            </a:r>
            <a:r>
              <a:rPr lang="pt-BR" sz="2200" dirty="0" err="1">
                <a:latin typeface="Times New Roman" pitchFamily="18" charset="0"/>
                <a:cs typeface="Times New Roman" pitchFamily="18" charset="0"/>
              </a:rPr>
              <a:t>Deiti</a:t>
            </a:r>
            <a:r>
              <a:rPr lang="pt-BR" sz="2200" dirty="0">
                <a:latin typeface="Times New Roman" pitchFamily="18" charset="0"/>
                <a:cs typeface="Times New Roman" pitchFamily="18" charset="0"/>
              </a:rPr>
              <a:t> </a:t>
            </a:r>
            <a:r>
              <a:rPr lang="pt-BR" sz="2200" b="1" dirty="0" err="1">
                <a:latin typeface="Times New Roman" pitchFamily="18" charset="0"/>
                <a:cs typeface="Times New Roman" pitchFamily="18" charset="0"/>
              </a:rPr>
              <a:t>umma</a:t>
            </a:r>
            <a:r>
              <a:rPr lang="pt-BR" sz="2200" b="1" u="sng" dirty="0" err="1">
                <a:latin typeface="Times New Roman" pitchFamily="18" charset="0"/>
                <a:cs typeface="Times New Roman" pitchFamily="18" charset="0"/>
              </a:rPr>
              <a:t>s</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bensas</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unu</a:t>
            </a:r>
            <a:r>
              <a:rPr lang="pt-BR" sz="2200" dirty="0">
                <a:latin typeface="Times New Roman" pitchFamily="18" charset="0"/>
                <a:cs typeface="Times New Roman" pitchFamily="18" charset="0"/>
              </a:rPr>
              <a:t> mus| f </a:t>
            </a:r>
            <a:r>
              <a:rPr lang="pt-BR" sz="2200" dirty="0" err="1">
                <a:latin typeface="Times New Roman" pitchFamily="18" charset="0"/>
                <a:cs typeface="Times New Roman" pitchFamily="18" charset="0"/>
              </a:rPr>
              <a:t>f</a:t>
            </a:r>
            <a:r>
              <a:rPr lang="pt-BR" sz="2200" dirty="0">
                <a:latin typeface="Times New Roman" pitchFamily="18" charset="0"/>
                <a:cs typeface="Times New Roman" pitchFamily="18" charset="0"/>
              </a:rPr>
              <a:t> filhos sim p </a:t>
            </a:r>
            <a:r>
              <a:rPr lang="pt-BR" sz="2200" dirty="0" err="1">
                <a:latin typeface="Times New Roman" pitchFamily="18" charset="0"/>
                <a:cs typeface="Times New Roman" pitchFamily="18" charset="0"/>
              </a:rPr>
              <a:t>onpadi</a:t>
            </a:r>
            <a:r>
              <a:rPr lang="pt-BR" sz="2200" dirty="0">
                <a:latin typeface="Times New Roman" pitchFamily="18" charset="0"/>
                <a:cs typeface="Times New Roman" pitchFamily="18" charset="0"/>
              </a:rPr>
              <a:t>| [...]. (AFS- 2</a:t>
            </a:r>
            <a:r>
              <a:rPr lang="pt-BR" sz="2200" dirty="0" smtClean="0">
                <a:latin typeface="Times New Roman" pitchFamily="18" charset="0"/>
                <a:cs typeface="Times New Roman" pitchFamily="18" charset="0"/>
              </a:rPr>
              <a:t>)</a:t>
            </a:r>
            <a:endParaRPr lang="pt-BR" sz="2200" dirty="0">
              <a:latin typeface="Times New Roman" pitchFamily="18" charset="0"/>
              <a:cs typeface="Times New Roman" pitchFamily="18" charset="0"/>
            </a:endParaRPr>
          </a:p>
          <a:p>
            <a:pPr marL="536575" indent="-536575" algn="just">
              <a:buNone/>
            </a:pPr>
            <a:r>
              <a:rPr lang="pt-BR" sz="2200" dirty="0" smtClean="0">
                <a:latin typeface="Times New Roman" pitchFamily="18" charset="0"/>
                <a:cs typeface="Times New Roman" pitchFamily="18" charset="0"/>
              </a:rPr>
              <a:t>      b</a:t>
            </a:r>
            <a:r>
              <a:rPr lang="pt-BR" sz="2200" dirty="0">
                <a:latin typeface="Times New Roman" pitchFamily="18" charset="0"/>
                <a:cs typeface="Times New Roman" pitchFamily="18" charset="0"/>
              </a:rPr>
              <a:t>. [...] eu vou passando como que </a:t>
            </a:r>
            <a:r>
              <a:rPr lang="pt-BR" sz="2200" dirty="0" err="1">
                <a:latin typeface="Times New Roman" pitchFamily="18" charset="0"/>
                <a:cs typeface="Times New Roman" pitchFamily="18" charset="0"/>
              </a:rPr>
              <a:t>Jeus</a:t>
            </a:r>
            <a:r>
              <a:rPr lang="pt-BR" sz="2200" dirty="0">
                <a:latin typeface="Times New Roman" pitchFamily="18" charset="0"/>
                <a:cs typeface="Times New Roman" pitchFamily="18" charset="0"/>
              </a:rPr>
              <a:t> e </a:t>
            </a:r>
            <a:r>
              <a:rPr lang="pt-BR" sz="2200" dirty="0" err="1">
                <a:latin typeface="Times New Roman" pitchFamily="18" charset="0"/>
                <a:cs typeface="Times New Roman" pitchFamily="18" charset="0"/>
              </a:rPr>
              <a:t>sîntindo</a:t>
            </a:r>
            <a:r>
              <a:rPr lang="pt-BR" sz="2200" dirty="0">
                <a:latin typeface="Times New Roman" pitchFamily="18" charset="0"/>
                <a:cs typeface="Times New Roman" pitchFamily="18" charset="0"/>
              </a:rPr>
              <a:t>| e </a:t>
            </a:r>
            <a:r>
              <a:rPr lang="pt-BR" sz="2200" dirty="0" err="1">
                <a:latin typeface="Times New Roman" pitchFamily="18" charset="0"/>
                <a:cs typeface="Times New Roman" pitchFamily="18" charset="0"/>
              </a:rPr>
              <a:t>numeros</a:t>
            </a:r>
            <a:r>
              <a:rPr lang="pt-BR" sz="2200" dirty="0">
                <a:latin typeface="Times New Roman" pitchFamily="18" charset="0"/>
                <a:cs typeface="Times New Roman" pitchFamily="18" charset="0"/>
              </a:rPr>
              <a:t> as saudades das </a:t>
            </a:r>
            <a:r>
              <a:rPr lang="pt-BR" sz="2200" b="1" dirty="0" err="1">
                <a:latin typeface="Times New Roman" pitchFamily="18" charset="0"/>
                <a:cs typeface="Times New Roman" pitchFamily="18" charset="0"/>
              </a:rPr>
              <a:t>nossaØ</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paslestar</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formidavel</a:t>
            </a:r>
            <a:r>
              <a:rPr lang="pt-BR" sz="2200" dirty="0">
                <a:latin typeface="Times New Roman" pitchFamily="18" charset="0"/>
                <a:cs typeface="Times New Roman" pitchFamily="18" charset="0"/>
              </a:rPr>
              <a:t>| [...]. (SFS- 40</a:t>
            </a:r>
            <a:r>
              <a:rPr lang="pt-BR" sz="2200" dirty="0" smtClean="0">
                <a:latin typeface="Times New Roman" pitchFamily="18" charset="0"/>
                <a:cs typeface="Times New Roman" pitchFamily="18" charset="0"/>
              </a:rPr>
              <a:t>)</a:t>
            </a:r>
          </a:p>
          <a:p>
            <a:pPr marL="0" indent="0" algn="just">
              <a:buNone/>
            </a:pPr>
            <a:r>
              <a:rPr lang="pt-BR" sz="2400" dirty="0" smtClean="0">
                <a:latin typeface="Times New Roman" pitchFamily="18" charset="0"/>
                <a:cs typeface="Times New Roman" pitchFamily="18" charset="0"/>
              </a:rPr>
              <a:t> </a:t>
            </a:r>
          </a:p>
          <a:p>
            <a:pPr marL="0" indent="0" algn="just">
              <a:buNone/>
            </a:pPr>
            <a:r>
              <a:rPr lang="pt-BR" sz="2400" b="1" dirty="0" smtClean="0">
                <a:latin typeface="Times New Roman" pitchFamily="18" charset="0"/>
                <a:cs typeface="Times New Roman" pitchFamily="18" charset="0"/>
              </a:rPr>
              <a:t>(</a:t>
            </a:r>
            <a:r>
              <a:rPr lang="pt-BR" sz="2400" b="1" dirty="0" err="1">
                <a:latin typeface="Times New Roman" pitchFamily="18" charset="0"/>
                <a:cs typeface="Times New Roman" pitchFamily="18" charset="0"/>
              </a:rPr>
              <a:t>ii</a:t>
            </a:r>
            <a:r>
              <a:rPr lang="pt-BR" sz="2400" b="1" dirty="0">
                <a:latin typeface="Times New Roman" pitchFamily="18" charset="0"/>
                <a:cs typeface="Times New Roman" pitchFamily="18" charset="0"/>
              </a:rPr>
              <a:t>) À esquerda não adjacente ao núcleo</a:t>
            </a:r>
          </a:p>
          <a:p>
            <a:pPr marL="0" indent="0" algn="just">
              <a:buNone/>
            </a:pPr>
            <a:endParaRPr lang="pt-BR" sz="1050" dirty="0" smtClean="0">
              <a:latin typeface="Times New Roman" pitchFamily="18" charset="0"/>
              <a:cs typeface="Times New Roman" pitchFamily="18" charset="0"/>
            </a:endParaRPr>
          </a:p>
          <a:p>
            <a:pPr marL="441325" indent="-441325" algn="just">
              <a:buNone/>
            </a:pPr>
            <a:r>
              <a:rPr lang="pt-BR" sz="2200" dirty="0" smtClean="0">
                <a:latin typeface="Times New Roman" pitchFamily="18" charset="0"/>
                <a:cs typeface="Times New Roman" pitchFamily="18" charset="0"/>
              </a:rPr>
              <a:t>(</a:t>
            </a:r>
            <a:r>
              <a:rPr lang="pt-BR" sz="2200" dirty="0">
                <a:latin typeface="Times New Roman" pitchFamily="18" charset="0"/>
                <a:cs typeface="Times New Roman" pitchFamily="18" charset="0"/>
              </a:rPr>
              <a:t>1</a:t>
            </a:r>
            <a:r>
              <a:rPr lang="pt-BR" sz="2200" dirty="0" smtClean="0">
                <a:latin typeface="Times New Roman" pitchFamily="18" charset="0"/>
                <a:cs typeface="Times New Roman" pitchFamily="18" charset="0"/>
              </a:rPr>
              <a:t>3)a</a:t>
            </a:r>
            <a:r>
              <a:rPr lang="pt-BR" sz="2200" dirty="0">
                <a:latin typeface="Times New Roman" pitchFamily="18" charset="0"/>
                <a:cs typeface="Times New Roman" pitchFamily="18" charset="0"/>
              </a:rPr>
              <a:t>. [...] Comadre e Compadre envio as| </a:t>
            </a:r>
            <a:r>
              <a:rPr lang="pt-BR" sz="2200" b="1" dirty="0">
                <a:latin typeface="Times New Roman" pitchFamily="18" charset="0"/>
                <a:cs typeface="Times New Roman" pitchFamily="18" charset="0"/>
              </a:rPr>
              <a:t>minha</a:t>
            </a:r>
            <a:r>
              <a:rPr lang="pt-BR" sz="2200" b="1" u="sng" dirty="0">
                <a:latin typeface="Times New Roman" pitchFamily="18" charset="0"/>
                <a:cs typeface="Times New Roman" pitchFamily="18" charset="0"/>
              </a:rPr>
              <a:t>s</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treste</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nutisia</a:t>
            </a:r>
            <a:r>
              <a:rPr lang="pt-BR" sz="2200" dirty="0">
                <a:latin typeface="Times New Roman" pitchFamily="18" charset="0"/>
                <a:cs typeface="Times New Roman" pitchFamily="18" charset="0"/>
              </a:rPr>
              <a:t> [...]. (MDC-84)</a:t>
            </a:r>
          </a:p>
          <a:p>
            <a:pPr marL="441325" indent="-441325" algn="just">
              <a:buNone/>
            </a:pPr>
            <a:r>
              <a:rPr lang="pt-BR" sz="2200" dirty="0" smtClean="0">
                <a:latin typeface="Times New Roman" pitchFamily="18" charset="0"/>
                <a:cs typeface="Times New Roman" pitchFamily="18" charset="0"/>
              </a:rPr>
              <a:t>      b</a:t>
            </a:r>
            <a:r>
              <a:rPr lang="pt-BR" sz="2200" dirty="0">
                <a:latin typeface="Times New Roman" pitchFamily="18" charset="0"/>
                <a:cs typeface="Times New Roman" pitchFamily="18" charset="0"/>
              </a:rPr>
              <a:t>. Venho por meio </a:t>
            </a:r>
            <a:r>
              <a:rPr lang="pt-BR" sz="2200" b="1" dirty="0" err="1">
                <a:latin typeface="Times New Roman" pitchFamily="18" charset="0"/>
                <a:cs typeface="Times New Roman" pitchFamily="18" charset="0"/>
              </a:rPr>
              <a:t>destaØ</a:t>
            </a:r>
            <a:r>
              <a:rPr lang="pt-BR" sz="2200" dirty="0">
                <a:latin typeface="Times New Roman" pitchFamily="18" charset="0"/>
                <a:cs typeface="Times New Roman" pitchFamily="18" charset="0"/>
              </a:rPr>
              <a:t> atrevidas.| linhas. </a:t>
            </a:r>
            <a:r>
              <a:rPr lang="pt-BR" sz="2200" dirty="0" err="1">
                <a:latin typeface="Times New Roman" pitchFamily="18" charset="0"/>
                <a:cs typeface="Times New Roman" pitchFamily="18" charset="0"/>
              </a:rPr>
              <a:t>pedir-lhi</a:t>
            </a:r>
            <a:r>
              <a:rPr lang="pt-BR" sz="2200" dirty="0">
                <a:latin typeface="Times New Roman" pitchFamily="18" charset="0"/>
                <a:cs typeface="Times New Roman" pitchFamily="18" charset="0"/>
              </a:rPr>
              <a:t> á mão de vossa.| Filha Maria Inez: á </a:t>
            </a:r>
            <a:r>
              <a:rPr lang="pt-BR" sz="2200" dirty="0" err="1">
                <a:latin typeface="Times New Roman" pitchFamily="18" charset="0"/>
                <a:cs typeface="Times New Roman" pitchFamily="18" charset="0"/>
              </a:rPr>
              <a:t>cazamento</a:t>
            </a:r>
            <a:r>
              <a:rPr lang="pt-BR" sz="2200" dirty="0">
                <a:latin typeface="Times New Roman" pitchFamily="18" charset="0"/>
                <a:cs typeface="Times New Roman" pitchFamily="18" charset="0"/>
              </a:rPr>
              <a:t>.| [...]. (APC- 83)</a:t>
            </a:r>
          </a:p>
          <a:p>
            <a:pPr algn="just"/>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2859358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8579296" cy="6336704"/>
          </a:xfrm>
        </p:spPr>
        <p:txBody>
          <a:bodyPr>
            <a:noAutofit/>
          </a:bodyPr>
          <a:lstStyle/>
          <a:p>
            <a:pPr marL="0" indent="0" algn="just">
              <a:buNone/>
            </a:pPr>
            <a:endParaRPr lang="pt-BR" sz="2200" b="1" dirty="0" smtClean="0">
              <a:latin typeface="Times New Roman" pitchFamily="18" charset="0"/>
              <a:cs typeface="Times New Roman" pitchFamily="18" charset="0"/>
            </a:endParaRPr>
          </a:p>
          <a:p>
            <a:pPr marL="0" indent="0" algn="just">
              <a:buNone/>
            </a:pPr>
            <a:r>
              <a:rPr lang="pt-BR" sz="2200" b="1" dirty="0" smtClean="0">
                <a:latin typeface="Times New Roman" pitchFamily="18" charset="0"/>
                <a:cs typeface="Times New Roman" pitchFamily="18" charset="0"/>
              </a:rPr>
              <a:t>(</a:t>
            </a:r>
            <a:r>
              <a:rPr lang="pt-BR" sz="2200" b="1" dirty="0" err="1">
                <a:latin typeface="Times New Roman" pitchFamily="18" charset="0"/>
                <a:cs typeface="Times New Roman" pitchFamily="18" charset="0"/>
              </a:rPr>
              <a:t>iii</a:t>
            </a:r>
            <a:r>
              <a:rPr lang="pt-BR" sz="2200" b="1" dirty="0">
                <a:latin typeface="Times New Roman" pitchFamily="18" charset="0"/>
                <a:cs typeface="Times New Roman" pitchFamily="18" charset="0"/>
              </a:rPr>
              <a:t>) Núcleo em 1ª posição</a:t>
            </a:r>
          </a:p>
          <a:p>
            <a:pPr marL="0" indent="0" algn="just">
              <a:buNone/>
            </a:pPr>
            <a:endParaRPr lang="pt-BR" sz="1000" dirty="0" smtClean="0">
              <a:latin typeface="Times New Roman" pitchFamily="18" charset="0"/>
              <a:cs typeface="Times New Roman" pitchFamily="18" charset="0"/>
            </a:endParaRPr>
          </a:p>
          <a:p>
            <a:pPr marL="441325" indent="-441325" algn="just">
              <a:buNone/>
            </a:pPr>
            <a:r>
              <a:rPr lang="pt-BR" sz="2200" dirty="0" smtClean="0">
                <a:latin typeface="Times New Roman" pitchFamily="18" charset="0"/>
                <a:cs typeface="Times New Roman" pitchFamily="18" charset="0"/>
              </a:rPr>
              <a:t>(</a:t>
            </a:r>
            <a:r>
              <a:rPr lang="pt-BR" sz="2200" dirty="0">
                <a:latin typeface="Times New Roman" pitchFamily="18" charset="0"/>
                <a:cs typeface="Times New Roman" pitchFamily="18" charset="0"/>
              </a:rPr>
              <a:t>1</a:t>
            </a:r>
            <a:r>
              <a:rPr lang="pt-BR" sz="2200" dirty="0" smtClean="0">
                <a:latin typeface="Times New Roman" pitchFamily="18" charset="0"/>
                <a:cs typeface="Times New Roman" pitchFamily="18" charset="0"/>
              </a:rPr>
              <a:t>4)a</a:t>
            </a:r>
            <a:r>
              <a:rPr lang="pt-BR" sz="2200" dirty="0">
                <a:latin typeface="Times New Roman" pitchFamily="18" charset="0"/>
                <a:cs typeface="Times New Roman" pitchFamily="18" charset="0"/>
              </a:rPr>
              <a:t>. [...] eu tenho gosto i prazer quando| tenho </a:t>
            </a:r>
            <a:r>
              <a:rPr lang="pt-BR" sz="2200" b="1" dirty="0" err="1">
                <a:latin typeface="Times New Roman" pitchFamily="18" charset="0"/>
                <a:cs typeface="Times New Roman" pitchFamily="18" charset="0"/>
              </a:rPr>
              <a:t>notisia</a:t>
            </a:r>
            <a:r>
              <a:rPr lang="pt-BR" sz="2200" b="1" u="sng" dirty="0" err="1">
                <a:latin typeface="Times New Roman" pitchFamily="18" charset="0"/>
                <a:cs typeface="Times New Roman" pitchFamily="18" charset="0"/>
              </a:rPr>
              <a:t>s</a:t>
            </a:r>
            <a:r>
              <a:rPr lang="pt-BR" sz="2200" dirty="0">
                <a:latin typeface="Times New Roman" pitchFamily="18" charset="0"/>
                <a:cs typeface="Times New Roman" pitchFamily="18" charset="0"/>
              </a:rPr>
              <a:t> sua| [...]. (JMS- 68)</a:t>
            </a:r>
          </a:p>
          <a:p>
            <a:pPr marL="0" indent="0" algn="just">
              <a:buNone/>
            </a:pPr>
            <a:r>
              <a:rPr lang="pt-BR" sz="2200" dirty="0">
                <a:latin typeface="Times New Roman" pitchFamily="18" charset="0"/>
                <a:cs typeface="Times New Roman" pitchFamily="18" charset="0"/>
              </a:rPr>
              <a:t>      b. [...] </a:t>
            </a:r>
            <a:r>
              <a:rPr lang="pt-BR" sz="2200" dirty="0" err="1">
                <a:latin typeface="Times New Roman" pitchFamily="18" charset="0"/>
                <a:cs typeface="Times New Roman" pitchFamily="18" charset="0"/>
              </a:rPr>
              <a:t>lenbarnca</a:t>
            </a:r>
            <a:r>
              <a:rPr lang="pt-BR" sz="2200" dirty="0">
                <a:latin typeface="Times New Roman" pitchFamily="18" charset="0"/>
                <a:cs typeface="Times New Roman" pitchFamily="18" charset="0"/>
              </a:rPr>
              <a:t> as| menina </a:t>
            </a:r>
            <a:r>
              <a:rPr lang="pt-BR" sz="2200" dirty="0" err="1">
                <a:latin typeface="Times New Roman" pitchFamily="18" charset="0"/>
                <a:cs typeface="Times New Roman" pitchFamily="18" charset="0"/>
              </a:rPr>
              <a:t>da|qui</a:t>
            </a:r>
            <a:r>
              <a:rPr lang="pt-BR" sz="2200" dirty="0">
                <a:latin typeface="Times New Roman" pitchFamily="18" charset="0"/>
                <a:cs typeface="Times New Roman" pitchFamily="18" charset="0"/>
              </a:rPr>
              <a:t> </a:t>
            </a:r>
            <a:r>
              <a:rPr lang="pt-BR" sz="2200" b="1" dirty="0" err="1">
                <a:latin typeface="Times New Roman" pitchFamily="18" charset="0"/>
                <a:cs typeface="Times New Roman" pitchFamily="18" charset="0"/>
              </a:rPr>
              <a:t>meninaØ</a:t>
            </a:r>
            <a:r>
              <a:rPr lang="pt-BR" sz="2200" dirty="0">
                <a:latin typeface="Times New Roman" pitchFamily="18" charset="0"/>
                <a:cs typeface="Times New Roman" pitchFamily="18" charset="0"/>
              </a:rPr>
              <a:t>| bonitas|. (ASF- 10)</a:t>
            </a:r>
          </a:p>
          <a:p>
            <a:pPr marL="0" indent="0" algn="just">
              <a:buNone/>
            </a:pPr>
            <a:r>
              <a:rPr lang="pt-BR" sz="2200" dirty="0">
                <a:latin typeface="Times New Roman" pitchFamily="18" charset="0"/>
                <a:cs typeface="Times New Roman" pitchFamily="18" charset="0"/>
              </a:rPr>
              <a:t> </a:t>
            </a:r>
          </a:p>
          <a:p>
            <a:pPr marL="0" indent="0" algn="just">
              <a:buNone/>
            </a:pPr>
            <a:endParaRPr lang="pt-BR" sz="2200" dirty="0" smtClean="0">
              <a:latin typeface="Times New Roman" pitchFamily="18" charset="0"/>
              <a:cs typeface="Times New Roman" pitchFamily="18" charset="0"/>
            </a:endParaRPr>
          </a:p>
          <a:p>
            <a:pPr marL="0" indent="0" algn="just">
              <a:buNone/>
            </a:pPr>
            <a:endParaRPr lang="pt-BR" sz="2200" dirty="0" smtClean="0">
              <a:latin typeface="Times New Roman" pitchFamily="18" charset="0"/>
              <a:cs typeface="Times New Roman" pitchFamily="18" charset="0"/>
            </a:endParaRPr>
          </a:p>
          <a:p>
            <a:pPr marL="0" indent="0" algn="just">
              <a:buNone/>
            </a:pPr>
            <a:r>
              <a:rPr lang="pt-BR" sz="2200" b="1" dirty="0" smtClean="0">
                <a:latin typeface="Times New Roman" pitchFamily="18" charset="0"/>
                <a:cs typeface="Times New Roman" pitchFamily="18" charset="0"/>
              </a:rPr>
              <a:t>(</a:t>
            </a:r>
            <a:r>
              <a:rPr lang="pt-BR" sz="2200" b="1" dirty="0" err="1">
                <a:latin typeface="Times New Roman" pitchFamily="18" charset="0"/>
                <a:cs typeface="Times New Roman" pitchFamily="18" charset="0"/>
              </a:rPr>
              <a:t>iv</a:t>
            </a:r>
            <a:r>
              <a:rPr lang="pt-BR" sz="2200" b="1" dirty="0">
                <a:latin typeface="Times New Roman" pitchFamily="18" charset="0"/>
                <a:cs typeface="Times New Roman" pitchFamily="18" charset="0"/>
              </a:rPr>
              <a:t>) Núcleo em 2ª posição</a:t>
            </a:r>
          </a:p>
          <a:p>
            <a:pPr marL="0" indent="0" algn="just">
              <a:buNone/>
            </a:pPr>
            <a:endParaRPr lang="pt-BR" sz="1000" dirty="0" smtClean="0">
              <a:latin typeface="Times New Roman" pitchFamily="18" charset="0"/>
              <a:cs typeface="Times New Roman" pitchFamily="18" charset="0"/>
            </a:endParaRPr>
          </a:p>
          <a:p>
            <a:pPr marL="441325" indent="-441325" algn="just">
              <a:buNone/>
            </a:pPr>
            <a:r>
              <a:rPr lang="pt-BR" sz="2200" dirty="0" smtClean="0">
                <a:latin typeface="Times New Roman" pitchFamily="18" charset="0"/>
                <a:cs typeface="Times New Roman" pitchFamily="18" charset="0"/>
              </a:rPr>
              <a:t>(</a:t>
            </a:r>
            <a:r>
              <a:rPr lang="pt-BR" sz="2200" dirty="0">
                <a:latin typeface="Times New Roman" pitchFamily="18" charset="0"/>
                <a:cs typeface="Times New Roman" pitchFamily="18" charset="0"/>
              </a:rPr>
              <a:t>1</a:t>
            </a:r>
            <a:r>
              <a:rPr lang="pt-BR" sz="2200" dirty="0" smtClean="0">
                <a:latin typeface="Times New Roman" pitchFamily="18" charset="0"/>
                <a:cs typeface="Times New Roman" pitchFamily="18" charset="0"/>
              </a:rPr>
              <a:t>5)a</a:t>
            </a:r>
            <a:r>
              <a:rPr lang="pt-BR" sz="2200" dirty="0">
                <a:latin typeface="Times New Roman" pitchFamily="18" charset="0"/>
                <a:cs typeface="Times New Roman" pitchFamily="18" charset="0"/>
              </a:rPr>
              <a:t>. [...] eu| estou com muita </a:t>
            </a:r>
            <a:r>
              <a:rPr lang="pt-BR" sz="2200" dirty="0" err="1">
                <a:latin typeface="Times New Roman" pitchFamily="18" charset="0"/>
                <a:cs typeface="Times New Roman" pitchFamily="18" charset="0"/>
              </a:rPr>
              <a:t>votadi</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di</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cormer</a:t>
            </a:r>
            <a:r>
              <a:rPr lang="pt-BR" sz="2200" dirty="0">
                <a:latin typeface="Times New Roman" pitchFamily="18" charset="0"/>
                <a:cs typeface="Times New Roman" pitchFamily="18" charset="0"/>
              </a:rPr>
              <a:t> aquela </a:t>
            </a:r>
            <a:r>
              <a:rPr lang="pt-BR" sz="2200" b="1" dirty="0">
                <a:latin typeface="Times New Roman" pitchFamily="18" charset="0"/>
                <a:cs typeface="Times New Roman" pitchFamily="18" charset="0"/>
              </a:rPr>
              <a:t>furta</a:t>
            </a:r>
            <a:r>
              <a:rPr lang="pt-BR" sz="2200" b="1" u="sng" dirty="0">
                <a:latin typeface="Times New Roman" pitchFamily="18" charset="0"/>
                <a:cs typeface="Times New Roman" pitchFamily="18" charset="0"/>
              </a:rPr>
              <a:t>s</a:t>
            </a:r>
            <a:r>
              <a:rPr lang="pt-BR" sz="2200" dirty="0">
                <a:latin typeface="Times New Roman" pitchFamily="18" charset="0"/>
                <a:cs typeface="Times New Roman" pitchFamily="18" charset="0"/>
              </a:rPr>
              <a:t>| b boa i </a:t>
            </a:r>
            <a:r>
              <a:rPr lang="pt-BR" sz="2200" dirty="0" err="1">
                <a:latin typeface="Times New Roman" pitchFamily="18" charset="0"/>
                <a:cs typeface="Times New Roman" pitchFamily="18" charset="0"/>
              </a:rPr>
              <a:t>gostoza</a:t>
            </a:r>
            <a:r>
              <a:rPr lang="pt-BR" sz="2200" dirty="0">
                <a:latin typeface="Times New Roman" pitchFamily="18" charset="0"/>
                <a:cs typeface="Times New Roman" pitchFamily="18" charset="0"/>
              </a:rPr>
              <a:t>| [...]. (AFS- 25)</a:t>
            </a:r>
          </a:p>
          <a:p>
            <a:pPr marL="0" indent="0" algn="just">
              <a:buNone/>
            </a:pPr>
            <a:r>
              <a:rPr lang="pt-BR" sz="2200" dirty="0">
                <a:latin typeface="Times New Roman" pitchFamily="18" charset="0"/>
                <a:cs typeface="Times New Roman" pitchFamily="18" charset="0"/>
              </a:rPr>
              <a:t>      b. [...] Lembrança a meus </a:t>
            </a:r>
            <a:r>
              <a:rPr lang="pt-BR" sz="2200" b="1" dirty="0" err="1">
                <a:latin typeface="Times New Roman" pitchFamily="18" charset="0"/>
                <a:cs typeface="Times New Roman" pitchFamily="18" charset="0"/>
              </a:rPr>
              <a:t>tioØ</a:t>
            </a:r>
            <a:r>
              <a:rPr lang="pt-BR" sz="2200" dirty="0">
                <a:latin typeface="Times New Roman" pitchFamily="18" charset="0"/>
                <a:cs typeface="Times New Roman" pitchFamily="18" charset="0"/>
              </a:rPr>
              <a:t> todos| [...]. (JCO- 31)</a:t>
            </a:r>
          </a:p>
          <a:p>
            <a:pPr marL="0" indent="0" algn="just">
              <a:buNone/>
            </a:pPr>
            <a:endParaRPr lang="pt-BR" sz="2200" b="1" dirty="0" smtClean="0">
              <a:latin typeface="Times New Roman" pitchFamily="18" charset="0"/>
              <a:cs typeface="Times New Roman" pitchFamily="18" charset="0"/>
            </a:endParaRPr>
          </a:p>
          <a:p>
            <a:pPr marL="0" indent="0" algn="just">
              <a:buNone/>
            </a:pPr>
            <a:endParaRPr lang="pt-BR" sz="2200" dirty="0">
              <a:latin typeface="Times New Roman" pitchFamily="18" charset="0"/>
              <a:cs typeface="Times New Roman" pitchFamily="18" charset="0"/>
            </a:endParaRPr>
          </a:p>
        </p:txBody>
      </p:sp>
    </p:spTree>
    <p:extLst>
      <p:ext uri="{BB962C8B-B14F-4D97-AF65-F5344CB8AC3E}">
        <p14:creationId xmlns:p14="http://schemas.microsoft.com/office/powerpoint/2010/main" val="3129919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7"/>
            <a:ext cx="8229600" cy="1080120"/>
          </a:xfrm>
        </p:spPr>
        <p:txBody>
          <a:bodyPr>
            <a:normAutofit/>
          </a:bodyPr>
          <a:lstStyle/>
          <a:p>
            <a:pPr algn="just"/>
            <a:r>
              <a:rPr lang="pt-BR" sz="2400" dirty="0">
                <a:latin typeface="Times New Roman" pitchFamily="18" charset="0"/>
                <a:cs typeface="Times New Roman" pitchFamily="18" charset="0"/>
              </a:rPr>
              <a:t>No PB, é possível identificarmos padrões variáveis de concordância:</a:t>
            </a:r>
          </a:p>
          <a:p>
            <a:pPr algn="just"/>
            <a:endParaRPr lang="pt-BR" sz="2400" dirty="0" smtClean="0">
              <a:latin typeface="Times New Roman" pitchFamily="18" charset="0"/>
              <a:cs typeface="Times New Roman" pitchFamily="18" charset="0"/>
            </a:endParaRPr>
          </a:p>
          <a:p>
            <a:pPr marL="0" indent="0" algn="just">
              <a:buNone/>
            </a:pPr>
            <a:endParaRPr lang="pt-BR" sz="2400" dirty="0">
              <a:latin typeface="Times New Roman" pitchFamily="18" charset="0"/>
              <a:cs typeface="Times New Roman" pitchFamily="18" charset="0"/>
            </a:endParaRPr>
          </a:p>
          <a:p>
            <a:pPr marL="0" indent="0" algn="just">
              <a:buNone/>
            </a:pPr>
            <a:endParaRPr lang="pt-BR" sz="2400" dirty="0" smtClean="0">
              <a:latin typeface="Times New Roman" pitchFamily="18" charset="0"/>
              <a:cs typeface="Times New Roman" pitchFamily="18" charset="0"/>
            </a:endParaRPr>
          </a:p>
          <a:p>
            <a:pPr algn="just"/>
            <a:endParaRPr lang="pt-BR" sz="2400" dirty="0" smtClean="0">
              <a:latin typeface="Times New Roman" pitchFamily="18" charset="0"/>
              <a:cs typeface="Times New Roman" pitchFamily="18" charset="0"/>
            </a:endParaRPr>
          </a:p>
          <a:p>
            <a:pPr algn="just"/>
            <a:endParaRPr lang="pt-BR" sz="2400" dirty="0">
              <a:latin typeface="Times New Roman" pitchFamily="18" charset="0"/>
              <a:cs typeface="Times New Roman" pitchFamily="18" charset="0"/>
            </a:endParaRPr>
          </a:p>
        </p:txBody>
      </p:sp>
      <p:sp>
        <p:nvSpPr>
          <p:cNvPr id="4" name="Retângulo 3"/>
          <p:cNvSpPr/>
          <p:nvPr/>
        </p:nvSpPr>
        <p:spPr>
          <a:xfrm>
            <a:off x="467544" y="2492896"/>
            <a:ext cx="8136904" cy="2728073"/>
          </a:xfrm>
          <a:prstGeom prst="rect">
            <a:avLst/>
          </a:prstGeom>
          <a:solidFill>
            <a:schemeClr val="accent6">
              <a:lumMod val="60000"/>
              <a:lumOff val="4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pt-BR" sz="2400" b="1" dirty="0">
                <a:effectLst/>
                <a:latin typeface="Times New Roman" pitchFamily="18" charset="0"/>
                <a:ea typeface="Calibri"/>
                <a:cs typeface="Times New Roman" pitchFamily="18" charset="0"/>
              </a:rPr>
              <a:t>presença </a:t>
            </a:r>
            <a:r>
              <a:rPr lang="pt-BR" sz="2400" dirty="0">
                <a:effectLst/>
                <a:latin typeface="Times New Roman" pitchFamily="18" charset="0"/>
                <a:ea typeface="Calibri"/>
                <a:cs typeface="Times New Roman" pitchFamily="18" charset="0"/>
              </a:rPr>
              <a:t>de marca formal de número plural em </a:t>
            </a:r>
            <a:r>
              <a:rPr lang="pt-BR" sz="2400" b="1" dirty="0">
                <a:effectLst/>
                <a:latin typeface="Times New Roman" pitchFamily="18" charset="0"/>
                <a:ea typeface="Calibri"/>
                <a:cs typeface="Times New Roman" pitchFamily="18" charset="0"/>
              </a:rPr>
              <a:t>todos</a:t>
            </a:r>
            <a:r>
              <a:rPr lang="pt-BR" sz="2400" dirty="0">
                <a:effectLst/>
                <a:latin typeface="Times New Roman" pitchFamily="18" charset="0"/>
                <a:ea typeface="Calibri"/>
                <a:cs typeface="Times New Roman" pitchFamily="18" charset="0"/>
              </a:rPr>
              <a:t> os elementos do</a:t>
            </a:r>
            <a:r>
              <a:rPr lang="pt-BR" sz="2400" b="1" dirty="0">
                <a:effectLst/>
                <a:latin typeface="Times New Roman" pitchFamily="18" charset="0"/>
                <a:ea typeface="Calibri"/>
                <a:cs typeface="Times New Roman" pitchFamily="18" charset="0"/>
              </a:rPr>
              <a:t> </a:t>
            </a:r>
            <a:r>
              <a:rPr lang="pt-BR" sz="2400" dirty="0">
                <a:effectLst/>
                <a:latin typeface="Times New Roman" pitchFamily="18" charset="0"/>
                <a:ea typeface="Calibri"/>
                <a:cs typeface="Times New Roman" pitchFamily="18" charset="0"/>
              </a:rPr>
              <a:t>SN</a:t>
            </a:r>
          </a:p>
          <a:p>
            <a:pPr algn="ctr">
              <a:lnSpc>
                <a:spcPct val="115000"/>
              </a:lnSpc>
              <a:spcAft>
                <a:spcPts val="1000"/>
              </a:spcAft>
            </a:pPr>
            <a:r>
              <a:rPr lang="pt-BR" sz="3200" b="1" dirty="0">
                <a:effectLst/>
                <a:latin typeface="Times New Roman" pitchFamily="18" charset="0"/>
                <a:ea typeface="Calibri"/>
                <a:cs typeface="Times New Roman" pitchFamily="18" charset="0"/>
              </a:rPr>
              <a:t>X</a:t>
            </a:r>
            <a:endParaRPr lang="pt-BR" sz="3200" dirty="0">
              <a:effectLst/>
              <a:latin typeface="Times New Roman" pitchFamily="18" charset="0"/>
              <a:ea typeface="Calibri"/>
              <a:cs typeface="Times New Roman" pitchFamily="18" charset="0"/>
            </a:endParaRPr>
          </a:p>
          <a:p>
            <a:pPr algn="ctr">
              <a:lnSpc>
                <a:spcPct val="115000"/>
              </a:lnSpc>
              <a:spcAft>
                <a:spcPts val="1000"/>
              </a:spcAft>
            </a:pPr>
            <a:r>
              <a:rPr lang="pt-BR" sz="2400" b="1" dirty="0">
                <a:effectLst/>
                <a:latin typeface="Times New Roman" pitchFamily="18" charset="0"/>
                <a:ea typeface="Calibri"/>
                <a:cs typeface="Times New Roman" pitchFamily="18" charset="0"/>
              </a:rPr>
              <a:t>ausência </a:t>
            </a:r>
            <a:r>
              <a:rPr lang="pt-BR" sz="2400" dirty="0">
                <a:effectLst/>
                <a:latin typeface="Times New Roman" pitchFamily="18" charset="0"/>
                <a:ea typeface="Calibri"/>
                <a:cs typeface="Times New Roman" pitchFamily="18" charset="0"/>
              </a:rPr>
              <a:t>de marca formal de número plural</a:t>
            </a:r>
            <a:r>
              <a:rPr lang="pt-BR" sz="2400" b="1" dirty="0">
                <a:effectLst/>
                <a:latin typeface="Times New Roman" pitchFamily="18" charset="0"/>
                <a:ea typeface="Calibri"/>
                <a:cs typeface="Times New Roman" pitchFamily="18" charset="0"/>
              </a:rPr>
              <a:t> </a:t>
            </a:r>
            <a:r>
              <a:rPr lang="pt-BR" sz="2400" dirty="0">
                <a:effectLst/>
                <a:latin typeface="Times New Roman" pitchFamily="18" charset="0"/>
                <a:ea typeface="Calibri"/>
                <a:cs typeface="Times New Roman" pitchFamily="18" charset="0"/>
              </a:rPr>
              <a:t>em</a:t>
            </a:r>
            <a:r>
              <a:rPr lang="pt-BR" sz="2400" b="1" dirty="0">
                <a:effectLst/>
                <a:latin typeface="Times New Roman" pitchFamily="18" charset="0"/>
                <a:ea typeface="Calibri"/>
                <a:cs typeface="Times New Roman" pitchFamily="18" charset="0"/>
              </a:rPr>
              <a:t> algum(uns) </a:t>
            </a:r>
            <a:r>
              <a:rPr lang="pt-BR" sz="2400" dirty="0">
                <a:effectLst/>
                <a:latin typeface="Times New Roman" pitchFamily="18" charset="0"/>
                <a:ea typeface="Calibri"/>
                <a:cs typeface="Times New Roman" pitchFamily="18" charset="0"/>
              </a:rPr>
              <a:t>elemento(s) do SN</a:t>
            </a:r>
          </a:p>
        </p:txBody>
      </p:sp>
    </p:spTree>
    <p:extLst>
      <p:ext uri="{BB962C8B-B14F-4D97-AF65-F5344CB8AC3E}">
        <p14:creationId xmlns:p14="http://schemas.microsoft.com/office/powerpoint/2010/main" val="1062809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5904656"/>
          </a:xfrm>
        </p:spPr>
        <p:txBody>
          <a:bodyPr/>
          <a:lstStyle/>
          <a:p>
            <a:pPr marL="0" indent="0" algn="just">
              <a:buNone/>
            </a:pPr>
            <a:r>
              <a:rPr lang="pt-BR" sz="2400" b="1" dirty="0">
                <a:latin typeface="Times New Roman" pitchFamily="18" charset="0"/>
                <a:cs typeface="Times New Roman" pitchFamily="18" charset="0"/>
              </a:rPr>
              <a:t>(v) Núcleo em 3ª posição em diante</a:t>
            </a:r>
          </a:p>
          <a:p>
            <a:pPr marL="0" indent="0" algn="just">
              <a:buNone/>
            </a:pPr>
            <a:endParaRPr lang="pt-BR" sz="1100" dirty="0">
              <a:latin typeface="Times New Roman" pitchFamily="18" charset="0"/>
              <a:cs typeface="Times New Roman" pitchFamily="18" charset="0"/>
            </a:endParaRPr>
          </a:p>
          <a:p>
            <a:pPr marL="441325" indent="-441325" algn="just">
              <a:buNone/>
            </a:pPr>
            <a:r>
              <a:rPr lang="pt-BR" sz="2200" dirty="0">
                <a:latin typeface="Times New Roman" pitchFamily="18" charset="0"/>
                <a:cs typeface="Times New Roman" pitchFamily="18" charset="0"/>
              </a:rPr>
              <a:t>(16)a. [...] João eu </a:t>
            </a:r>
            <a:r>
              <a:rPr lang="pt-BR" sz="2200" dirty="0" err="1">
                <a:latin typeface="Times New Roman" pitchFamily="18" charset="0"/>
                <a:cs typeface="Times New Roman" pitchFamily="18" charset="0"/>
              </a:rPr>
              <a:t>fasso</a:t>
            </a:r>
            <a:r>
              <a:rPr lang="pt-BR" sz="2200" dirty="0">
                <a:latin typeface="Times New Roman" pitchFamily="18" charset="0"/>
                <a:cs typeface="Times New Roman" pitchFamily="18" charset="0"/>
              </a:rPr>
              <a:t> tenção de </a:t>
            </a:r>
            <a:r>
              <a:rPr lang="pt-BR" sz="2200" dirty="0" err="1">
                <a:latin typeface="Times New Roman" pitchFamily="18" charset="0"/>
                <a:cs typeface="Times New Roman" pitchFamily="18" charset="0"/>
              </a:rPr>
              <a:t>aparicer</a:t>
            </a:r>
            <a:r>
              <a:rPr lang="pt-BR" sz="2200" dirty="0">
                <a:latin typeface="Times New Roman" pitchFamily="18" charset="0"/>
                <a:cs typeface="Times New Roman" pitchFamily="18" charset="0"/>
              </a:rPr>
              <a:t>| por tá lá nos quinzes </a:t>
            </a:r>
            <a:r>
              <a:rPr lang="pt-BR" sz="2200" b="1" dirty="0">
                <a:latin typeface="Times New Roman" pitchFamily="18" charset="0"/>
                <a:cs typeface="Times New Roman" pitchFamily="18" charset="0"/>
              </a:rPr>
              <a:t>dia</a:t>
            </a:r>
            <a:r>
              <a:rPr lang="pt-BR" sz="2200" b="1" u="sng" dirty="0">
                <a:latin typeface="Times New Roman" pitchFamily="18" charset="0"/>
                <a:cs typeface="Times New Roman" pitchFamily="18" charset="0"/>
              </a:rPr>
              <a:t>s</a:t>
            </a:r>
            <a:r>
              <a:rPr lang="pt-BR" sz="2200" dirty="0">
                <a:latin typeface="Times New Roman" pitchFamily="18" charset="0"/>
                <a:cs typeface="Times New Roman" pitchFamily="18" charset="0"/>
              </a:rPr>
              <a:t> [...].  (MCO- 34)</a:t>
            </a:r>
          </a:p>
          <a:p>
            <a:pPr marL="441325" indent="-441325" algn="just">
              <a:buNone/>
            </a:pPr>
            <a:r>
              <a:rPr lang="pt-BR" sz="2200" dirty="0">
                <a:latin typeface="Times New Roman" pitchFamily="18" charset="0"/>
                <a:cs typeface="Times New Roman" pitchFamily="18" charset="0"/>
              </a:rPr>
              <a:t>      b. [...] </a:t>
            </a:r>
            <a:r>
              <a:rPr lang="pt-BR" sz="2200" dirty="0" err="1">
                <a:latin typeface="Times New Roman" pitchFamily="18" charset="0"/>
                <a:cs typeface="Times New Roman" pitchFamily="18" charset="0"/>
              </a:rPr>
              <a:t>hojin</a:t>
            </a:r>
            <a:r>
              <a:rPr lang="pt-BR" sz="2200" dirty="0">
                <a:latin typeface="Times New Roman" pitchFamily="18" charset="0"/>
                <a:cs typeface="Times New Roman" pitchFamily="18" charset="0"/>
              </a:rPr>
              <a:t> chegou a </a:t>
            </a:r>
            <a:r>
              <a:rPr lang="pt-BR" sz="2200" dirty="0" err="1">
                <a:latin typeface="Times New Roman" pitchFamily="18" charset="0"/>
                <a:cs typeface="Times New Roman" pitchFamily="18" charset="0"/>
              </a:rPr>
              <a:t>occazião</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di</a:t>
            </a:r>
            <a:r>
              <a:rPr lang="pt-BR" sz="2200" dirty="0">
                <a:latin typeface="Times New Roman" pitchFamily="18" charset="0"/>
                <a:cs typeface="Times New Roman" pitchFamily="18" charset="0"/>
              </a:rPr>
              <a:t> eu lhe| </a:t>
            </a:r>
            <a:r>
              <a:rPr lang="pt-BR" sz="2200" dirty="0" err="1">
                <a:latin typeface="Times New Roman" pitchFamily="18" charset="0"/>
                <a:cs typeface="Times New Roman" pitchFamily="18" charset="0"/>
              </a:rPr>
              <a:t>comta</a:t>
            </a:r>
            <a:r>
              <a:rPr lang="pt-BR" sz="2200" dirty="0">
                <a:latin typeface="Times New Roman" pitchFamily="18" charset="0"/>
                <a:cs typeface="Times New Roman" pitchFamily="18" charset="0"/>
              </a:rPr>
              <a:t> os meus </a:t>
            </a:r>
            <a:r>
              <a:rPr lang="pt-BR" sz="2200" b="1" dirty="0" err="1">
                <a:latin typeface="Times New Roman" pitchFamily="18" charset="0"/>
                <a:cs typeface="Times New Roman" pitchFamily="18" charset="0"/>
              </a:rPr>
              <a:t>pascadoØ</a:t>
            </a:r>
            <a:r>
              <a:rPr lang="pt-BR" sz="2200" dirty="0">
                <a:latin typeface="Times New Roman" pitchFamily="18" charset="0"/>
                <a:cs typeface="Times New Roman" pitchFamily="18" charset="0"/>
              </a:rPr>
              <a:t> [...]. (JMS- 66</a:t>
            </a:r>
            <a:r>
              <a:rPr lang="pt-BR" sz="2200" dirty="0" smtClean="0">
                <a:latin typeface="Times New Roman" pitchFamily="18" charset="0"/>
                <a:cs typeface="Times New Roman" pitchFamily="18" charset="0"/>
              </a:rPr>
              <a:t>)</a:t>
            </a:r>
          </a:p>
          <a:p>
            <a:pPr marL="441325" indent="-441325" algn="just">
              <a:buNone/>
            </a:pPr>
            <a:endParaRPr lang="pt-BR" sz="2200" dirty="0">
              <a:latin typeface="Times New Roman" pitchFamily="18" charset="0"/>
              <a:cs typeface="Times New Roman" pitchFamily="18" charset="0"/>
            </a:endParaRPr>
          </a:p>
          <a:p>
            <a:pPr marL="441325" indent="-441325" algn="just">
              <a:buNone/>
            </a:pPr>
            <a:endParaRPr lang="pt-BR" sz="2200" dirty="0" smtClean="0">
              <a:latin typeface="Times New Roman" pitchFamily="18" charset="0"/>
              <a:cs typeface="Times New Roman" pitchFamily="18" charset="0"/>
            </a:endParaRPr>
          </a:p>
          <a:p>
            <a:pPr marL="441325" indent="-441325" algn="just">
              <a:buNone/>
            </a:pPr>
            <a:r>
              <a:rPr lang="pt-BR" sz="2200" b="1" dirty="0" smtClean="0">
                <a:latin typeface="Times New Roman" pitchFamily="18" charset="0"/>
                <a:cs typeface="Times New Roman" pitchFamily="18" charset="0"/>
              </a:rPr>
              <a:t>(vi) Itens à direita do núcleo</a:t>
            </a:r>
          </a:p>
          <a:p>
            <a:pPr marL="441325" indent="-441325" algn="just">
              <a:buNone/>
            </a:pPr>
            <a:endParaRPr lang="pt-BR" sz="2200" dirty="0" smtClean="0">
              <a:latin typeface="Times New Roman" pitchFamily="18" charset="0"/>
              <a:cs typeface="Times New Roman" pitchFamily="18" charset="0"/>
            </a:endParaRPr>
          </a:p>
          <a:p>
            <a:pPr marL="0" indent="0" algn="just">
              <a:buNone/>
            </a:pPr>
            <a:r>
              <a:rPr lang="pt-BR" sz="2200" dirty="0" smtClean="0">
                <a:latin typeface="Times New Roman" pitchFamily="18" charset="0"/>
                <a:cs typeface="Times New Roman" pitchFamily="18" charset="0"/>
              </a:rPr>
              <a:t>(17)a. </a:t>
            </a:r>
            <a:r>
              <a:rPr lang="pt-BR" sz="2200" dirty="0">
                <a:latin typeface="Times New Roman" pitchFamily="18" charset="0"/>
                <a:ea typeface="Calibri"/>
                <a:cs typeface="Times New Roman" pitchFamily="18" charset="0"/>
              </a:rPr>
              <a:t>[...] Lembrança a meus tio </a:t>
            </a:r>
            <a:r>
              <a:rPr lang="pt-BR" sz="2200" b="1" dirty="0">
                <a:latin typeface="Times New Roman" pitchFamily="18" charset="0"/>
                <a:ea typeface="Calibri"/>
                <a:cs typeface="Times New Roman" pitchFamily="18" charset="0"/>
              </a:rPr>
              <a:t>todo</a:t>
            </a:r>
            <a:r>
              <a:rPr lang="pt-BR" sz="2200" b="1" u="sng" dirty="0">
                <a:latin typeface="Times New Roman" pitchFamily="18" charset="0"/>
                <a:ea typeface="Calibri"/>
                <a:cs typeface="Times New Roman" pitchFamily="18" charset="0"/>
              </a:rPr>
              <a:t>s</a:t>
            </a:r>
            <a:r>
              <a:rPr lang="pt-BR" sz="2200" dirty="0">
                <a:latin typeface="Times New Roman" pitchFamily="18" charset="0"/>
                <a:ea typeface="Calibri"/>
                <a:cs typeface="Times New Roman" pitchFamily="18" charset="0"/>
              </a:rPr>
              <a:t>| </a:t>
            </a:r>
            <a:r>
              <a:rPr lang="pt-BR" sz="2200" dirty="0" smtClean="0">
                <a:latin typeface="Times New Roman" pitchFamily="18" charset="0"/>
                <a:ea typeface="Calibri"/>
                <a:cs typeface="Times New Roman" pitchFamily="18" charset="0"/>
              </a:rPr>
              <a:t>[...] (JCO-31)</a:t>
            </a:r>
          </a:p>
          <a:p>
            <a:pPr marL="441325" indent="0" algn="just">
              <a:buNone/>
            </a:pPr>
            <a:r>
              <a:rPr lang="pt-BR" sz="2200" dirty="0" smtClean="0">
                <a:latin typeface="Times New Roman" pitchFamily="18" charset="0"/>
                <a:ea typeface="Calibri"/>
                <a:cs typeface="Times New Roman" pitchFamily="18" charset="0"/>
              </a:rPr>
              <a:t>b. </a:t>
            </a:r>
            <a:r>
              <a:rPr lang="pt-BR" sz="2200" dirty="0">
                <a:latin typeface="Times New Roman" pitchFamily="18" charset="0"/>
                <a:ea typeface="Calibri"/>
                <a:cs typeface="Times New Roman" pitchFamily="18" charset="0"/>
              </a:rPr>
              <a:t>[...] </a:t>
            </a:r>
            <a:r>
              <a:rPr lang="pt-BR" sz="2200" dirty="0" err="1">
                <a:latin typeface="Times New Roman" pitchFamily="18" charset="0"/>
                <a:ea typeface="Calibri"/>
                <a:cs typeface="Times New Roman" pitchFamily="18" charset="0"/>
              </a:rPr>
              <a:t>oliha</a:t>
            </a:r>
            <a:r>
              <a:rPr lang="pt-BR" sz="2200" dirty="0">
                <a:latin typeface="Times New Roman" pitchFamily="18" charset="0"/>
                <a:ea typeface="Calibri"/>
                <a:cs typeface="Times New Roman" pitchFamily="18" charset="0"/>
              </a:rPr>
              <a:t> mãe| eu tive om </a:t>
            </a:r>
            <a:r>
              <a:rPr lang="pt-BR" sz="2200" dirty="0" err="1">
                <a:latin typeface="Times New Roman" pitchFamily="18" charset="0"/>
                <a:ea typeface="Calibri"/>
                <a:cs typeface="Times New Roman" pitchFamily="18" charset="0"/>
              </a:rPr>
              <a:t>probema</a:t>
            </a:r>
            <a:r>
              <a:rPr lang="pt-BR" sz="2200" dirty="0">
                <a:latin typeface="Times New Roman" pitchFamily="18" charset="0"/>
                <a:ea typeface="Calibri"/>
                <a:cs typeface="Times New Roman" pitchFamily="18" charset="0"/>
              </a:rPr>
              <a:t> </a:t>
            </a:r>
            <a:r>
              <a:rPr lang="pt-BR" sz="2200" dirty="0" err="1">
                <a:latin typeface="Times New Roman" pitchFamily="18" charset="0"/>
                <a:ea typeface="Calibri"/>
                <a:cs typeface="Times New Roman" pitchFamily="18" charset="0"/>
              </a:rPr>
              <a:t>qui</a:t>
            </a:r>
            <a:r>
              <a:rPr lang="pt-BR" sz="2200" dirty="0">
                <a:latin typeface="Times New Roman" pitchFamily="18" charset="0"/>
                <a:ea typeface="Calibri"/>
                <a:cs typeface="Times New Roman" pitchFamily="18" charset="0"/>
              </a:rPr>
              <a:t> o </a:t>
            </a:r>
            <a:r>
              <a:rPr lang="pt-BR" sz="2200" dirty="0" err="1">
                <a:latin typeface="Times New Roman" pitchFamily="18" charset="0"/>
                <a:ea typeface="Calibri"/>
                <a:cs typeface="Times New Roman" pitchFamily="18" charset="0"/>
              </a:rPr>
              <a:t>baracco</a:t>
            </a:r>
            <a:r>
              <a:rPr lang="pt-BR" sz="2200" dirty="0">
                <a:latin typeface="Times New Roman" pitchFamily="18" charset="0"/>
                <a:ea typeface="Calibri"/>
                <a:cs typeface="Times New Roman" pitchFamily="18" charset="0"/>
              </a:rPr>
              <a:t>| </a:t>
            </a:r>
            <a:r>
              <a:rPr lang="pt-BR" sz="2200" dirty="0" err="1">
                <a:latin typeface="Times New Roman" pitchFamily="18" charset="0"/>
                <a:ea typeface="Calibri"/>
                <a:cs typeface="Times New Roman" pitchFamily="18" charset="0"/>
              </a:rPr>
              <a:t>quiaio</a:t>
            </a:r>
            <a:r>
              <a:rPr lang="pt-BR" sz="2200" dirty="0">
                <a:latin typeface="Times New Roman" pitchFamily="18" charset="0"/>
                <a:ea typeface="Calibri"/>
                <a:cs typeface="Times New Roman" pitchFamily="18" charset="0"/>
              </a:rPr>
              <a:t> por cima de mi e de mirada| mais </a:t>
            </a:r>
            <a:r>
              <a:rPr lang="pt-BR" sz="2200" dirty="0" err="1">
                <a:latin typeface="Times New Roman" pitchFamily="18" charset="0"/>
                <a:ea typeface="Calibri"/>
                <a:cs typeface="Times New Roman" pitchFamily="18" charset="0"/>
              </a:rPr>
              <a:t>miranda</a:t>
            </a:r>
            <a:r>
              <a:rPr lang="pt-BR" sz="2200" dirty="0">
                <a:latin typeface="Times New Roman" pitchFamily="18" charset="0"/>
                <a:ea typeface="Calibri"/>
                <a:cs typeface="Times New Roman" pitchFamily="18" charset="0"/>
              </a:rPr>
              <a:t> Sol </a:t>
            </a:r>
            <a:r>
              <a:rPr lang="pt-BR" sz="2200" dirty="0" err="1">
                <a:latin typeface="Times New Roman" pitchFamily="18" charset="0"/>
                <a:ea typeface="Calibri"/>
                <a:cs typeface="Times New Roman" pitchFamily="18" charset="0"/>
              </a:rPr>
              <a:t>fiquio</a:t>
            </a:r>
            <a:r>
              <a:rPr lang="pt-BR" sz="2200" dirty="0">
                <a:latin typeface="Times New Roman" pitchFamily="18" charset="0"/>
                <a:ea typeface="Calibri"/>
                <a:cs typeface="Times New Roman" pitchFamily="18" charset="0"/>
              </a:rPr>
              <a:t> as pena </a:t>
            </a:r>
            <a:r>
              <a:rPr lang="pt-BR" sz="2200" b="1" dirty="0" err="1">
                <a:latin typeface="Times New Roman" pitchFamily="18" charset="0"/>
                <a:ea typeface="Calibri"/>
                <a:cs typeface="Times New Roman" pitchFamily="18" charset="0"/>
              </a:rPr>
              <a:t>peisaØ</a:t>
            </a:r>
            <a:r>
              <a:rPr lang="pt-BR" sz="2200" dirty="0">
                <a:latin typeface="Times New Roman" pitchFamily="18" charset="0"/>
                <a:ea typeface="Calibri"/>
                <a:cs typeface="Times New Roman" pitchFamily="18" charset="0"/>
              </a:rPr>
              <a:t>| [...]. (VAN- 86)</a:t>
            </a:r>
          </a:p>
          <a:p>
            <a:pPr marL="441325" indent="-441325" algn="just">
              <a:buNone/>
            </a:pPr>
            <a:endParaRPr lang="pt-BR" sz="2200" dirty="0" smtClean="0">
              <a:latin typeface="Times New Roman" pitchFamily="18" charset="0"/>
              <a:cs typeface="Times New Roman" pitchFamily="18" charset="0"/>
            </a:endParaRPr>
          </a:p>
          <a:p>
            <a:endParaRPr lang="pt-BR" dirty="0"/>
          </a:p>
        </p:txBody>
      </p:sp>
    </p:spTree>
    <p:extLst>
      <p:ext uri="{BB962C8B-B14F-4D97-AF65-F5344CB8AC3E}">
        <p14:creationId xmlns:p14="http://schemas.microsoft.com/office/powerpoint/2010/main" val="2912031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692696"/>
            <a:ext cx="8157592" cy="1143000"/>
          </a:xfrm>
        </p:spPr>
        <p:txBody>
          <a:bodyPr>
            <a:noAutofit/>
          </a:bodyPr>
          <a:lstStyle/>
          <a:p>
            <a:pPr algn="just"/>
            <a:r>
              <a:rPr lang="pt-BR" sz="1800" dirty="0">
                <a:latin typeface="Times New Roman" pitchFamily="18" charset="0"/>
                <a:cs typeface="Times New Roman" pitchFamily="18" charset="0"/>
              </a:rPr>
              <a:t>Efeito </a:t>
            </a:r>
            <a:r>
              <a:rPr lang="x-none" sz="1800">
                <a:latin typeface="Times New Roman" pitchFamily="18" charset="0"/>
                <a:cs typeface="Times New Roman" pitchFamily="18" charset="0"/>
              </a:rPr>
              <a:t>da posição do constituinte </a:t>
            </a:r>
            <a:r>
              <a:rPr lang="pt-BR" sz="1800" dirty="0">
                <a:latin typeface="Times New Roman" pitchFamily="18" charset="0"/>
                <a:cs typeface="Times New Roman" pitchFamily="18" charset="0"/>
              </a:rPr>
              <a:t>em relação</a:t>
            </a:r>
            <a:r>
              <a:rPr lang="x-none" sz="1800">
                <a:latin typeface="Times New Roman" pitchFamily="18" charset="0"/>
                <a:cs typeface="Times New Roman" pitchFamily="18" charset="0"/>
              </a:rPr>
              <a:t> ao núcleo</a:t>
            </a:r>
            <a:r>
              <a:rPr lang="pt-BR" sz="1800" dirty="0">
                <a:latin typeface="Times New Roman" pitchFamily="18" charset="0"/>
                <a:cs typeface="Times New Roman" pitchFamily="18" charset="0"/>
              </a:rPr>
              <a:t> sobre a realização da concordância de </a:t>
            </a:r>
            <a:r>
              <a:rPr lang="pt-BR" sz="1800" dirty="0" smtClean="0">
                <a:latin typeface="Times New Roman" pitchFamily="18" charset="0"/>
                <a:cs typeface="Times New Roman" pitchFamily="18" charset="0"/>
              </a:rPr>
              <a:t>número</a:t>
            </a:r>
            <a:endParaRPr lang="pt-BR" sz="18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773482338"/>
              </p:ext>
            </p:extLst>
          </p:nvPr>
        </p:nvGraphicFramePr>
        <p:xfrm>
          <a:off x="683568" y="1700810"/>
          <a:ext cx="7920880" cy="3384376"/>
        </p:xfrm>
        <a:graphic>
          <a:graphicData uri="http://schemas.openxmlformats.org/drawingml/2006/table">
            <a:tbl>
              <a:tblPr firstRow="1" firstCol="1" bandRow="1"/>
              <a:tblGrid>
                <a:gridCol w="3783234"/>
                <a:gridCol w="1512654"/>
                <a:gridCol w="756860"/>
                <a:gridCol w="1868132"/>
              </a:tblGrid>
              <a:tr h="567610">
                <a:tc>
                  <a:txBody>
                    <a:bodyPr/>
                    <a:lstStyle/>
                    <a:p>
                      <a:pPr algn="ctr">
                        <a:spcAft>
                          <a:spcPts val="0"/>
                        </a:spcAft>
                        <a:tabLst>
                          <a:tab pos="5760085" algn="l"/>
                        </a:tabLst>
                      </a:pPr>
                      <a:r>
                        <a:rPr lang="pt-BR" sz="1800" b="1">
                          <a:solidFill>
                            <a:srgbClr val="000000"/>
                          </a:solidFill>
                          <a:effectLst/>
                          <a:latin typeface="Times New Roman" pitchFamily="18" charset="0"/>
                          <a:ea typeface="Times New Roman"/>
                          <a:cs typeface="Times New Roman" pitchFamily="18" charset="0"/>
                        </a:rPr>
                        <a:t>POSIÇÃO DO ITEM COM RELAÇÃO AO NÚCLEO</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760085" algn="l"/>
                        </a:tabLst>
                      </a:pPr>
                      <a:r>
                        <a:rPr lang="pt-BR" sz="1800" b="1">
                          <a:solidFill>
                            <a:srgbClr val="000000"/>
                          </a:solidFill>
                          <a:effectLst/>
                          <a:latin typeface="Times New Roman" pitchFamily="18" charset="0"/>
                          <a:ea typeface="Times New Roman"/>
                          <a:cs typeface="Times New Roman" pitchFamily="18" charset="0"/>
                        </a:rPr>
                        <a:t>Frequência</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760085" algn="l"/>
                        </a:tabLst>
                      </a:pPr>
                      <a:r>
                        <a:rPr lang="pt-BR" sz="1800" b="1">
                          <a:solidFill>
                            <a:srgbClr val="000000"/>
                          </a:solidFill>
                          <a:effectLst/>
                          <a:latin typeface="Times New Roman" pitchFamily="18" charset="0"/>
                          <a:ea typeface="Times New Roman"/>
                          <a:cs typeface="Times New Roman" pitchFamily="18" charset="0"/>
                        </a:rPr>
                        <a:t>%</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5760085" algn="l"/>
                        </a:tabLst>
                      </a:pPr>
                      <a:r>
                        <a:rPr lang="pt-BR" sz="1800" b="1">
                          <a:solidFill>
                            <a:srgbClr val="000000"/>
                          </a:solidFill>
                          <a:effectLst/>
                          <a:latin typeface="Times New Roman" pitchFamily="18" charset="0"/>
                          <a:ea typeface="Times New Roman"/>
                          <a:cs typeface="Times New Roman" pitchFamily="18" charset="0"/>
                        </a:rPr>
                        <a:t>Peso Relativo</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461">
                <a:tc>
                  <a:txBody>
                    <a:bodyPr/>
                    <a:lstStyle/>
                    <a:p>
                      <a:pPr algn="l">
                        <a:spcAft>
                          <a:spcPts val="0"/>
                        </a:spcAft>
                        <a:tabLst>
                          <a:tab pos="5760085" algn="l"/>
                        </a:tabLst>
                      </a:pPr>
                      <a:r>
                        <a:rPr lang="pt-BR" sz="1800" b="1">
                          <a:solidFill>
                            <a:srgbClr val="000000"/>
                          </a:solidFill>
                          <a:effectLst/>
                          <a:latin typeface="Times New Roman" pitchFamily="18" charset="0"/>
                          <a:ea typeface="Times New Roman"/>
                          <a:cs typeface="Times New Roman" pitchFamily="18" charset="0"/>
                        </a:rPr>
                        <a:t>À esquerda adjacente ao núcleo</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173/231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74,9</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tabLst>
                          <a:tab pos="5760085" algn="l"/>
                        </a:tabLst>
                      </a:pPr>
                      <a:r>
                        <a:rPr lang="x-none" sz="1800">
                          <a:solidFill>
                            <a:srgbClr val="000000"/>
                          </a:solidFill>
                          <a:effectLst/>
                          <a:latin typeface="Times New Roman" pitchFamily="18" charset="0"/>
                          <a:ea typeface="Times New Roman"/>
                          <a:cs typeface="Times New Roman" pitchFamily="18" charset="0"/>
                        </a:rPr>
                        <a:t>0.</a:t>
                      </a:r>
                      <a:r>
                        <a:rPr lang="pt-BR" sz="1800">
                          <a:solidFill>
                            <a:srgbClr val="000000"/>
                          </a:solidFill>
                          <a:effectLst/>
                          <a:latin typeface="Times New Roman" pitchFamily="18" charset="0"/>
                          <a:ea typeface="Times New Roman"/>
                          <a:cs typeface="Times New Roman" pitchFamily="18" charset="0"/>
                        </a:rPr>
                        <a:t>530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469461">
                <a:tc>
                  <a:txBody>
                    <a:bodyPr/>
                    <a:lstStyle/>
                    <a:p>
                      <a:pPr algn="l">
                        <a:spcAft>
                          <a:spcPts val="0"/>
                        </a:spcAft>
                        <a:tabLst>
                          <a:tab pos="5760085" algn="l"/>
                        </a:tabLst>
                      </a:pPr>
                      <a:r>
                        <a:rPr lang="pt-BR" sz="1800" b="1">
                          <a:solidFill>
                            <a:srgbClr val="000000"/>
                          </a:solidFill>
                          <a:effectLst/>
                          <a:latin typeface="Times New Roman" pitchFamily="18" charset="0"/>
                          <a:ea typeface="Times New Roman"/>
                          <a:cs typeface="Times New Roman" pitchFamily="18" charset="0"/>
                        </a:rPr>
                        <a:t>À esquerda não adjacente ao núcleo</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78/125</a:t>
                      </a:r>
                    </a:p>
                  </a:txBody>
                  <a:tcPr marL="68580" marR="68580" marT="0" marB="0" anchor="ctr">
                    <a:lnL>
                      <a:noFill/>
                    </a:lnL>
                    <a:lnR>
                      <a:noFill/>
                    </a:lnR>
                    <a:lnT>
                      <a:noFill/>
                    </a:lnT>
                    <a:lnB>
                      <a:noFill/>
                    </a:lnB>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62,4</a:t>
                      </a:r>
                    </a:p>
                  </a:txBody>
                  <a:tcPr marL="68580" marR="68580" marT="0" marB="0" anchor="ctr">
                    <a:lnL>
                      <a:noFill/>
                    </a:lnL>
                    <a:lnR>
                      <a:noFill/>
                    </a:lnR>
                    <a:lnT>
                      <a:noFill/>
                    </a:lnT>
                    <a:lnB>
                      <a:noFill/>
                    </a:lnB>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0.358</a:t>
                      </a:r>
                    </a:p>
                  </a:txBody>
                  <a:tcPr marL="68580" marR="68580" marT="0" marB="0" anchor="ctr">
                    <a:lnL>
                      <a:noFill/>
                    </a:lnL>
                    <a:lnR>
                      <a:noFill/>
                    </a:lnR>
                    <a:lnT>
                      <a:noFill/>
                    </a:lnT>
                    <a:lnB>
                      <a:noFill/>
                    </a:lnB>
                  </a:tcPr>
                </a:tc>
              </a:tr>
              <a:tr h="469461">
                <a:tc>
                  <a:txBody>
                    <a:bodyPr/>
                    <a:lstStyle/>
                    <a:p>
                      <a:pPr algn="l">
                        <a:spcAft>
                          <a:spcPts val="0"/>
                        </a:spcAft>
                        <a:tabLst>
                          <a:tab pos="5760085" algn="l"/>
                        </a:tabLst>
                      </a:pPr>
                      <a:r>
                        <a:rPr lang="pt-BR" sz="1800" b="1">
                          <a:solidFill>
                            <a:srgbClr val="000000"/>
                          </a:solidFill>
                          <a:effectLst/>
                          <a:latin typeface="Times New Roman" pitchFamily="18" charset="0"/>
                          <a:ea typeface="Times New Roman"/>
                          <a:cs typeface="Times New Roman" pitchFamily="18" charset="0"/>
                        </a:rPr>
                        <a:t>Núcleo em 1ª posição</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10/11</a:t>
                      </a:r>
                    </a:p>
                  </a:txBody>
                  <a:tcPr marL="68580" marR="68580" marT="0" marB="0" anchor="ctr">
                    <a:lnL>
                      <a:noFill/>
                    </a:lnL>
                    <a:lnR>
                      <a:noFill/>
                    </a:lnR>
                    <a:lnT>
                      <a:noFill/>
                    </a:lnT>
                    <a:lnB>
                      <a:noFill/>
                    </a:lnB>
                    <a:solidFill>
                      <a:srgbClr val="C0C0C0"/>
                    </a:solidFill>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90,9</a:t>
                      </a:r>
                    </a:p>
                  </a:txBody>
                  <a:tcPr marL="68580" marR="68580" marT="0" marB="0" anchor="ctr">
                    <a:lnL>
                      <a:noFill/>
                    </a:lnL>
                    <a:lnR>
                      <a:noFill/>
                    </a:lnR>
                    <a:lnT>
                      <a:noFill/>
                    </a:lnT>
                    <a:lnB>
                      <a:noFill/>
                    </a:lnB>
                    <a:solidFill>
                      <a:srgbClr val="C0C0C0"/>
                    </a:solidFill>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0.776</a:t>
                      </a:r>
                    </a:p>
                  </a:txBody>
                  <a:tcPr marL="68580" marR="68580" marT="0" marB="0" anchor="ctr">
                    <a:lnL>
                      <a:noFill/>
                    </a:lnL>
                    <a:lnR>
                      <a:noFill/>
                    </a:lnR>
                    <a:lnT>
                      <a:noFill/>
                    </a:lnT>
                    <a:lnB>
                      <a:noFill/>
                    </a:lnB>
                    <a:solidFill>
                      <a:srgbClr val="C0C0C0"/>
                    </a:solidFill>
                  </a:tcPr>
                </a:tc>
              </a:tr>
              <a:tr h="469461">
                <a:tc>
                  <a:txBody>
                    <a:bodyPr/>
                    <a:lstStyle/>
                    <a:p>
                      <a:pPr algn="l">
                        <a:spcAft>
                          <a:spcPts val="0"/>
                        </a:spcAft>
                        <a:tabLst>
                          <a:tab pos="5760085" algn="l"/>
                        </a:tabLst>
                      </a:pPr>
                      <a:r>
                        <a:rPr lang="pt-BR" sz="1800" b="1">
                          <a:solidFill>
                            <a:srgbClr val="000000"/>
                          </a:solidFill>
                          <a:effectLst/>
                          <a:latin typeface="Times New Roman" pitchFamily="18" charset="0"/>
                          <a:ea typeface="Times New Roman"/>
                          <a:cs typeface="Times New Roman" pitchFamily="18" charset="0"/>
                        </a:rPr>
                        <a:t>Núcleo em 2ª posição</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tabLst>
                          <a:tab pos="5760085" algn="l"/>
                        </a:tabLst>
                      </a:pPr>
                      <a:r>
                        <a:rPr lang="x-none" sz="1800">
                          <a:solidFill>
                            <a:srgbClr val="000000"/>
                          </a:solidFill>
                          <a:effectLst/>
                          <a:latin typeface="Times New Roman" pitchFamily="18" charset="0"/>
                          <a:ea typeface="Times New Roman"/>
                          <a:cs typeface="Times New Roman" pitchFamily="18" charset="0"/>
                        </a:rPr>
                        <a:t>96/190</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50,5</a:t>
                      </a:r>
                    </a:p>
                  </a:txBody>
                  <a:tcPr marL="68580" marR="68580" marT="0" marB="0" anchor="ctr">
                    <a:lnL>
                      <a:noFill/>
                    </a:lnL>
                    <a:lnR>
                      <a:noFill/>
                    </a:lnR>
                    <a:lnT>
                      <a:noFill/>
                    </a:lnT>
                    <a:lnB>
                      <a:noFill/>
                    </a:lnB>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0.487</a:t>
                      </a:r>
                    </a:p>
                  </a:txBody>
                  <a:tcPr marL="68580" marR="68580" marT="0" marB="0" anchor="ctr">
                    <a:lnL>
                      <a:noFill/>
                    </a:lnL>
                    <a:lnR>
                      <a:noFill/>
                    </a:lnR>
                    <a:lnT>
                      <a:noFill/>
                    </a:lnT>
                    <a:lnB>
                      <a:noFill/>
                    </a:lnB>
                  </a:tcPr>
                </a:tc>
              </a:tr>
              <a:tr h="469461">
                <a:tc>
                  <a:txBody>
                    <a:bodyPr/>
                    <a:lstStyle/>
                    <a:p>
                      <a:pPr algn="l">
                        <a:spcAft>
                          <a:spcPts val="0"/>
                        </a:spcAft>
                        <a:tabLst>
                          <a:tab pos="5760085" algn="l"/>
                        </a:tabLst>
                      </a:pPr>
                      <a:r>
                        <a:rPr lang="pt-BR" sz="1800" b="1">
                          <a:solidFill>
                            <a:srgbClr val="000000"/>
                          </a:solidFill>
                          <a:effectLst/>
                          <a:latin typeface="Times New Roman" pitchFamily="18" charset="0"/>
                          <a:ea typeface="Times New Roman"/>
                          <a:cs typeface="Times New Roman" pitchFamily="18" charset="0"/>
                        </a:rPr>
                        <a:t>Núcleo em 3ª posição em diante</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48/118</a:t>
                      </a:r>
                    </a:p>
                  </a:txBody>
                  <a:tcPr marL="68580" marR="68580" marT="0" marB="0" anchor="ctr">
                    <a:lnL>
                      <a:noFill/>
                    </a:lnL>
                    <a:lnR>
                      <a:noFill/>
                    </a:lnR>
                    <a:lnT>
                      <a:noFill/>
                    </a:lnT>
                    <a:lnB>
                      <a:noFill/>
                    </a:lnB>
                    <a:solidFill>
                      <a:srgbClr val="C0C0C0"/>
                    </a:solidFill>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40,7</a:t>
                      </a:r>
                    </a:p>
                  </a:txBody>
                  <a:tcPr marL="68580" marR="68580" marT="0" marB="0" anchor="ctr">
                    <a:lnL>
                      <a:noFill/>
                    </a:lnL>
                    <a:lnR>
                      <a:noFill/>
                    </a:lnR>
                    <a:lnT>
                      <a:noFill/>
                    </a:lnT>
                    <a:lnB>
                      <a:noFill/>
                    </a:lnB>
                    <a:solidFill>
                      <a:srgbClr val="C0C0C0"/>
                    </a:solidFill>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0.592</a:t>
                      </a:r>
                    </a:p>
                  </a:txBody>
                  <a:tcPr marL="68580" marR="68580" marT="0" marB="0" anchor="ctr">
                    <a:lnL>
                      <a:noFill/>
                    </a:lnL>
                    <a:lnR>
                      <a:noFill/>
                    </a:lnR>
                    <a:lnT>
                      <a:noFill/>
                    </a:lnT>
                    <a:lnB>
                      <a:noFill/>
                    </a:lnB>
                    <a:solidFill>
                      <a:srgbClr val="C0C0C0"/>
                    </a:solidFill>
                  </a:tcPr>
                </a:tc>
              </a:tr>
              <a:tr h="469461">
                <a:tc>
                  <a:txBody>
                    <a:bodyPr/>
                    <a:lstStyle/>
                    <a:p>
                      <a:pPr algn="l">
                        <a:spcAft>
                          <a:spcPts val="0"/>
                        </a:spcAft>
                        <a:tabLst>
                          <a:tab pos="5760085" algn="l"/>
                        </a:tabLst>
                      </a:pPr>
                      <a:r>
                        <a:rPr lang="pt-BR" sz="1800" b="1">
                          <a:solidFill>
                            <a:srgbClr val="000000"/>
                          </a:solidFill>
                          <a:effectLst/>
                          <a:latin typeface="Times New Roman" pitchFamily="18" charset="0"/>
                          <a:ea typeface="Times New Roman"/>
                          <a:cs typeface="Times New Roman" pitchFamily="18" charset="0"/>
                        </a:rPr>
                        <a:t>Itens à direita do núcleo</a:t>
                      </a:r>
                      <a:endParaRPr lang="pt-BR" sz="18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15/35</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5760085" algn="l"/>
                        </a:tabLst>
                      </a:pPr>
                      <a:r>
                        <a:rPr lang="pt-BR" sz="1800">
                          <a:solidFill>
                            <a:srgbClr val="000000"/>
                          </a:solidFill>
                          <a:effectLst/>
                          <a:latin typeface="Times New Roman" pitchFamily="18" charset="0"/>
                          <a:ea typeface="Times New Roman"/>
                          <a:cs typeface="Times New Roman" pitchFamily="18" charset="0"/>
                        </a:rPr>
                        <a:t>42,9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tabLst>
                          <a:tab pos="5760085" algn="l"/>
                        </a:tabLst>
                      </a:pPr>
                      <a:r>
                        <a:rPr lang="pt-BR" sz="1800" dirty="0">
                          <a:solidFill>
                            <a:srgbClr val="000000"/>
                          </a:solidFill>
                          <a:effectLst/>
                          <a:latin typeface="Times New Roman" pitchFamily="18" charset="0"/>
                          <a:ea typeface="Times New Roman"/>
                          <a:cs typeface="Times New Roman" pitchFamily="18" charset="0"/>
                        </a:rPr>
                        <a:t>0.477</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Espaço Reservado para Conteúdo 2"/>
          <p:cNvSpPr txBox="1">
            <a:spLocks/>
          </p:cNvSpPr>
          <p:nvPr/>
        </p:nvSpPr>
        <p:spPr>
          <a:xfrm>
            <a:off x="683568" y="5167191"/>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24785237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18654"/>
            <a:ext cx="8229600" cy="922114"/>
          </a:xfrm>
        </p:spPr>
        <p:txBody>
          <a:bodyPr>
            <a:noAutofit/>
          </a:bodyPr>
          <a:lstStyle/>
          <a:p>
            <a:pPr algn="just"/>
            <a:r>
              <a:rPr lang="pt-BR" sz="1800" dirty="0" smtClean="0">
                <a:latin typeface="Times New Roman" pitchFamily="18" charset="0"/>
                <a:cs typeface="Times New Roman" pitchFamily="18" charset="0"/>
              </a:rPr>
              <a:t>Efeito </a:t>
            </a:r>
            <a:r>
              <a:rPr lang="pt-BR" sz="1800" dirty="0">
                <a:latin typeface="Times New Roman" pitchFamily="18" charset="0"/>
                <a:cs typeface="Times New Roman" pitchFamily="18" charset="0"/>
              </a:rPr>
              <a:t>da variável posição do constituinte em relação ao núcleo na variação na concordância de número nas cartas dos </a:t>
            </a:r>
            <a:r>
              <a:rPr lang="pt-BR" sz="1800" dirty="0" smtClean="0">
                <a:latin typeface="Times New Roman" pitchFamily="18" charset="0"/>
                <a:cs typeface="Times New Roman" pitchFamily="18" charset="0"/>
              </a:rPr>
              <a:t>inábeis</a:t>
            </a:r>
            <a:endParaRPr lang="pt-BR" sz="1800" dirty="0">
              <a:latin typeface="Times New Roman" pitchFamily="18" charset="0"/>
              <a:cs typeface="Times New Roman" pitchFamily="18" charset="0"/>
            </a:endParaRPr>
          </a:p>
        </p:txBody>
      </p:sp>
      <p:graphicFrame>
        <p:nvGraphicFramePr>
          <p:cNvPr id="4" name="Gráfico 3"/>
          <p:cNvGraphicFramePr/>
          <p:nvPr>
            <p:extLst>
              <p:ext uri="{D42A27DB-BD31-4B8C-83A1-F6EECF244321}">
                <p14:modId xmlns:p14="http://schemas.microsoft.com/office/powerpoint/2010/main" val="3140233487"/>
              </p:ext>
            </p:extLst>
          </p:nvPr>
        </p:nvGraphicFramePr>
        <p:xfrm>
          <a:off x="539552" y="1268760"/>
          <a:ext cx="806489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Conteúdo 2"/>
          <p:cNvSpPr txBox="1">
            <a:spLocks/>
          </p:cNvSpPr>
          <p:nvPr/>
        </p:nvSpPr>
        <p:spPr>
          <a:xfrm>
            <a:off x="539552" y="5775486"/>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31235377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29600" cy="6120680"/>
          </a:xfrm>
        </p:spPr>
        <p:txBody>
          <a:bodyPr>
            <a:noAutofit/>
          </a:bodyPr>
          <a:lstStyle/>
          <a:p>
            <a:pPr marL="0" indent="0" algn="just">
              <a:buNone/>
            </a:pPr>
            <a:r>
              <a:rPr lang="pt-B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2 A saliência fônica e tonicidade</a:t>
            </a:r>
          </a:p>
          <a:p>
            <a:pPr marL="0" lvl="0" indent="0" algn="just">
              <a:buNone/>
            </a:pPr>
            <a:endParaRPr lang="pt-BR" sz="1800" b="1" dirty="0" smtClean="0">
              <a:latin typeface="Times New Roman" pitchFamily="18" charset="0"/>
              <a:cs typeface="Times New Roman" pitchFamily="18" charset="0"/>
            </a:endParaRPr>
          </a:p>
          <a:p>
            <a:pPr marL="0" lvl="0" indent="0" algn="just">
              <a:buNone/>
            </a:pPr>
            <a:r>
              <a:rPr lang="pt-BR" sz="2000" b="1" dirty="0" smtClean="0">
                <a:latin typeface="Times New Roman" pitchFamily="18" charset="0"/>
                <a:cs typeface="Times New Roman" pitchFamily="18" charset="0"/>
              </a:rPr>
              <a:t>(i) Palavras </a:t>
            </a:r>
            <a:r>
              <a:rPr lang="pt-BR" sz="2000" b="1" dirty="0">
                <a:latin typeface="Times New Roman" pitchFamily="18" charset="0"/>
                <a:cs typeface="Times New Roman" pitchFamily="18" charset="0"/>
              </a:rPr>
              <a:t>com plural regular oxítono ou monossílabos tônicos</a:t>
            </a:r>
          </a:p>
          <a:p>
            <a:pPr marL="0" indent="0" algn="just">
              <a:buNone/>
            </a:pPr>
            <a:r>
              <a:rPr lang="pt-BR" sz="1050" dirty="0">
                <a:latin typeface="Times New Roman" pitchFamily="18" charset="0"/>
                <a:cs typeface="Times New Roman" pitchFamily="18" charset="0"/>
              </a:rPr>
              <a:t> </a:t>
            </a:r>
          </a:p>
          <a:p>
            <a:pPr marL="361950" indent="-361950" algn="just">
              <a:buNone/>
            </a:pPr>
            <a:r>
              <a:rPr lang="pt-BR" sz="1800" dirty="0" smtClean="0">
                <a:latin typeface="Times New Roman" pitchFamily="18" charset="0"/>
                <a:cs typeface="Times New Roman" pitchFamily="18" charset="0"/>
              </a:rPr>
              <a:t>(19)a</a:t>
            </a:r>
            <a:r>
              <a:rPr lang="pt-BR" sz="1800" dirty="0">
                <a:latin typeface="Times New Roman" pitchFamily="18" charset="0"/>
                <a:cs typeface="Times New Roman" pitchFamily="18" charset="0"/>
              </a:rPr>
              <a:t>. [...] Não </a:t>
            </a:r>
            <a:r>
              <a:rPr lang="pt-BR" sz="1800" dirty="0" err="1">
                <a:latin typeface="Times New Roman" pitchFamily="18" charset="0"/>
                <a:cs typeface="Times New Roman" pitchFamily="18" charset="0"/>
              </a:rPr>
              <a:t>pocu</a:t>
            </a:r>
            <a:r>
              <a:rPr lang="pt-BR" sz="1800" dirty="0">
                <a:latin typeface="Times New Roman" pitchFamily="18" charset="0"/>
                <a:cs typeface="Times New Roman" pitchFamily="18" charset="0"/>
              </a:rPr>
              <a:t> mais </a:t>
            </a:r>
            <a:r>
              <a:rPr lang="pt-BR" sz="1800" dirty="0" err="1">
                <a:latin typeface="Times New Roman" pitchFamily="18" charset="0"/>
                <a:cs typeface="Times New Roman" pitchFamily="18" charset="0"/>
              </a:rPr>
              <a:t>ficarca</a:t>
            </a:r>
            <a:r>
              <a:rPr lang="pt-BR" sz="1800" dirty="0">
                <a:latin typeface="Times New Roman" pitchFamily="18" charset="0"/>
                <a:cs typeface="Times New Roman" pitchFamily="18" charset="0"/>
              </a:rPr>
              <a:t>| cozinho eu Sinto falta </a:t>
            </a:r>
            <a:r>
              <a:rPr lang="pt-BR" sz="1800" dirty="0" err="1">
                <a:latin typeface="Times New Roman" pitchFamily="18" charset="0"/>
                <a:cs typeface="Times New Roman" pitchFamily="18" charset="0"/>
              </a:rPr>
              <a:t>dus</a:t>
            </a:r>
            <a:r>
              <a:rPr lang="pt-BR" sz="1800" dirty="0">
                <a:latin typeface="Times New Roman" pitchFamily="18" charset="0"/>
                <a:cs typeface="Times New Roman" pitchFamily="18" charset="0"/>
              </a:rPr>
              <a:t> </a:t>
            </a:r>
            <a:r>
              <a:rPr lang="pt-BR" sz="1800" b="1" dirty="0">
                <a:latin typeface="Times New Roman" pitchFamily="18" charset="0"/>
                <a:cs typeface="Times New Roman" pitchFamily="18" charset="0"/>
              </a:rPr>
              <a:t>teu</a:t>
            </a:r>
            <a:r>
              <a:rPr lang="pt-BR" sz="1800" b="1" u="sng" dirty="0">
                <a:latin typeface="Times New Roman" pitchFamily="18" charset="0"/>
                <a:cs typeface="Times New Roman" pitchFamily="18" charset="0"/>
              </a:rPr>
              <a:t>s</a:t>
            </a:r>
            <a:r>
              <a:rPr lang="pt-BR" sz="1800" dirty="0">
                <a:latin typeface="Times New Roman" pitchFamily="18" charset="0"/>
                <a:cs typeface="Times New Roman" pitchFamily="18" charset="0"/>
              </a:rPr>
              <a:t>| carinho [...]. (JMA- 65)</a:t>
            </a:r>
          </a:p>
          <a:p>
            <a:pPr marL="361950" indent="-361950" algn="just">
              <a:buNone/>
            </a:pPr>
            <a:r>
              <a:rPr lang="pt-BR" sz="1800" dirty="0">
                <a:latin typeface="Times New Roman" pitchFamily="18" charset="0"/>
                <a:cs typeface="Times New Roman" pitchFamily="18" charset="0"/>
              </a:rPr>
              <a:t>   </a:t>
            </a:r>
            <a:r>
              <a:rPr lang="pt-BR" sz="1800" dirty="0" smtClean="0">
                <a:latin typeface="Times New Roman" pitchFamily="18" charset="0"/>
                <a:cs typeface="Times New Roman" pitchFamily="18" charset="0"/>
              </a:rPr>
              <a:t>    </a:t>
            </a:r>
            <a:r>
              <a:rPr lang="pt-BR" sz="1800" dirty="0">
                <a:latin typeface="Times New Roman" pitchFamily="18" charset="0"/>
                <a:cs typeface="Times New Roman" pitchFamily="18" charset="0"/>
              </a:rPr>
              <a:t>b. [...] farsa 3 quarto na minha </a:t>
            </a:r>
            <a:r>
              <a:rPr lang="pt-BR" sz="1800" dirty="0" err="1">
                <a:latin typeface="Times New Roman" pitchFamily="18" charset="0"/>
                <a:cs typeface="Times New Roman" pitchFamily="18" charset="0"/>
              </a:rPr>
              <a:t>caza</a:t>
            </a:r>
            <a:r>
              <a:rPr lang="pt-BR" sz="1800" dirty="0">
                <a:latin typeface="Times New Roman" pitchFamily="18" charset="0"/>
                <a:cs typeface="Times New Roman" pitchFamily="18" charset="0"/>
              </a:rPr>
              <a:t>| i </a:t>
            </a:r>
            <a:r>
              <a:rPr lang="pt-BR" sz="1800" dirty="0" err="1">
                <a:latin typeface="Times New Roman" pitchFamily="18" charset="0"/>
                <a:cs typeface="Times New Roman" pitchFamily="18" charset="0"/>
              </a:rPr>
              <a:t>us</a:t>
            </a:r>
            <a:r>
              <a:rPr lang="pt-BR" sz="1800" dirty="0">
                <a:latin typeface="Times New Roman" pitchFamily="18" charset="0"/>
                <a:cs typeface="Times New Roman" pitchFamily="18" charset="0"/>
              </a:rPr>
              <a:t> </a:t>
            </a:r>
            <a:r>
              <a:rPr lang="pt-BR" sz="1800" dirty="0" err="1">
                <a:latin typeface="Times New Roman" pitchFamily="18" charset="0"/>
                <a:cs typeface="Times New Roman" pitchFamily="18" charset="0"/>
              </a:rPr>
              <a:t>combios</a:t>
            </a:r>
            <a:r>
              <a:rPr lang="pt-BR" sz="1800" dirty="0">
                <a:latin typeface="Times New Roman" pitchFamily="18" charset="0"/>
                <a:cs typeface="Times New Roman" pitchFamily="18" charset="0"/>
              </a:rPr>
              <a:t> </a:t>
            </a:r>
            <a:r>
              <a:rPr lang="pt-BR" sz="1800" b="1" dirty="0" err="1">
                <a:latin typeface="Times New Roman" pitchFamily="18" charset="0"/>
                <a:cs typeface="Times New Roman" pitchFamily="18" charset="0"/>
              </a:rPr>
              <a:t>bomØ</a:t>
            </a:r>
            <a:r>
              <a:rPr lang="pt-BR" sz="1800" dirty="0">
                <a:latin typeface="Times New Roman" pitchFamily="18" charset="0"/>
                <a:cs typeface="Times New Roman" pitchFamily="18" charset="0"/>
              </a:rPr>
              <a:t> </a:t>
            </a:r>
            <a:r>
              <a:rPr lang="pt-BR" sz="1800" dirty="0" err="1">
                <a:latin typeface="Times New Roman" pitchFamily="18" charset="0"/>
                <a:cs typeface="Times New Roman" pitchFamily="18" charset="0"/>
              </a:rPr>
              <a:t>pordir</a:t>
            </a:r>
            <a:r>
              <a:rPr lang="pt-BR" sz="1800" dirty="0">
                <a:latin typeface="Times New Roman" pitchFamily="18" charset="0"/>
                <a:cs typeface="Times New Roman" pitchFamily="18" charset="0"/>
              </a:rPr>
              <a:t> </a:t>
            </a:r>
            <a:r>
              <a:rPr lang="pt-BR" sz="1800" dirty="0" err="1">
                <a:latin typeface="Times New Roman" pitchFamily="18" charset="0"/>
                <a:cs typeface="Times New Roman" pitchFamily="18" charset="0"/>
              </a:rPr>
              <a:t>farzêr</a:t>
            </a:r>
            <a:r>
              <a:rPr lang="pt-BR" sz="1800" dirty="0">
                <a:latin typeface="Times New Roman" pitchFamily="18" charset="0"/>
                <a:cs typeface="Times New Roman" pitchFamily="18" charset="0"/>
              </a:rPr>
              <a:t>| [...]. (AFS-17)</a:t>
            </a:r>
          </a:p>
          <a:p>
            <a:pPr marL="0" indent="0" algn="just">
              <a:buNone/>
            </a:pPr>
            <a:r>
              <a:rPr lang="pt-BR" sz="1800" dirty="0">
                <a:latin typeface="Times New Roman" pitchFamily="18" charset="0"/>
                <a:cs typeface="Times New Roman" pitchFamily="18" charset="0"/>
              </a:rPr>
              <a:t> </a:t>
            </a:r>
          </a:p>
          <a:p>
            <a:pPr marL="0" lvl="0" indent="0" algn="just">
              <a:buNone/>
            </a:pPr>
            <a:r>
              <a:rPr lang="pt-BR" sz="2000" b="1" dirty="0" smtClean="0">
                <a:latin typeface="Times New Roman" pitchFamily="18" charset="0"/>
                <a:cs typeface="Times New Roman" pitchFamily="18" charset="0"/>
              </a:rPr>
              <a:t>(</a:t>
            </a:r>
            <a:r>
              <a:rPr lang="pt-BR" sz="2000" b="1" dirty="0" err="1" smtClean="0">
                <a:latin typeface="Times New Roman" pitchFamily="18" charset="0"/>
                <a:cs typeface="Times New Roman" pitchFamily="18" charset="0"/>
              </a:rPr>
              <a:t>ii</a:t>
            </a:r>
            <a:r>
              <a:rPr lang="pt-BR" sz="2000" b="1" dirty="0" smtClean="0">
                <a:latin typeface="Times New Roman" pitchFamily="18" charset="0"/>
                <a:cs typeface="Times New Roman" pitchFamily="18" charset="0"/>
              </a:rPr>
              <a:t>) Palavra </a:t>
            </a:r>
            <a:r>
              <a:rPr lang="pt-BR" sz="2000" b="1" dirty="0">
                <a:latin typeface="Times New Roman" pitchFamily="18" charset="0"/>
                <a:cs typeface="Times New Roman" pitchFamily="18" charset="0"/>
              </a:rPr>
              <a:t>com plural regular paroxítono</a:t>
            </a:r>
          </a:p>
          <a:p>
            <a:pPr marL="0" indent="0" algn="just">
              <a:buNone/>
            </a:pPr>
            <a:endParaRPr lang="pt-BR" sz="1050" dirty="0" smtClean="0">
              <a:latin typeface="Times New Roman" pitchFamily="18" charset="0"/>
              <a:cs typeface="Times New Roman" pitchFamily="18" charset="0"/>
            </a:endParaRPr>
          </a:p>
          <a:p>
            <a:pPr marL="0" indent="0" algn="just">
              <a:buNone/>
            </a:pPr>
            <a:r>
              <a:rPr lang="pt-BR" sz="1800" dirty="0" smtClean="0">
                <a:latin typeface="Times New Roman" pitchFamily="18" charset="0"/>
                <a:cs typeface="Times New Roman" pitchFamily="18" charset="0"/>
              </a:rPr>
              <a:t>(20)a</a:t>
            </a:r>
            <a:r>
              <a:rPr lang="pt-BR" sz="1800" dirty="0">
                <a:latin typeface="Times New Roman" pitchFamily="18" charset="0"/>
                <a:cs typeface="Times New Roman" pitchFamily="18" charset="0"/>
              </a:rPr>
              <a:t>. [...] Aves </a:t>
            </a:r>
            <a:r>
              <a:rPr lang="pt-BR" sz="1800" dirty="0" err="1">
                <a:latin typeface="Times New Roman" pitchFamily="18" charset="0"/>
                <a:cs typeface="Times New Roman" pitchFamily="18" charset="0"/>
              </a:rPr>
              <a:t>çeja</a:t>
            </a:r>
            <a:r>
              <a:rPr lang="pt-BR" sz="1800" dirty="0">
                <a:latin typeface="Times New Roman" pitchFamily="18" charset="0"/>
                <a:cs typeface="Times New Roman" pitchFamily="18" charset="0"/>
              </a:rPr>
              <a:t> deus </a:t>
            </a:r>
            <a:r>
              <a:rPr lang="pt-BR" sz="1800" dirty="0" err="1">
                <a:latin typeface="Times New Roman" pitchFamily="18" charset="0"/>
                <a:cs typeface="Times New Roman" pitchFamily="18" charset="0"/>
              </a:rPr>
              <a:t>com-tigo</a:t>
            </a:r>
            <a:r>
              <a:rPr lang="pt-BR" sz="1800" dirty="0">
                <a:latin typeface="Times New Roman" pitchFamily="18" charset="0"/>
                <a:cs typeface="Times New Roman" pitchFamily="18" charset="0"/>
              </a:rPr>
              <a:t> em todos| os </a:t>
            </a:r>
            <a:r>
              <a:rPr lang="pt-BR" sz="1800" b="1" dirty="0">
                <a:latin typeface="Times New Roman" pitchFamily="18" charset="0"/>
                <a:cs typeface="Times New Roman" pitchFamily="18" charset="0"/>
              </a:rPr>
              <a:t>momento</a:t>
            </a:r>
            <a:r>
              <a:rPr lang="pt-BR" sz="1800" b="1" u="sng" dirty="0">
                <a:latin typeface="Times New Roman" pitchFamily="18" charset="0"/>
                <a:cs typeface="Times New Roman" pitchFamily="18" charset="0"/>
              </a:rPr>
              <a:t>s</a:t>
            </a:r>
            <a:r>
              <a:rPr lang="pt-BR" sz="1800" dirty="0">
                <a:latin typeface="Times New Roman" pitchFamily="18" charset="0"/>
                <a:cs typeface="Times New Roman" pitchFamily="18" charset="0"/>
              </a:rPr>
              <a:t> da tua vida! [...]. (FPS- 47)</a:t>
            </a:r>
          </a:p>
          <a:p>
            <a:pPr marL="361950" indent="-361950" algn="just">
              <a:buNone/>
            </a:pPr>
            <a:r>
              <a:rPr lang="pt-BR" sz="1800" dirty="0" smtClean="0">
                <a:latin typeface="Times New Roman" pitchFamily="18" charset="0"/>
                <a:cs typeface="Times New Roman" pitchFamily="18" charset="0"/>
              </a:rPr>
              <a:t>       </a:t>
            </a:r>
            <a:r>
              <a:rPr lang="pt-BR" sz="1800" dirty="0">
                <a:latin typeface="Times New Roman" pitchFamily="18" charset="0"/>
                <a:cs typeface="Times New Roman" pitchFamily="18" charset="0"/>
              </a:rPr>
              <a:t>b. [...] se for </a:t>
            </a:r>
            <a:r>
              <a:rPr lang="pt-BR" sz="1800" dirty="0" err="1">
                <a:latin typeface="Times New Roman" pitchFamily="18" charset="0"/>
                <a:cs typeface="Times New Roman" pitchFamily="18" charset="0"/>
              </a:rPr>
              <a:t>di</a:t>
            </a:r>
            <a:r>
              <a:rPr lang="pt-BR" sz="1800" dirty="0">
                <a:latin typeface="Times New Roman" pitchFamily="18" charset="0"/>
                <a:cs typeface="Times New Roman" pitchFamily="18" charset="0"/>
              </a:rPr>
              <a:t> 1000 para| cá me traga duas </a:t>
            </a:r>
            <a:r>
              <a:rPr lang="pt-BR" sz="1800" b="1" dirty="0" err="1">
                <a:latin typeface="Times New Roman" pitchFamily="18" charset="0"/>
                <a:cs typeface="Times New Roman" pitchFamily="18" charset="0"/>
              </a:rPr>
              <a:t>duziaØ</a:t>
            </a:r>
            <a:r>
              <a:rPr lang="pt-BR" sz="1800" dirty="0">
                <a:latin typeface="Times New Roman" pitchFamily="18" charset="0"/>
                <a:cs typeface="Times New Roman" pitchFamily="18" charset="0"/>
              </a:rPr>
              <a:t> que quando| chegar nos acerta [...]. (MCO- 33)</a:t>
            </a:r>
          </a:p>
          <a:p>
            <a:pPr marL="0" indent="0" algn="just">
              <a:buNone/>
            </a:pPr>
            <a:r>
              <a:rPr lang="pt-BR" sz="1800" dirty="0" smtClean="0">
                <a:latin typeface="Times New Roman" pitchFamily="18" charset="0"/>
                <a:cs typeface="Times New Roman" pitchFamily="18" charset="0"/>
              </a:rPr>
              <a:t> </a:t>
            </a:r>
            <a:endParaRPr lang="pt-BR" sz="1800" dirty="0">
              <a:latin typeface="Times New Roman" pitchFamily="18" charset="0"/>
              <a:cs typeface="Times New Roman" pitchFamily="18" charset="0"/>
            </a:endParaRPr>
          </a:p>
          <a:p>
            <a:pPr marL="0" lvl="0" indent="0" algn="just">
              <a:buNone/>
            </a:pPr>
            <a:r>
              <a:rPr lang="pt-BR" sz="2000" b="1" dirty="0" smtClean="0">
                <a:latin typeface="Times New Roman" pitchFamily="18" charset="0"/>
                <a:cs typeface="Times New Roman" pitchFamily="18" charset="0"/>
              </a:rPr>
              <a:t>(</a:t>
            </a:r>
            <a:r>
              <a:rPr lang="pt-BR" sz="2000" b="1" dirty="0" err="1" smtClean="0">
                <a:latin typeface="Times New Roman" pitchFamily="18" charset="0"/>
                <a:cs typeface="Times New Roman" pitchFamily="18" charset="0"/>
              </a:rPr>
              <a:t>iii</a:t>
            </a:r>
            <a:r>
              <a:rPr lang="pt-BR" sz="2000" b="1" dirty="0" smtClean="0">
                <a:latin typeface="Times New Roman" pitchFamily="18" charset="0"/>
                <a:cs typeface="Times New Roman" pitchFamily="18" charset="0"/>
              </a:rPr>
              <a:t>) Palavra </a:t>
            </a:r>
            <a:r>
              <a:rPr lang="pt-BR" sz="2000" b="1" dirty="0">
                <a:latin typeface="Times New Roman" pitchFamily="18" charset="0"/>
                <a:cs typeface="Times New Roman" pitchFamily="18" charset="0"/>
              </a:rPr>
              <a:t>com plural regular proparoxítono</a:t>
            </a:r>
          </a:p>
          <a:p>
            <a:pPr marL="0" indent="0" algn="just">
              <a:buNone/>
            </a:pPr>
            <a:endParaRPr lang="pt-BR" sz="1000" dirty="0" smtClean="0">
              <a:latin typeface="Times New Roman" pitchFamily="18" charset="0"/>
              <a:cs typeface="Times New Roman" pitchFamily="18" charset="0"/>
            </a:endParaRPr>
          </a:p>
          <a:p>
            <a:pPr marL="361950" indent="-361950" algn="just">
              <a:buNone/>
            </a:pPr>
            <a:r>
              <a:rPr lang="pt-BR" sz="1800" dirty="0" smtClean="0">
                <a:latin typeface="Times New Roman" pitchFamily="18" charset="0"/>
                <a:cs typeface="Times New Roman" pitchFamily="18" charset="0"/>
              </a:rPr>
              <a:t>(21)a</a:t>
            </a:r>
            <a:r>
              <a:rPr lang="pt-BR" sz="1800" dirty="0">
                <a:latin typeface="Times New Roman" pitchFamily="18" charset="0"/>
                <a:cs typeface="Times New Roman" pitchFamily="18" charset="0"/>
              </a:rPr>
              <a:t>. [...] </a:t>
            </a:r>
            <a:r>
              <a:rPr lang="pt-BR" sz="1800" dirty="0" err="1">
                <a:latin typeface="Times New Roman" pitchFamily="18" charset="0"/>
                <a:cs typeface="Times New Roman" pitchFamily="18" charset="0"/>
              </a:rPr>
              <a:t>lhi</a:t>
            </a:r>
            <a:r>
              <a:rPr lang="pt-BR" sz="1800" dirty="0">
                <a:latin typeface="Times New Roman" pitchFamily="18" charset="0"/>
                <a:cs typeface="Times New Roman" pitchFamily="18" charset="0"/>
              </a:rPr>
              <a:t> pesco as minhas desculpa que| são as minhas poucas </a:t>
            </a:r>
            <a:r>
              <a:rPr lang="pt-BR" sz="1800" b="1" dirty="0">
                <a:latin typeface="Times New Roman" pitchFamily="18" charset="0"/>
                <a:cs typeface="Times New Roman" pitchFamily="18" charset="0"/>
              </a:rPr>
              <a:t>pratica</a:t>
            </a:r>
            <a:r>
              <a:rPr lang="pt-BR" sz="1800" b="1" u="sng" dirty="0">
                <a:latin typeface="Times New Roman" pitchFamily="18" charset="0"/>
                <a:cs typeface="Times New Roman" pitchFamily="18" charset="0"/>
              </a:rPr>
              <a:t>s</a:t>
            </a:r>
            <a:r>
              <a:rPr lang="pt-BR" sz="1800" dirty="0">
                <a:latin typeface="Times New Roman" pitchFamily="18" charset="0"/>
                <a:cs typeface="Times New Roman" pitchFamily="18" charset="0"/>
              </a:rPr>
              <a:t> [...]. (JMS- 66)</a:t>
            </a:r>
          </a:p>
          <a:p>
            <a:pPr marL="361950" indent="-361950" algn="just">
              <a:buNone/>
            </a:pPr>
            <a:r>
              <a:rPr lang="pt-BR" sz="1800" dirty="0" smtClean="0">
                <a:latin typeface="Times New Roman" pitchFamily="18" charset="0"/>
                <a:cs typeface="Times New Roman" pitchFamily="18" charset="0"/>
              </a:rPr>
              <a:t>       </a:t>
            </a:r>
            <a:r>
              <a:rPr lang="pt-BR" sz="1800" dirty="0">
                <a:latin typeface="Times New Roman" pitchFamily="18" charset="0"/>
                <a:cs typeface="Times New Roman" pitchFamily="18" charset="0"/>
              </a:rPr>
              <a:t>b. [...] </a:t>
            </a:r>
            <a:r>
              <a:rPr lang="pt-BR" sz="1800" dirty="0" err="1">
                <a:latin typeface="Times New Roman" pitchFamily="18" charset="0"/>
                <a:cs typeface="Times New Roman" pitchFamily="18" charset="0"/>
              </a:rPr>
              <a:t>entritanto</a:t>
            </a:r>
            <a:r>
              <a:rPr lang="pt-BR" sz="1800" dirty="0">
                <a:latin typeface="Times New Roman" pitchFamily="18" charset="0"/>
                <a:cs typeface="Times New Roman" pitchFamily="18" charset="0"/>
              </a:rPr>
              <a:t> estou| bem satisfeita com os </a:t>
            </a:r>
            <a:r>
              <a:rPr lang="pt-BR" sz="1800" b="1" dirty="0" err="1">
                <a:latin typeface="Times New Roman" pitchFamily="18" charset="0"/>
                <a:cs typeface="Times New Roman" pitchFamily="18" charset="0"/>
              </a:rPr>
              <a:t>incombodoØ</a:t>
            </a:r>
            <a:r>
              <a:rPr lang="pt-BR" sz="1800" dirty="0">
                <a:latin typeface="Times New Roman" pitchFamily="18" charset="0"/>
                <a:cs typeface="Times New Roman" pitchFamily="18" charset="0"/>
              </a:rPr>
              <a:t>| de que deus tem mi dado [...]. (JMS- 67)</a:t>
            </a:r>
          </a:p>
          <a:p>
            <a:pPr algn="just"/>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31410723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363272" cy="6192688"/>
          </a:xfrm>
        </p:spPr>
        <p:txBody>
          <a:bodyPr>
            <a:noAutofit/>
          </a:bodyPr>
          <a:lstStyle/>
          <a:p>
            <a:pPr marL="0" lvl="0" indent="0">
              <a:buNone/>
            </a:pPr>
            <a:r>
              <a:rPr lang="pt-BR" sz="2200" b="1" dirty="0" smtClean="0">
                <a:latin typeface="Times New Roman" pitchFamily="18" charset="0"/>
                <a:cs typeface="Times New Roman" pitchFamily="18" charset="0"/>
              </a:rPr>
              <a:t>(</a:t>
            </a:r>
            <a:r>
              <a:rPr lang="pt-BR" sz="2200" b="1" dirty="0" err="1" smtClean="0">
                <a:latin typeface="Times New Roman" pitchFamily="18" charset="0"/>
                <a:cs typeface="Times New Roman" pitchFamily="18" charset="0"/>
              </a:rPr>
              <a:t>iv</a:t>
            </a:r>
            <a:r>
              <a:rPr lang="pt-BR" sz="2200" b="1" dirty="0" smtClean="0">
                <a:latin typeface="Times New Roman" pitchFamily="18" charset="0"/>
                <a:cs typeface="Times New Roman" pitchFamily="18" charset="0"/>
              </a:rPr>
              <a:t>) Palavras </a:t>
            </a:r>
            <a:r>
              <a:rPr lang="pt-BR" sz="2200" b="1" dirty="0">
                <a:latin typeface="Times New Roman" pitchFamily="18" charset="0"/>
                <a:cs typeface="Times New Roman" pitchFamily="18" charset="0"/>
              </a:rPr>
              <a:t>de plural metafônico</a:t>
            </a:r>
          </a:p>
          <a:p>
            <a:pPr marL="0" indent="0">
              <a:buNone/>
            </a:pPr>
            <a:endParaRPr lang="pt-BR" sz="1000" dirty="0" smtClean="0">
              <a:latin typeface="Times New Roman" pitchFamily="18" charset="0"/>
              <a:cs typeface="Times New Roman" pitchFamily="18" charset="0"/>
            </a:endParaRPr>
          </a:p>
          <a:p>
            <a:pPr marL="0" indent="0">
              <a:buNone/>
            </a:pPr>
            <a:r>
              <a:rPr lang="pt-BR" sz="2000" dirty="0" smtClean="0">
                <a:latin typeface="Times New Roman" pitchFamily="18" charset="0"/>
                <a:cs typeface="Times New Roman" pitchFamily="18" charset="0"/>
              </a:rPr>
              <a:t>(22)a</a:t>
            </a:r>
            <a:r>
              <a:rPr lang="pt-BR" sz="2000" dirty="0">
                <a:latin typeface="Times New Roman" pitchFamily="18" charset="0"/>
                <a:cs typeface="Times New Roman" pitchFamily="18" charset="0"/>
              </a:rPr>
              <a:t>. [...] meus </a:t>
            </a:r>
            <a:r>
              <a:rPr lang="pt-BR" sz="2000" b="1" dirty="0">
                <a:latin typeface="Times New Roman" pitchFamily="18" charset="0"/>
                <a:cs typeface="Times New Roman" pitchFamily="18" charset="0"/>
              </a:rPr>
              <a:t>olho</a:t>
            </a:r>
            <a:r>
              <a:rPr lang="pt-BR" sz="2000" b="1" u="sng" dirty="0">
                <a:latin typeface="Times New Roman" pitchFamily="18" charset="0"/>
                <a:cs typeface="Times New Roman" pitchFamily="18" charset="0"/>
              </a:rPr>
              <a:t>s</a:t>
            </a:r>
            <a:r>
              <a:rPr lang="pt-BR" sz="2000" dirty="0">
                <a:latin typeface="Times New Roman" pitchFamily="18" charset="0"/>
                <a:cs typeface="Times New Roman" pitchFamily="18" charset="0"/>
              </a:rPr>
              <a:t> triste nunca para| de chorar.| [...].(AHC- 60)</a:t>
            </a:r>
          </a:p>
          <a:p>
            <a:pPr marL="0" lvl="0" indent="0">
              <a:buNone/>
            </a:pPr>
            <a:r>
              <a:rPr lang="pt-BR" sz="2000" dirty="0" smtClean="0">
                <a:latin typeface="Times New Roman" pitchFamily="18" charset="0"/>
                <a:cs typeface="Times New Roman" pitchFamily="18" charset="0"/>
              </a:rPr>
              <a:t>       b. [...] </a:t>
            </a:r>
            <a:r>
              <a:rPr lang="pt-BR" sz="2000" dirty="0">
                <a:latin typeface="Times New Roman" pitchFamily="18" charset="0"/>
                <a:cs typeface="Times New Roman" pitchFamily="18" charset="0"/>
              </a:rPr>
              <a:t>Quero Ser teus </a:t>
            </a:r>
            <a:r>
              <a:rPr lang="pt-BR" sz="2000" b="1" dirty="0" err="1">
                <a:latin typeface="Times New Roman" pitchFamily="18" charset="0"/>
                <a:cs typeface="Times New Roman" pitchFamily="18" charset="0"/>
              </a:rPr>
              <a:t>olhoØ</a:t>
            </a:r>
            <a:r>
              <a:rPr lang="pt-BR" sz="2000" dirty="0">
                <a:latin typeface="Times New Roman" pitchFamily="18" charset="0"/>
                <a:cs typeface="Times New Roman" pitchFamily="18" charset="0"/>
              </a:rPr>
              <a:t>| [...]. (AHC- 57)</a:t>
            </a:r>
          </a:p>
          <a:p>
            <a:pPr marL="0" indent="0">
              <a:buNone/>
            </a:pPr>
            <a:endParaRPr lang="pt-BR" sz="2200" dirty="0">
              <a:latin typeface="Times New Roman" pitchFamily="18" charset="0"/>
              <a:cs typeface="Times New Roman" pitchFamily="18" charset="0"/>
            </a:endParaRPr>
          </a:p>
          <a:p>
            <a:pPr marL="0" lvl="0" indent="0">
              <a:buNone/>
            </a:pPr>
            <a:r>
              <a:rPr lang="pt-BR" sz="2200" b="1" dirty="0" smtClean="0">
                <a:latin typeface="Times New Roman" pitchFamily="18" charset="0"/>
                <a:cs typeface="Times New Roman" pitchFamily="18" charset="0"/>
              </a:rPr>
              <a:t>(v) Itens </a:t>
            </a:r>
            <a:r>
              <a:rPr lang="pt-BR" sz="2200" b="1" dirty="0">
                <a:latin typeface="Times New Roman" pitchFamily="18" charset="0"/>
                <a:cs typeface="Times New Roman" pitchFamily="18" charset="0"/>
              </a:rPr>
              <a:t>terminados em /R/</a:t>
            </a:r>
          </a:p>
          <a:p>
            <a:pPr marL="0" indent="0">
              <a:buNone/>
            </a:pPr>
            <a:endParaRPr lang="pt-BR" sz="1000" dirty="0" smtClean="0">
              <a:latin typeface="Times New Roman" pitchFamily="18" charset="0"/>
              <a:cs typeface="Times New Roman" pitchFamily="18" charset="0"/>
            </a:endParaRPr>
          </a:p>
          <a:p>
            <a:pPr marL="0" indent="0">
              <a:buNone/>
            </a:pPr>
            <a:r>
              <a:rPr lang="pt-BR" sz="2000" dirty="0" smtClean="0">
                <a:latin typeface="Times New Roman" pitchFamily="18" charset="0"/>
                <a:cs typeface="Times New Roman" pitchFamily="18" charset="0"/>
              </a:rPr>
              <a:t>(23)a</a:t>
            </a:r>
            <a:r>
              <a:rPr lang="pt-BR" sz="2000" dirty="0">
                <a:latin typeface="Times New Roman" pitchFamily="18" charset="0"/>
                <a:cs typeface="Times New Roman" pitchFamily="18" charset="0"/>
              </a:rPr>
              <a:t>. [...] </a:t>
            </a:r>
            <a:r>
              <a:rPr lang="pt-BR" sz="2000" dirty="0" err="1">
                <a:latin typeface="Times New Roman" pitchFamily="18" charset="0"/>
                <a:cs typeface="Times New Roman" pitchFamily="18" charset="0"/>
              </a:rPr>
              <a:t>Saude</a:t>
            </a:r>
            <a:r>
              <a:rPr lang="pt-BR" sz="2000" dirty="0">
                <a:latin typeface="Times New Roman" pitchFamily="18" charset="0"/>
                <a:cs typeface="Times New Roman" pitchFamily="18" charset="0"/>
              </a:rPr>
              <a:t>, paz sorte e </a:t>
            </a:r>
            <a:r>
              <a:rPr lang="pt-BR" sz="2000" dirty="0" err="1">
                <a:latin typeface="Times New Roman" pitchFamily="18" charset="0"/>
                <a:cs typeface="Times New Roman" pitchFamily="18" charset="0"/>
              </a:rPr>
              <a:t>amor|a</a:t>
            </a:r>
            <a:r>
              <a:rPr lang="pt-BR" sz="2000" dirty="0">
                <a:latin typeface="Times New Roman" pitchFamily="18" charset="0"/>
                <a:cs typeface="Times New Roman" pitchFamily="18" charset="0"/>
              </a:rPr>
              <a:t> todos </a:t>
            </a:r>
            <a:r>
              <a:rPr lang="pt-BR" sz="2000" b="1" dirty="0">
                <a:latin typeface="Times New Roman" pitchFamily="18" charset="0"/>
                <a:cs typeface="Times New Roman" pitchFamily="18" charset="0"/>
              </a:rPr>
              <a:t>familiare</a:t>
            </a:r>
            <a:r>
              <a:rPr lang="pt-BR" sz="2000" b="1" u="sng" dirty="0">
                <a:latin typeface="Times New Roman" pitchFamily="18" charset="0"/>
                <a:cs typeface="Times New Roman" pitchFamily="18" charset="0"/>
              </a:rPr>
              <a:t>s</a:t>
            </a:r>
            <a:r>
              <a:rPr lang="pt-BR" sz="2000" dirty="0">
                <a:latin typeface="Times New Roman" pitchFamily="18" charset="0"/>
                <a:cs typeface="Times New Roman" pitchFamily="18" charset="0"/>
              </a:rPr>
              <a:t>.| [...]. (MMO- 76)</a:t>
            </a:r>
          </a:p>
          <a:p>
            <a:pPr marL="361950" lvl="0" indent="-361950">
              <a:buNone/>
            </a:pPr>
            <a:r>
              <a:rPr lang="pt-BR" sz="2000" dirty="0">
                <a:latin typeface="Times New Roman" pitchFamily="18" charset="0"/>
                <a:cs typeface="Times New Roman" pitchFamily="18" charset="0"/>
              </a:rPr>
              <a:t> </a:t>
            </a:r>
            <a:r>
              <a:rPr lang="pt-BR" sz="2000" dirty="0" smtClean="0">
                <a:latin typeface="Times New Roman" pitchFamily="18" charset="0"/>
                <a:cs typeface="Times New Roman" pitchFamily="18" charset="0"/>
              </a:rPr>
              <a:t>     b. [...] </a:t>
            </a:r>
            <a:r>
              <a:rPr lang="pt-BR" sz="2000" dirty="0">
                <a:latin typeface="Times New Roman" pitchFamily="18" charset="0"/>
                <a:cs typeface="Times New Roman" pitchFamily="18" charset="0"/>
              </a:rPr>
              <a:t>para mim| </a:t>
            </a:r>
            <a:r>
              <a:rPr lang="pt-BR" sz="2000" dirty="0" err="1">
                <a:latin typeface="Times New Roman" pitchFamily="18" charset="0"/>
                <a:cs typeface="Times New Roman" pitchFamily="18" charset="0"/>
              </a:rPr>
              <a:t>serar</a:t>
            </a:r>
            <a:r>
              <a:rPr lang="pt-BR" sz="2000" dirty="0">
                <a:latin typeface="Times New Roman" pitchFamily="18" charset="0"/>
                <a:cs typeface="Times New Roman" pitchFamily="18" charset="0"/>
              </a:rPr>
              <a:t> os </a:t>
            </a:r>
            <a:r>
              <a:rPr lang="pt-BR" sz="2000" b="1" dirty="0" err="1">
                <a:latin typeface="Times New Roman" pitchFamily="18" charset="0"/>
                <a:cs typeface="Times New Roman" pitchFamily="18" charset="0"/>
              </a:rPr>
              <a:t>maiorØ</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prazerris</a:t>
            </a:r>
            <a:r>
              <a:rPr lang="pt-BR" sz="2000" dirty="0">
                <a:latin typeface="Times New Roman" pitchFamily="18" charset="0"/>
                <a:cs typeface="Times New Roman" pitchFamily="18" charset="0"/>
              </a:rPr>
              <a:t> que eu </a:t>
            </a:r>
            <a:r>
              <a:rPr lang="pt-BR" sz="2000" dirty="0" err="1">
                <a:latin typeface="Times New Roman" pitchFamily="18" charset="0"/>
                <a:cs typeface="Times New Roman" pitchFamily="18" charset="0"/>
              </a:rPr>
              <a:t>averas</a:t>
            </a:r>
            <a:r>
              <a:rPr lang="pt-BR" sz="2000" dirty="0">
                <a:latin typeface="Times New Roman" pitchFamily="18" charset="0"/>
                <a:cs typeface="Times New Roman" pitchFamily="18" charset="0"/>
              </a:rPr>
              <a:t>| </a:t>
            </a:r>
            <a:r>
              <a:rPr lang="pt-BR" sz="2000" dirty="0" err="1">
                <a:latin typeface="Times New Roman" pitchFamily="18" charset="0"/>
                <a:cs typeface="Times New Roman" pitchFamily="18" charset="0"/>
              </a:rPr>
              <a:t>di</a:t>
            </a:r>
            <a:r>
              <a:rPr lang="pt-BR" sz="2000" dirty="0">
                <a:latin typeface="Times New Roman" pitchFamily="18" charset="0"/>
                <a:cs typeface="Times New Roman" pitchFamily="18" charset="0"/>
              </a:rPr>
              <a:t> ter [...]. (JMS- 66)</a:t>
            </a:r>
          </a:p>
          <a:p>
            <a:pPr marL="0" indent="0">
              <a:buNone/>
            </a:pPr>
            <a:r>
              <a:rPr lang="pt-BR" sz="2200" dirty="0">
                <a:latin typeface="Times New Roman" pitchFamily="18" charset="0"/>
                <a:cs typeface="Times New Roman" pitchFamily="18" charset="0"/>
              </a:rPr>
              <a:t> </a:t>
            </a:r>
          </a:p>
          <a:p>
            <a:pPr marL="0" lvl="0" indent="0">
              <a:buNone/>
            </a:pPr>
            <a:r>
              <a:rPr lang="pt-BR" sz="2200" b="1" dirty="0" smtClean="0">
                <a:latin typeface="Times New Roman" pitchFamily="18" charset="0"/>
                <a:cs typeface="Times New Roman" pitchFamily="18" charset="0"/>
              </a:rPr>
              <a:t>(vi) Itens </a:t>
            </a:r>
            <a:r>
              <a:rPr lang="pt-BR" sz="2200" b="1" dirty="0">
                <a:latin typeface="Times New Roman" pitchFamily="18" charset="0"/>
                <a:cs typeface="Times New Roman" pitchFamily="18" charset="0"/>
              </a:rPr>
              <a:t>terminados em /S/ ou /Z/</a:t>
            </a:r>
          </a:p>
          <a:p>
            <a:pPr marL="0" indent="0">
              <a:buNone/>
            </a:pPr>
            <a:r>
              <a:rPr lang="pt-BR" sz="2200" dirty="0">
                <a:latin typeface="Times New Roman" pitchFamily="18" charset="0"/>
                <a:cs typeface="Times New Roman" pitchFamily="18" charset="0"/>
              </a:rPr>
              <a:t> </a:t>
            </a:r>
          </a:p>
          <a:p>
            <a:pPr marL="441325" indent="-441325">
              <a:buNone/>
            </a:pPr>
            <a:r>
              <a:rPr lang="pt-BR" sz="2000" dirty="0" smtClean="0">
                <a:latin typeface="Times New Roman" pitchFamily="18" charset="0"/>
                <a:cs typeface="Times New Roman" pitchFamily="18" charset="0"/>
              </a:rPr>
              <a:t>(24)a</a:t>
            </a:r>
            <a:r>
              <a:rPr lang="pt-BR" sz="2000" dirty="0">
                <a:latin typeface="Times New Roman" pitchFamily="18" charset="0"/>
                <a:cs typeface="Times New Roman" pitchFamily="18" charset="0"/>
              </a:rPr>
              <a:t>. [...] eu não ia me| acabar bem porque não é moleza| se </a:t>
            </a:r>
            <a:r>
              <a:rPr lang="pt-BR" sz="2000" dirty="0" err="1">
                <a:latin typeface="Times New Roman" pitchFamily="18" charset="0"/>
                <a:cs typeface="Times New Roman" pitchFamily="18" charset="0"/>
              </a:rPr>
              <a:t>veve</a:t>
            </a:r>
            <a:r>
              <a:rPr lang="pt-BR" sz="2000" dirty="0">
                <a:latin typeface="Times New Roman" pitchFamily="18" charset="0"/>
                <a:cs typeface="Times New Roman" pitchFamily="18" charset="0"/>
              </a:rPr>
              <a:t> chorando dia e noite| muita </a:t>
            </a:r>
            <a:r>
              <a:rPr lang="pt-BR" sz="2000" b="1" dirty="0">
                <a:latin typeface="Times New Roman" pitchFamily="18" charset="0"/>
                <a:cs typeface="Times New Roman" pitchFamily="18" charset="0"/>
              </a:rPr>
              <a:t>vez</a:t>
            </a:r>
            <a:r>
              <a:rPr lang="pt-BR" sz="2000" b="1" u="sng" dirty="0">
                <a:latin typeface="Times New Roman" pitchFamily="18" charset="0"/>
                <a:cs typeface="Times New Roman" pitchFamily="18" charset="0"/>
              </a:rPr>
              <a:t>es</a:t>
            </a:r>
            <a:r>
              <a:rPr lang="pt-BR" sz="2000" dirty="0">
                <a:latin typeface="Times New Roman" pitchFamily="18" charset="0"/>
                <a:cs typeface="Times New Roman" pitchFamily="18" charset="0"/>
              </a:rPr>
              <a:t> sem me alimenta-| [...]. (MDC- 84)</a:t>
            </a:r>
          </a:p>
          <a:p>
            <a:pPr marL="0" lvl="0" indent="0">
              <a:buNone/>
            </a:pPr>
            <a:r>
              <a:rPr lang="pt-BR" sz="2000" dirty="0" smtClean="0">
                <a:latin typeface="Times New Roman" pitchFamily="18" charset="0"/>
                <a:cs typeface="Times New Roman" pitchFamily="18" charset="0"/>
              </a:rPr>
              <a:t>       b. [...] </a:t>
            </a:r>
            <a:r>
              <a:rPr lang="pt-BR" sz="2000" dirty="0">
                <a:latin typeface="Times New Roman" pitchFamily="18" charset="0"/>
                <a:cs typeface="Times New Roman" pitchFamily="18" charset="0"/>
              </a:rPr>
              <a:t>foi 3 </a:t>
            </a:r>
            <a:r>
              <a:rPr lang="pt-BR" sz="2000" b="1" dirty="0" err="1">
                <a:latin typeface="Times New Roman" pitchFamily="18" charset="0"/>
                <a:cs typeface="Times New Roman" pitchFamily="18" charset="0"/>
              </a:rPr>
              <a:t>meisØ</a:t>
            </a:r>
            <a:r>
              <a:rPr lang="pt-BR" sz="2000" b="1" dirty="0">
                <a:latin typeface="Times New Roman" pitchFamily="18" charset="0"/>
                <a:cs typeface="Times New Roman" pitchFamily="18" charset="0"/>
              </a:rPr>
              <a:t> </a:t>
            </a:r>
            <a:r>
              <a:rPr lang="pt-BR" sz="2000" dirty="0">
                <a:latin typeface="Times New Roman" pitchFamily="18" charset="0"/>
                <a:cs typeface="Times New Roman" pitchFamily="18" charset="0"/>
              </a:rPr>
              <a:t>ama-| </a:t>
            </a:r>
            <a:r>
              <a:rPr lang="pt-BR" sz="2000" dirty="0" err="1">
                <a:latin typeface="Times New Roman" pitchFamily="18" charset="0"/>
                <a:cs typeface="Times New Roman" pitchFamily="18" charset="0"/>
              </a:rPr>
              <a:t>gurado</a:t>
            </a:r>
            <a:r>
              <a:rPr lang="pt-BR" sz="2000" dirty="0">
                <a:latin typeface="Times New Roman" pitchFamily="18" charset="0"/>
                <a:cs typeface="Times New Roman" pitchFamily="18" charset="0"/>
              </a:rPr>
              <a:t> par mi meu| bem [...]. (AHC- 61)</a:t>
            </a:r>
          </a:p>
          <a:p>
            <a:endParaRPr lang="pt-BR" sz="2200" dirty="0">
              <a:latin typeface="Times New Roman" pitchFamily="18" charset="0"/>
              <a:cs typeface="Times New Roman" pitchFamily="18" charset="0"/>
            </a:endParaRPr>
          </a:p>
        </p:txBody>
      </p:sp>
    </p:spTree>
    <p:extLst>
      <p:ext uri="{BB962C8B-B14F-4D97-AF65-F5344CB8AC3E}">
        <p14:creationId xmlns:p14="http://schemas.microsoft.com/office/powerpoint/2010/main" val="3324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48680"/>
            <a:ext cx="8229600" cy="5577483"/>
          </a:xfrm>
        </p:spPr>
        <p:txBody>
          <a:bodyPr>
            <a:normAutofit/>
          </a:bodyPr>
          <a:lstStyle/>
          <a:p>
            <a:pPr marL="0" lvl="0" indent="0" algn="just">
              <a:buNone/>
            </a:pPr>
            <a:r>
              <a:rPr lang="pt-BR" sz="2400" b="1" dirty="0" smtClean="0">
                <a:latin typeface="Times New Roman" pitchFamily="18" charset="0"/>
                <a:cs typeface="Times New Roman" pitchFamily="18" charset="0"/>
              </a:rPr>
              <a:t>(</a:t>
            </a:r>
            <a:r>
              <a:rPr lang="pt-BR" sz="2400" b="1" dirty="0" err="1" smtClean="0">
                <a:latin typeface="Times New Roman" pitchFamily="18" charset="0"/>
                <a:cs typeface="Times New Roman" pitchFamily="18" charset="0"/>
              </a:rPr>
              <a:t>vii</a:t>
            </a:r>
            <a:r>
              <a:rPr lang="pt-BR" sz="2400" b="1" dirty="0" smtClean="0">
                <a:latin typeface="Times New Roman" pitchFamily="18" charset="0"/>
                <a:cs typeface="Times New Roman" pitchFamily="18" charset="0"/>
              </a:rPr>
              <a:t>) Itens </a:t>
            </a:r>
            <a:r>
              <a:rPr lang="pt-BR" sz="2400" b="1" dirty="0">
                <a:latin typeface="Times New Roman" pitchFamily="18" charset="0"/>
                <a:cs typeface="Times New Roman" pitchFamily="18" charset="0"/>
              </a:rPr>
              <a:t>terminados em -</a:t>
            </a:r>
            <a:r>
              <a:rPr lang="pt-BR" sz="2400" b="1" dirty="0" err="1">
                <a:latin typeface="Times New Roman" pitchFamily="18" charset="0"/>
                <a:cs typeface="Times New Roman" pitchFamily="18" charset="0"/>
              </a:rPr>
              <a:t>ão</a:t>
            </a:r>
            <a:r>
              <a:rPr lang="pt-BR" sz="2400" b="1" dirty="0">
                <a:latin typeface="Times New Roman" pitchFamily="18" charset="0"/>
                <a:cs typeface="Times New Roman" pitchFamily="18" charset="0"/>
              </a:rPr>
              <a:t> irregular</a:t>
            </a:r>
          </a:p>
          <a:p>
            <a:pPr marL="0" indent="0" algn="just">
              <a:buNone/>
            </a:pPr>
            <a:r>
              <a:rPr lang="pt-BR" sz="2400" dirty="0">
                <a:latin typeface="Times New Roman" pitchFamily="18" charset="0"/>
                <a:cs typeface="Times New Roman" pitchFamily="18" charset="0"/>
              </a:rPr>
              <a:t> </a:t>
            </a:r>
          </a:p>
          <a:p>
            <a:pPr marL="441325" indent="-441325" algn="just">
              <a:buNone/>
            </a:pPr>
            <a:r>
              <a:rPr lang="pt-BR" sz="2200" dirty="0" smtClean="0">
                <a:latin typeface="Times New Roman" pitchFamily="18" charset="0"/>
                <a:cs typeface="Times New Roman" pitchFamily="18" charset="0"/>
              </a:rPr>
              <a:t>(25)a</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Quridinha</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Amiguînha</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Amerinda</a:t>
            </a:r>
            <a:r>
              <a:rPr lang="pt-BR" sz="2200" dirty="0">
                <a:latin typeface="Times New Roman" pitchFamily="18" charset="0"/>
                <a:cs typeface="Times New Roman" pitchFamily="18" charset="0"/>
              </a:rPr>
              <a:t>| As minha </a:t>
            </a:r>
            <a:r>
              <a:rPr lang="pt-BR" sz="2200" b="1" dirty="0" err="1">
                <a:latin typeface="Times New Roman" pitchFamily="18" charset="0"/>
                <a:cs typeface="Times New Roman" pitchFamily="18" charset="0"/>
              </a:rPr>
              <a:t>saudação</a:t>
            </a:r>
            <a:r>
              <a:rPr lang="pt-BR" sz="2200" b="1" u="sng" dirty="0" err="1">
                <a:latin typeface="Times New Roman" pitchFamily="18" charset="0"/>
                <a:cs typeface="Times New Roman" pitchFamily="18" charset="0"/>
              </a:rPr>
              <a:t>s</a:t>
            </a:r>
            <a:r>
              <a:rPr lang="pt-BR" sz="2200" dirty="0">
                <a:latin typeface="Times New Roman" pitchFamily="18" charset="0"/>
                <a:cs typeface="Times New Roman" pitchFamily="18" charset="0"/>
              </a:rPr>
              <a:t>| [...].</a:t>
            </a:r>
          </a:p>
          <a:p>
            <a:pPr marL="441325" lvl="0" indent="-441325" algn="just">
              <a:buNone/>
            </a:pPr>
            <a:r>
              <a:rPr lang="pt-BR" sz="2200" dirty="0" smtClean="0">
                <a:latin typeface="Times New Roman" pitchFamily="18" charset="0"/>
                <a:cs typeface="Times New Roman" pitchFamily="18" charset="0"/>
              </a:rPr>
              <a:t>      b. [...] </a:t>
            </a:r>
            <a:r>
              <a:rPr lang="pt-BR" sz="2200" dirty="0" err="1">
                <a:latin typeface="Times New Roman" pitchFamily="18" charset="0"/>
                <a:cs typeface="Times New Roman" pitchFamily="18" charset="0"/>
              </a:rPr>
              <a:t>Zezito</a:t>
            </a:r>
            <a:r>
              <a:rPr lang="pt-BR" sz="2200" dirty="0">
                <a:latin typeface="Times New Roman" pitchFamily="18" charset="0"/>
                <a:cs typeface="Times New Roman" pitchFamily="18" charset="0"/>
              </a:rPr>
              <a:t> você </a:t>
            </a:r>
            <a:r>
              <a:rPr lang="pt-BR" sz="2200" dirty="0" err="1">
                <a:latin typeface="Times New Roman" pitchFamily="18" charset="0"/>
                <a:cs typeface="Times New Roman" pitchFamily="18" charset="0"/>
              </a:rPr>
              <a:t>deichando|pra</a:t>
            </a:r>
            <a:r>
              <a:rPr lang="pt-BR" sz="2200" dirty="0">
                <a:latin typeface="Times New Roman" pitchFamily="18" charset="0"/>
                <a:cs typeface="Times New Roman" pitchFamily="18" charset="0"/>
              </a:rPr>
              <a:t> vir depois das </a:t>
            </a:r>
            <a:r>
              <a:rPr lang="pt-BR" sz="2200" b="1" dirty="0" err="1">
                <a:latin typeface="Times New Roman" pitchFamily="18" charset="0"/>
                <a:cs typeface="Times New Roman" pitchFamily="18" charset="0"/>
              </a:rPr>
              <a:t>eleçãoØ</a:t>
            </a:r>
            <a:r>
              <a:rPr lang="pt-BR" sz="2200" dirty="0">
                <a:latin typeface="Times New Roman" pitchFamily="18" charset="0"/>
                <a:cs typeface="Times New Roman" pitchFamily="18" charset="0"/>
              </a:rPr>
              <a:t> você mi </a:t>
            </a:r>
            <a:r>
              <a:rPr lang="pt-BR" sz="2200" dirty="0" err="1">
                <a:latin typeface="Times New Roman" pitchFamily="18" charset="0"/>
                <a:cs typeface="Times New Roman" pitchFamily="18" charset="0"/>
              </a:rPr>
              <a:t>mautrata</a:t>
            </a:r>
            <a:r>
              <a:rPr lang="pt-BR" sz="2200" dirty="0">
                <a:latin typeface="Times New Roman" pitchFamily="18" charset="0"/>
                <a:cs typeface="Times New Roman" pitchFamily="18" charset="0"/>
              </a:rPr>
              <a:t> de| mias [...]. (AHC- 55)</a:t>
            </a:r>
          </a:p>
          <a:p>
            <a:pPr marL="0" indent="0" algn="just">
              <a:buNone/>
            </a:pPr>
            <a:r>
              <a:rPr lang="pt-BR" sz="2400" dirty="0">
                <a:latin typeface="Times New Roman" pitchFamily="18" charset="0"/>
                <a:cs typeface="Times New Roman" pitchFamily="18" charset="0"/>
              </a:rPr>
              <a:t> </a:t>
            </a:r>
          </a:p>
          <a:p>
            <a:pPr marL="0" lvl="0" indent="0" algn="just">
              <a:buNone/>
            </a:pPr>
            <a:r>
              <a:rPr lang="pt-BR" sz="2400" b="1" dirty="0" smtClean="0">
                <a:latin typeface="Times New Roman" pitchFamily="18" charset="0"/>
                <a:cs typeface="Times New Roman" pitchFamily="18" charset="0"/>
              </a:rPr>
              <a:t>(</a:t>
            </a:r>
            <a:r>
              <a:rPr lang="pt-BR" sz="2400" b="1" dirty="0" err="1" smtClean="0">
                <a:latin typeface="Times New Roman" pitchFamily="18" charset="0"/>
                <a:cs typeface="Times New Roman" pitchFamily="18" charset="0"/>
              </a:rPr>
              <a:t>viii</a:t>
            </a:r>
            <a:r>
              <a:rPr lang="pt-BR" sz="2400" b="1" dirty="0" smtClean="0">
                <a:latin typeface="Times New Roman" pitchFamily="18" charset="0"/>
                <a:cs typeface="Times New Roman" pitchFamily="18" charset="0"/>
              </a:rPr>
              <a:t>) Itens </a:t>
            </a:r>
            <a:r>
              <a:rPr lang="pt-BR" sz="2400" b="1" dirty="0">
                <a:latin typeface="Times New Roman" pitchFamily="18" charset="0"/>
                <a:cs typeface="Times New Roman" pitchFamily="18" charset="0"/>
              </a:rPr>
              <a:t>terminados em -</a:t>
            </a:r>
            <a:r>
              <a:rPr lang="pt-BR" sz="2400" b="1" dirty="0" err="1">
                <a:latin typeface="Times New Roman" pitchFamily="18" charset="0"/>
                <a:cs typeface="Times New Roman" pitchFamily="18" charset="0"/>
              </a:rPr>
              <a:t>ão</a:t>
            </a:r>
            <a:r>
              <a:rPr lang="pt-BR" sz="2400" b="1" dirty="0">
                <a:latin typeface="Times New Roman" pitchFamily="18" charset="0"/>
                <a:cs typeface="Times New Roman" pitchFamily="18" charset="0"/>
              </a:rPr>
              <a:t> regular</a:t>
            </a:r>
          </a:p>
          <a:p>
            <a:pPr marL="0" lvl="0" indent="0" algn="just">
              <a:buNone/>
            </a:pPr>
            <a:r>
              <a:rPr lang="pt-BR" sz="2400" dirty="0">
                <a:latin typeface="Times New Roman" pitchFamily="18" charset="0"/>
                <a:cs typeface="Times New Roman" pitchFamily="18" charset="0"/>
              </a:rPr>
              <a:t> </a:t>
            </a:r>
            <a:endParaRPr lang="pt-BR" sz="2400" dirty="0" smtClean="0">
              <a:latin typeface="Times New Roman" pitchFamily="18" charset="0"/>
              <a:cs typeface="Times New Roman" pitchFamily="18" charset="0"/>
            </a:endParaRPr>
          </a:p>
          <a:p>
            <a:pPr marL="536575" lvl="0" indent="-536575" algn="just">
              <a:buNone/>
            </a:pPr>
            <a:r>
              <a:rPr lang="pt-BR" sz="2200" dirty="0" smtClean="0">
                <a:latin typeface="Times New Roman" pitchFamily="18" charset="0"/>
                <a:cs typeface="Times New Roman" pitchFamily="18" charset="0"/>
              </a:rPr>
              <a:t>(26)a. [...] </a:t>
            </a:r>
            <a:r>
              <a:rPr lang="pt-BR" sz="2200" dirty="0" err="1">
                <a:latin typeface="Times New Roman" pitchFamily="18" charset="0"/>
                <a:cs typeface="Times New Roman" pitchFamily="18" charset="0"/>
              </a:rPr>
              <a:t>Linbranca</a:t>
            </a:r>
            <a:r>
              <a:rPr lang="pt-BR" sz="2200" dirty="0">
                <a:latin typeface="Times New Roman" pitchFamily="18" charset="0"/>
                <a:cs typeface="Times New Roman" pitchFamily="18" charset="0"/>
              </a:rPr>
              <a:t> e abarco a todos </a:t>
            </a:r>
            <a:r>
              <a:rPr lang="pt-BR" sz="2200" dirty="0" err="1">
                <a:latin typeface="Times New Roman" pitchFamily="18" charset="0"/>
                <a:cs typeface="Times New Roman" pitchFamily="18" charset="0"/>
              </a:rPr>
              <a:t>us</a:t>
            </a:r>
            <a:r>
              <a:rPr lang="pt-BR" sz="2200" dirty="0">
                <a:latin typeface="Times New Roman" pitchFamily="18" charset="0"/>
                <a:cs typeface="Times New Roman" pitchFamily="18" charset="0"/>
              </a:rPr>
              <a:t>| Meus </a:t>
            </a:r>
            <a:r>
              <a:rPr lang="pt-BR" sz="2200" b="1" dirty="0" err="1">
                <a:latin typeface="Times New Roman" pitchFamily="18" charset="0"/>
                <a:cs typeface="Times New Roman" pitchFamily="18" charset="0"/>
              </a:rPr>
              <a:t>ermãos</a:t>
            </a:r>
            <a:r>
              <a:rPr lang="pt-BR" sz="2200" b="1" dirty="0">
                <a:latin typeface="Times New Roman" pitchFamily="18" charset="0"/>
                <a:cs typeface="Times New Roman" pitchFamily="18" charset="0"/>
              </a:rPr>
              <a:t> </a:t>
            </a:r>
            <a:r>
              <a:rPr lang="pt-BR" sz="2200" dirty="0">
                <a:latin typeface="Times New Roman" pitchFamily="18" charset="0"/>
                <a:cs typeface="Times New Roman" pitchFamily="18" charset="0"/>
              </a:rPr>
              <a:t>[...]. (MC- 37)</a:t>
            </a:r>
          </a:p>
          <a:p>
            <a:pPr marL="536575" lvl="0" indent="-536575" algn="just">
              <a:buNone/>
            </a:pPr>
            <a:r>
              <a:rPr lang="pt-BR" sz="2200" dirty="0" smtClean="0">
                <a:latin typeface="Times New Roman" pitchFamily="18" charset="0"/>
                <a:cs typeface="Times New Roman" pitchFamily="18" charset="0"/>
              </a:rPr>
              <a:t>        b. [...] </a:t>
            </a:r>
            <a:r>
              <a:rPr lang="pt-BR" sz="2200" dirty="0" err="1">
                <a:latin typeface="Times New Roman" pitchFamily="18" charset="0"/>
                <a:cs typeface="Times New Roman" pitchFamily="18" charset="0"/>
              </a:rPr>
              <a:t>conpadi</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deiti</a:t>
            </a:r>
            <a:r>
              <a:rPr lang="pt-BR" sz="2200" dirty="0">
                <a:latin typeface="Times New Roman" pitchFamily="18" charset="0"/>
                <a:cs typeface="Times New Roman" pitchFamily="18" charset="0"/>
              </a:rPr>
              <a:t> </a:t>
            </a:r>
            <a:r>
              <a:rPr lang="pt-BR" sz="2200" dirty="0" err="1">
                <a:latin typeface="Times New Roman" pitchFamily="18" charset="0"/>
                <a:cs typeface="Times New Roman" pitchFamily="18" charset="0"/>
              </a:rPr>
              <a:t>ummasBESA</a:t>
            </a:r>
            <a:r>
              <a:rPr lang="pt-BR" sz="2200" dirty="0">
                <a:latin typeface="Times New Roman" pitchFamily="18" charset="0"/>
                <a:cs typeface="Times New Roman" pitchFamily="18" charset="0"/>
              </a:rPr>
              <a:t> | </a:t>
            </a:r>
            <a:r>
              <a:rPr lang="pt-BR" sz="2200" b="1" dirty="0">
                <a:latin typeface="Times New Roman" pitchFamily="18" charset="0"/>
                <a:cs typeface="Times New Roman" pitchFamily="18" charset="0"/>
              </a:rPr>
              <a:t>BENSAØ</a:t>
            </a:r>
            <a:r>
              <a:rPr lang="pt-BR" sz="2200" dirty="0">
                <a:latin typeface="Times New Roman" pitchFamily="18" charset="0"/>
                <a:cs typeface="Times New Roman" pitchFamily="18" charset="0"/>
              </a:rPr>
              <a:t> nu menino| [...]. (AFS- 21)</a:t>
            </a:r>
          </a:p>
          <a:p>
            <a:pPr marL="0" indent="0" algn="just">
              <a:buNone/>
            </a:pPr>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16747794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557808"/>
            <a:ext cx="8075240" cy="1143000"/>
          </a:xfrm>
        </p:spPr>
        <p:txBody>
          <a:bodyPr>
            <a:noAutofit/>
          </a:bodyPr>
          <a:lstStyle/>
          <a:p>
            <a:pPr algn="just"/>
            <a:r>
              <a:rPr lang="pt-BR" sz="1800" dirty="0">
                <a:latin typeface="Times New Roman" pitchFamily="18" charset="0"/>
                <a:cs typeface="Times New Roman" pitchFamily="18" charset="0"/>
              </a:rPr>
              <a:t>Efeito da saliência fônica e tonicidade sobre a realização da concordância de número nos itens do </a:t>
            </a:r>
            <a:r>
              <a:rPr lang="pt-BR" sz="1800" dirty="0" smtClean="0">
                <a:latin typeface="Times New Roman" pitchFamily="18" charset="0"/>
                <a:cs typeface="Times New Roman" pitchFamily="18" charset="0"/>
              </a:rPr>
              <a:t>SN</a:t>
            </a:r>
            <a:endParaRPr lang="pt-BR" sz="18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875674150"/>
              </p:ext>
            </p:extLst>
          </p:nvPr>
        </p:nvGraphicFramePr>
        <p:xfrm>
          <a:off x="683568" y="1556792"/>
          <a:ext cx="7920880" cy="4407352"/>
        </p:xfrm>
        <a:graphic>
          <a:graphicData uri="http://schemas.openxmlformats.org/drawingml/2006/table">
            <a:tbl>
              <a:tblPr firstRow="1" firstCol="1" bandRow="1"/>
              <a:tblGrid>
                <a:gridCol w="3697903"/>
                <a:gridCol w="1586416"/>
                <a:gridCol w="1009443"/>
                <a:gridCol w="1627118"/>
              </a:tblGrid>
              <a:tr h="472052">
                <a:tc>
                  <a:txBody>
                    <a:bodyPr/>
                    <a:lstStyle/>
                    <a:p>
                      <a:pPr algn="ctr">
                        <a:lnSpc>
                          <a:spcPct val="115000"/>
                        </a:lnSpc>
                        <a:spcAft>
                          <a:spcPts val="0"/>
                        </a:spcAft>
                      </a:pPr>
                      <a:r>
                        <a:rPr lang="pt-BR" sz="1800" b="1" dirty="0">
                          <a:solidFill>
                            <a:srgbClr val="000000"/>
                          </a:solidFill>
                          <a:effectLst/>
                          <a:latin typeface="Times New Roman" pitchFamily="18" charset="0"/>
                          <a:ea typeface="Calibri"/>
                          <a:cs typeface="Times New Roman" pitchFamily="18" charset="0"/>
                        </a:rPr>
                        <a:t>SALIÊNCIA FÔNICA</a:t>
                      </a:r>
                      <a:endParaRPr lang="pt-BR" sz="2400" dirty="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b="1">
                          <a:solidFill>
                            <a:srgbClr val="000000"/>
                          </a:solidFill>
                          <a:effectLst/>
                          <a:latin typeface="Times New Roman" pitchFamily="18" charset="0"/>
                          <a:ea typeface="Calibri"/>
                          <a:cs typeface="Times New Roman" pitchFamily="18" charset="0"/>
                        </a:rPr>
                        <a:t>Frequência</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b="1">
                          <a:solidFill>
                            <a:srgbClr val="000000"/>
                          </a:solidFill>
                          <a:effectLst/>
                          <a:latin typeface="Times New Roman" pitchFamily="18" charset="0"/>
                          <a:ea typeface="Calibri"/>
                          <a:cs typeface="Times New Roman" pitchFamily="18" charset="0"/>
                        </a:rPr>
                        <a:t>%</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b="1">
                          <a:solidFill>
                            <a:srgbClr val="000000"/>
                          </a:solidFill>
                          <a:effectLst/>
                          <a:latin typeface="Times New Roman" pitchFamily="18" charset="0"/>
                          <a:ea typeface="Calibri"/>
                          <a:cs typeface="Times New Roman" pitchFamily="18" charset="0"/>
                        </a:rPr>
                        <a:t>Peso relativo</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052">
                <a:tc>
                  <a:txBody>
                    <a:bodyPr/>
                    <a:lstStyle/>
                    <a:p>
                      <a:pPr algn="l">
                        <a:lnSpc>
                          <a:spcPct val="115000"/>
                        </a:lnSpc>
                        <a:spcAft>
                          <a:spcPts val="0"/>
                        </a:spcAft>
                      </a:pPr>
                      <a:r>
                        <a:rPr lang="pt-BR" sz="1800" b="1" dirty="0">
                          <a:solidFill>
                            <a:srgbClr val="000000"/>
                          </a:solidFill>
                          <a:effectLst/>
                          <a:latin typeface="Times New Roman" pitchFamily="18" charset="0"/>
                          <a:ea typeface="Calibri"/>
                          <a:cs typeface="Times New Roman" pitchFamily="18" charset="0"/>
                        </a:rPr>
                        <a:t>Regular oxítono ou monossílabo tônico</a:t>
                      </a:r>
                      <a:endParaRPr lang="pt-BR" sz="2400" dirty="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48/70</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68,6%</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0.645</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472052">
                <a:tc>
                  <a:txBody>
                    <a:bodyPr/>
                    <a:lstStyle/>
                    <a:p>
                      <a:pPr algn="l">
                        <a:lnSpc>
                          <a:spcPct val="115000"/>
                        </a:lnSpc>
                        <a:spcAft>
                          <a:spcPts val="0"/>
                        </a:spcAft>
                      </a:pPr>
                      <a:r>
                        <a:rPr lang="pt-BR" sz="1800" b="1">
                          <a:solidFill>
                            <a:srgbClr val="000000"/>
                          </a:solidFill>
                          <a:effectLst/>
                          <a:latin typeface="Times New Roman" pitchFamily="18" charset="0"/>
                          <a:ea typeface="Calibri"/>
                          <a:cs typeface="Times New Roman" pitchFamily="18" charset="0"/>
                        </a:rPr>
                        <a:t>Regular paroxítono</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214/440</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48,6%</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0.477</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r>
              <a:tr h="472052">
                <a:tc>
                  <a:txBody>
                    <a:bodyPr/>
                    <a:lstStyle/>
                    <a:p>
                      <a:pPr algn="l">
                        <a:lnSpc>
                          <a:spcPct val="115000"/>
                        </a:lnSpc>
                        <a:spcAft>
                          <a:spcPts val="0"/>
                        </a:spcAft>
                      </a:pPr>
                      <a:r>
                        <a:rPr lang="pt-BR" sz="1800" b="1">
                          <a:solidFill>
                            <a:srgbClr val="000000"/>
                          </a:solidFill>
                          <a:effectLst/>
                          <a:latin typeface="Times New Roman" pitchFamily="18" charset="0"/>
                          <a:ea typeface="Calibri"/>
                          <a:cs typeface="Times New Roman" pitchFamily="18" charset="0"/>
                        </a:rPr>
                        <a:t>Regular proparoxítono</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3/5</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60%</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0.549</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r>
              <a:tr h="472052">
                <a:tc>
                  <a:txBody>
                    <a:bodyPr/>
                    <a:lstStyle/>
                    <a:p>
                      <a:pPr algn="l">
                        <a:lnSpc>
                          <a:spcPct val="115000"/>
                        </a:lnSpc>
                        <a:spcAft>
                          <a:spcPts val="0"/>
                        </a:spcAft>
                      </a:pPr>
                      <a:r>
                        <a:rPr lang="pt-BR" sz="1800" b="1">
                          <a:solidFill>
                            <a:srgbClr val="000000"/>
                          </a:solidFill>
                          <a:effectLst/>
                          <a:latin typeface="Times New Roman" pitchFamily="18" charset="0"/>
                          <a:ea typeface="Calibri"/>
                          <a:cs typeface="Times New Roman" pitchFamily="18" charset="0"/>
                        </a:rPr>
                        <a:t>Plural metafônico</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2/3</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66,7%</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0.690</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r>
              <a:tr h="472052">
                <a:tc>
                  <a:txBody>
                    <a:bodyPr/>
                    <a:lstStyle/>
                    <a:p>
                      <a:pPr algn="l">
                        <a:lnSpc>
                          <a:spcPct val="115000"/>
                        </a:lnSpc>
                        <a:spcAft>
                          <a:spcPts val="0"/>
                        </a:spcAft>
                      </a:pPr>
                      <a:r>
                        <a:rPr lang="pt-BR" sz="1800" b="1">
                          <a:solidFill>
                            <a:srgbClr val="000000"/>
                          </a:solidFill>
                          <a:effectLst/>
                          <a:latin typeface="Times New Roman" pitchFamily="18" charset="0"/>
                          <a:ea typeface="Calibri"/>
                          <a:cs typeface="Times New Roman" pitchFamily="18" charset="0"/>
                        </a:rPr>
                        <a:t>Itens terminados em /R/</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6/8</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75%</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0.613</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r>
              <a:tr h="472052">
                <a:tc>
                  <a:txBody>
                    <a:bodyPr/>
                    <a:lstStyle/>
                    <a:p>
                      <a:pPr algn="l">
                        <a:lnSpc>
                          <a:spcPct val="115000"/>
                        </a:lnSpc>
                        <a:spcAft>
                          <a:spcPts val="0"/>
                        </a:spcAft>
                      </a:pPr>
                      <a:r>
                        <a:rPr lang="pt-BR" sz="1800" b="1">
                          <a:solidFill>
                            <a:srgbClr val="000000"/>
                          </a:solidFill>
                          <a:effectLst/>
                          <a:latin typeface="Times New Roman" pitchFamily="18" charset="0"/>
                          <a:ea typeface="Calibri"/>
                          <a:cs typeface="Times New Roman" pitchFamily="18" charset="0"/>
                        </a:rPr>
                        <a:t>Itens terminados em /S/ ou /Z/</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3/9</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33,3%</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0.264</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r>
              <a:tr h="472052">
                <a:tc>
                  <a:txBody>
                    <a:bodyPr/>
                    <a:lstStyle/>
                    <a:p>
                      <a:pPr algn="l">
                        <a:lnSpc>
                          <a:spcPct val="115000"/>
                        </a:lnSpc>
                        <a:spcAft>
                          <a:spcPts val="0"/>
                        </a:spcAft>
                      </a:pPr>
                      <a:r>
                        <a:rPr lang="pt-BR" sz="1800" b="1">
                          <a:solidFill>
                            <a:srgbClr val="000000"/>
                          </a:solidFill>
                          <a:effectLst/>
                          <a:latin typeface="Times New Roman" pitchFamily="18" charset="0"/>
                          <a:ea typeface="Calibri"/>
                          <a:cs typeface="Times New Roman" pitchFamily="18" charset="0"/>
                        </a:rPr>
                        <a:t>Itens terminados em -ão irregular</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1/4</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25%</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0.329</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solidFill>
                      <a:srgbClr val="C0C0C0"/>
                    </a:solidFill>
                  </a:tcPr>
                </a:tc>
              </a:tr>
              <a:tr h="472052">
                <a:tc>
                  <a:txBody>
                    <a:bodyPr/>
                    <a:lstStyle/>
                    <a:p>
                      <a:pPr algn="l">
                        <a:lnSpc>
                          <a:spcPct val="115000"/>
                        </a:lnSpc>
                        <a:spcAft>
                          <a:spcPts val="0"/>
                        </a:spcAft>
                      </a:pPr>
                      <a:r>
                        <a:rPr lang="pt-BR" sz="1800" b="1" dirty="0">
                          <a:solidFill>
                            <a:srgbClr val="000000"/>
                          </a:solidFill>
                          <a:effectLst/>
                          <a:latin typeface="Times New Roman" pitchFamily="18" charset="0"/>
                          <a:ea typeface="Calibri"/>
                          <a:cs typeface="Times New Roman" pitchFamily="18" charset="0"/>
                        </a:rPr>
                        <a:t>Itens terminados em -</a:t>
                      </a:r>
                      <a:r>
                        <a:rPr lang="pt-BR" sz="1800" b="1" dirty="0" err="1">
                          <a:solidFill>
                            <a:srgbClr val="000000"/>
                          </a:solidFill>
                          <a:effectLst/>
                          <a:latin typeface="Times New Roman" pitchFamily="18" charset="0"/>
                          <a:ea typeface="Calibri"/>
                          <a:cs typeface="Times New Roman" pitchFamily="18" charset="0"/>
                        </a:rPr>
                        <a:t>ão</a:t>
                      </a:r>
                      <a:r>
                        <a:rPr lang="pt-BR" sz="1800" b="1" dirty="0">
                          <a:solidFill>
                            <a:srgbClr val="000000"/>
                          </a:solidFill>
                          <a:effectLst/>
                          <a:latin typeface="Times New Roman" pitchFamily="18" charset="0"/>
                          <a:ea typeface="Calibri"/>
                          <a:cs typeface="Times New Roman" pitchFamily="18" charset="0"/>
                        </a:rPr>
                        <a:t> regular</a:t>
                      </a:r>
                      <a:endParaRPr lang="pt-BR" sz="2400" dirty="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3/5</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a:solidFill>
                            <a:srgbClr val="000000"/>
                          </a:solidFill>
                          <a:effectLst/>
                          <a:latin typeface="Times New Roman" pitchFamily="18" charset="0"/>
                          <a:ea typeface="Calibri"/>
                          <a:cs typeface="Times New Roman" pitchFamily="18" charset="0"/>
                        </a:rPr>
                        <a:t>60%</a:t>
                      </a:r>
                      <a:endParaRPr lang="pt-BR" sz="24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1800" dirty="0">
                          <a:solidFill>
                            <a:srgbClr val="000000"/>
                          </a:solidFill>
                          <a:effectLst/>
                          <a:latin typeface="Times New Roman" pitchFamily="18" charset="0"/>
                          <a:ea typeface="Calibri"/>
                          <a:cs typeface="Times New Roman" pitchFamily="18" charset="0"/>
                        </a:rPr>
                        <a:t>0.665</a:t>
                      </a:r>
                      <a:endParaRPr lang="pt-BR" sz="2400" dirty="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Espaço Reservado para Conteúdo 2"/>
          <p:cNvSpPr txBox="1">
            <a:spLocks/>
          </p:cNvSpPr>
          <p:nvPr/>
        </p:nvSpPr>
        <p:spPr>
          <a:xfrm>
            <a:off x="683568" y="5932399"/>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4268150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3563" y="413792"/>
            <a:ext cx="8229600" cy="1143000"/>
          </a:xfrm>
        </p:spPr>
        <p:txBody>
          <a:bodyPr>
            <a:noAutofit/>
          </a:bodyPr>
          <a:lstStyle/>
          <a:p>
            <a:pPr algn="just"/>
            <a:r>
              <a:rPr lang="pt-BR" sz="1800" dirty="0">
                <a:latin typeface="Times New Roman" pitchFamily="18" charset="0"/>
                <a:cs typeface="Times New Roman" pitchFamily="18" charset="0"/>
              </a:rPr>
              <a:t>Efeito da Saliência fônica na concordância nominal</a:t>
            </a:r>
          </a:p>
        </p:txBody>
      </p:sp>
      <p:graphicFrame>
        <p:nvGraphicFramePr>
          <p:cNvPr id="4" name="Gráfico 3"/>
          <p:cNvGraphicFramePr/>
          <p:nvPr>
            <p:extLst>
              <p:ext uri="{D42A27DB-BD31-4B8C-83A1-F6EECF244321}">
                <p14:modId xmlns:p14="http://schemas.microsoft.com/office/powerpoint/2010/main" val="518376131"/>
              </p:ext>
            </p:extLst>
          </p:nvPr>
        </p:nvGraphicFramePr>
        <p:xfrm>
          <a:off x="899592" y="1268760"/>
          <a:ext cx="712879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Conteúdo 2"/>
          <p:cNvSpPr txBox="1">
            <a:spLocks/>
          </p:cNvSpPr>
          <p:nvPr/>
        </p:nvSpPr>
        <p:spPr>
          <a:xfrm>
            <a:off x="887474" y="5932399"/>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7298958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16632"/>
            <a:ext cx="8424936" cy="6552728"/>
          </a:xfrm>
        </p:spPr>
        <p:txBody>
          <a:bodyPr>
            <a:normAutofit fontScale="55000" lnSpcReduction="20000"/>
          </a:bodyPr>
          <a:lstStyle/>
          <a:p>
            <a:pPr marL="0" indent="0" algn="just">
              <a:buNone/>
            </a:pPr>
            <a:r>
              <a:rPr lang="pt-BR" sz="4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3 Sobre as marcas precedentes ao elemento nominal</a:t>
            </a:r>
          </a:p>
          <a:p>
            <a:pPr marL="0" lvl="0" indent="0" algn="just">
              <a:buNone/>
            </a:pPr>
            <a:endParaRPr lang="pt-BR" b="1" dirty="0" smtClean="0">
              <a:latin typeface="Times New Roman" pitchFamily="18" charset="0"/>
              <a:cs typeface="Times New Roman" pitchFamily="18" charset="0"/>
            </a:endParaRPr>
          </a:p>
          <a:p>
            <a:pPr marL="0" lvl="0" indent="0" algn="just">
              <a:buNone/>
            </a:pPr>
            <a:endParaRPr lang="pt-BR" b="1" dirty="0" smtClean="0">
              <a:latin typeface="Times New Roman" pitchFamily="18" charset="0"/>
              <a:cs typeface="Times New Roman" pitchFamily="18" charset="0"/>
            </a:endParaRPr>
          </a:p>
          <a:p>
            <a:pPr marL="0" lvl="0" indent="0" algn="just">
              <a:buNone/>
            </a:pPr>
            <a:r>
              <a:rPr lang="pt-BR" sz="4000" b="1" dirty="0" smtClean="0">
                <a:latin typeface="Times New Roman" pitchFamily="18" charset="0"/>
                <a:cs typeface="Times New Roman" pitchFamily="18" charset="0"/>
              </a:rPr>
              <a:t>(i) Ausência </a:t>
            </a:r>
            <a:r>
              <a:rPr lang="pt-BR" sz="4000" b="1" dirty="0">
                <a:latin typeface="Times New Roman" pitchFamily="18" charset="0"/>
                <a:cs typeface="Times New Roman" pitchFamily="18" charset="0"/>
              </a:rPr>
              <a:t>de marca formal na 1ª posição (item analisado na 2ª posição)</a:t>
            </a:r>
          </a:p>
          <a:p>
            <a:pPr marL="0" indent="0" algn="just">
              <a:buNone/>
            </a:pPr>
            <a:endParaRPr lang="pt-BR" dirty="0" smtClean="0">
              <a:latin typeface="Times New Roman" pitchFamily="18" charset="0"/>
              <a:cs typeface="Times New Roman" pitchFamily="18" charset="0"/>
            </a:endParaRPr>
          </a:p>
          <a:p>
            <a:pPr marL="0" indent="0" algn="just">
              <a:buNone/>
            </a:pPr>
            <a:r>
              <a:rPr lang="pt-BR" sz="3600" dirty="0" smtClean="0">
                <a:latin typeface="Times New Roman" pitchFamily="18" charset="0"/>
                <a:cs typeface="Times New Roman" pitchFamily="18" charset="0"/>
              </a:rPr>
              <a:t>(27)a</a:t>
            </a:r>
            <a:r>
              <a:rPr lang="pt-BR" sz="3600" dirty="0">
                <a:latin typeface="Times New Roman" pitchFamily="18" charset="0"/>
                <a:cs typeface="Times New Roman" pitchFamily="18" charset="0"/>
              </a:rPr>
              <a:t>. [...] </a:t>
            </a:r>
            <a:r>
              <a:rPr lang="pt-BR" sz="3600" dirty="0" err="1">
                <a:latin typeface="Times New Roman" pitchFamily="18" charset="0"/>
                <a:cs typeface="Times New Roman" pitchFamily="18" charset="0"/>
              </a:rPr>
              <a:t>conpadi</a:t>
            </a:r>
            <a:r>
              <a:rPr lang="pt-BR" sz="3600" dirty="0">
                <a:latin typeface="Times New Roman" pitchFamily="18" charset="0"/>
                <a:cs typeface="Times New Roman" pitchFamily="18" charset="0"/>
              </a:rPr>
              <a:t> sir </a:t>
            </a:r>
            <a:r>
              <a:rPr lang="pt-BR" sz="3600" dirty="0" err="1">
                <a:latin typeface="Times New Roman" pitchFamily="18" charset="0"/>
                <a:cs typeface="Times New Roman" pitchFamily="18" charset="0"/>
              </a:rPr>
              <a:t>u</a:t>
            </a:r>
            <a:r>
              <a:rPr lang="pt-BR" sz="3600" b="1" dirty="0" err="1">
                <a:latin typeface="Times New Roman" pitchFamily="18" charset="0"/>
                <a:cs typeface="Times New Roman" pitchFamily="18" charset="0"/>
              </a:rPr>
              <a:t>Ø</a:t>
            </a:r>
            <a:r>
              <a:rPr lang="pt-BR" sz="3600" dirty="0">
                <a:latin typeface="Times New Roman" pitchFamily="18" charset="0"/>
                <a:cs typeface="Times New Roman" pitchFamily="18" charset="0"/>
              </a:rPr>
              <a:t> </a:t>
            </a:r>
            <a:r>
              <a:rPr lang="pt-BR" sz="3600" b="1" dirty="0" err="1">
                <a:latin typeface="Times New Roman" pitchFamily="18" charset="0"/>
                <a:cs typeface="Times New Roman" pitchFamily="18" charset="0"/>
              </a:rPr>
              <a:t>tenpo</a:t>
            </a:r>
            <a:r>
              <a:rPr lang="pt-BR" sz="3600" b="1" u="sng" dirty="0" err="1">
                <a:latin typeface="Times New Roman" pitchFamily="18" charset="0"/>
                <a:cs typeface="Times New Roman" pitchFamily="18" charset="0"/>
              </a:rPr>
              <a:t>s</a:t>
            </a:r>
            <a:r>
              <a:rPr lang="pt-BR" sz="3600" dirty="0">
                <a:latin typeface="Times New Roman" pitchFamily="18" charset="0"/>
                <a:cs typeface="Times New Roman" pitchFamily="18" charset="0"/>
              </a:rPr>
              <a:t>| </a:t>
            </a:r>
            <a:r>
              <a:rPr lang="pt-BR" sz="3600" dirty="0" err="1">
                <a:latin typeface="Times New Roman" pitchFamily="18" charset="0"/>
                <a:cs typeface="Times New Roman" pitchFamily="18" charset="0"/>
              </a:rPr>
              <a:t>tirver</a:t>
            </a:r>
            <a:r>
              <a:rPr lang="pt-BR" sz="3600" dirty="0">
                <a:latin typeface="Times New Roman" pitchFamily="18" charset="0"/>
                <a:cs typeface="Times New Roman" pitchFamily="18" charset="0"/>
              </a:rPr>
              <a:t> bom min.| mandi </a:t>
            </a:r>
            <a:r>
              <a:rPr lang="pt-BR" sz="3600" dirty="0" err="1">
                <a:latin typeface="Times New Roman" pitchFamily="18" charset="0"/>
                <a:cs typeface="Times New Roman" pitchFamily="18" charset="0"/>
              </a:rPr>
              <a:t>Dizêr</a:t>
            </a:r>
            <a:r>
              <a:rPr lang="pt-BR" sz="3600" dirty="0">
                <a:latin typeface="Times New Roman" pitchFamily="18" charset="0"/>
                <a:cs typeface="Times New Roman" pitchFamily="18" charset="0"/>
              </a:rPr>
              <a:t> [...]. (AFS- 14)</a:t>
            </a:r>
          </a:p>
          <a:p>
            <a:pPr marL="441325" indent="-441325" algn="just">
              <a:buNone/>
            </a:pPr>
            <a:r>
              <a:rPr lang="pt-BR" sz="3600" dirty="0">
                <a:latin typeface="Times New Roman" pitchFamily="18" charset="0"/>
                <a:cs typeface="Times New Roman" pitchFamily="18" charset="0"/>
              </a:rPr>
              <a:t>       b. [...] Vou finalizar minha carta porque </a:t>
            </a:r>
            <a:r>
              <a:rPr lang="pt-BR" sz="3600" dirty="0" err="1">
                <a:latin typeface="Times New Roman" pitchFamily="18" charset="0"/>
                <a:cs typeface="Times New Roman" pitchFamily="18" charset="0"/>
              </a:rPr>
              <a:t>minha</a:t>
            </a:r>
            <a:r>
              <a:rPr lang="pt-BR" sz="3600" b="1" dirty="0" err="1">
                <a:latin typeface="Times New Roman" pitchFamily="18" charset="0"/>
                <a:cs typeface="Times New Roman" pitchFamily="18" charset="0"/>
              </a:rPr>
              <a:t>Ø</a:t>
            </a:r>
            <a:r>
              <a:rPr lang="pt-BR" sz="3600" dirty="0">
                <a:latin typeface="Times New Roman" pitchFamily="18" charset="0"/>
                <a:cs typeface="Times New Roman" pitchFamily="18" charset="0"/>
              </a:rPr>
              <a:t>| </a:t>
            </a:r>
            <a:r>
              <a:rPr lang="pt-BR" sz="3600" b="1" dirty="0">
                <a:latin typeface="Times New Roman" pitchFamily="18" charset="0"/>
                <a:cs typeface="Times New Roman" pitchFamily="18" charset="0"/>
              </a:rPr>
              <a:t>hora</a:t>
            </a:r>
            <a:r>
              <a:rPr lang="pt-BR" sz="3600" b="1" u="sng" dirty="0">
                <a:latin typeface="Times New Roman" pitchFamily="18" charset="0"/>
                <a:cs typeface="Times New Roman" pitchFamily="18" charset="0"/>
              </a:rPr>
              <a:t>s</a:t>
            </a:r>
            <a:r>
              <a:rPr lang="pt-BR" sz="3600" b="1" dirty="0">
                <a:latin typeface="Times New Roman" pitchFamily="18" charset="0"/>
                <a:cs typeface="Times New Roman" pitchFamily="18" charset="0"/>
              </a:rPr>
              <a:t> </a:t>
            </a:r>
            <a:r>
              <a:rPr lang="pt-BR" sz="3600" dirty="0">
                <a:latin typeface="Times New Roman" pitchFamily="18" charset="0"/>
                <a:cs typeface="Times New Roman" pitchFamily="18" charset="0"/>
              </a:rPr>
              <a:t>São vazia [...]. (AHC- 59)</a:t>
            </a:r>
          </a:p>
          <a:p>
            <a:pPr marL="0" lvl="0" indent="0" algn="just">
              <a:buNone/>
            </a:pPr>
            <a:endParaRPr lang="pt-BR" b="1" dirty="0" smtClean="0">
              <a:latin typeface="Times New Roman" pitchFamily="18" charset="0"/>
              <a:cs typeface="Times New Roman" pitchFamily="18" charset="0"/>
            </a:endParaRPr>
          </a:p>
          <a:p>
            <a:pPr marL="0" lvl="0" indent="0" algn="just">
              <a:buNone/>
            </a:pPr>
            <a:r>
              <a:rPr lang="pt-BR" sz="4000" b="1" dirty="0" smtClean="0">
                <a:latin typeface="Times New Roman" pitchFamily="18" charset="0"/>
                <a:cs typeface="Times New Roman" pitchFamily="18" charset="0"/>
              </a:rPr>
              <a:t>(</a:t>
            </a:r>
            <a:r>
              <a:rPr lang="pt-BR" sz="4000" b="1" dirty="0" err="1" smtClean="0">
                <a:latin typeface="Times New Roman" pitchFamily="18" charset="0"/>
                <a:cs typeface="Times New Roman" pitchFamily="18" charset="0"/>
              </a:rPr>
              <a:t>ii</a:t>
            </a:r>
            <a:r>
              <a:rPr lang="pt-BR" sz="4000" b="1" dirty="0" smtClean="0">
                <a:latin typeface="Times New Roman" pitchFamily="18" charset="0"/>
                <a:cs typeface="Times New Roman" pitchFamily="18" charset="0"/>
              </a:rPr>
              <a:t>) Presença </a:t>
            </a:r>
            <a:r>
              <a:rPr lang="pt-BR" sz="4000" b="1" dirty="0">
                <a:latin typeface="Times New Roman" pitchFamily="18" charset="0"/>
                <a:cs typeface="Times New Roman" pitchFamily="18" charset="0"/>
              </a:rPr>
              <a:t>de marca formal na 1ª posição (item analisado na 2ª posição)</a:t>
            </a:r>
          </a:p>
          <a:p>
            <a:pPr marL="0" indent="0" algn="just">
              <a:buNone/>
            </a:pPr>
            <a:endParaRPr lang="pt-BR" dirty="0" smtClean="0">
              <a:latin typeface="Times New Roman" pitchFamily="18" charset="0"/>
              <a:cs typeface="Times New Roman" pitchFamily="18" charset="0"/>
            </a:endParaRPr>
          </a:p>
          <a:p>
            <a:pPr marL="361950" indent="-361950" algn="just">
              <a:buNone/>
            </a:pPr>
            <a:r>
              <a:rPr lang="pt-BR" sz="3600" dirty="0" smtClean="0">
                <a:latin typeface="Times New Roman" pitchFamily="18" charset="0"/>
                <a:cs typeface="Times New Roman" pitchFamily="18" charset="0"/>
              </a:rPr>
              <a:t>(28)a</a:t>
            </a:r>
            <a:r>
              <a:rPr lang="pt-BR" sz="3600" dirty="0">
                <a:latin typeface="Times New Roman" pitchFamily="18" charset="0"/>
                <a:cs typeface="Times New Roman" pitchFamily="18" charset="0"/>
              </a:rPr>
              <a:t>. [...] São a</a:t>
            </a:r>
            <a:r>
              <a:rPr lang="pt-BR" sz="3600" b="1" u="sng" dirty="0">
                <a:latin typeface="Times New Roman" pitchFamily="18" charset="0"/>
                <a:cs typeface="Times New Roman" pitchFamily="18" charset="0"/>
              </a:rPr>
              <a:t>s</a:t>
            </a:r>
            <a:r>
              <a:rPr lang="pt-BR" sz="3600" dirty="0">
                <a:latin typeface="Times New Roman" pitchFamily="18" charset="0"/>
                <a:cs typeface="Times New Roman" pitchFamily="18" charset="0"/>
              </a:rPr>
              <a:t> </a:t>
            </a:r>
            <a:r>
              <a:rPr lang="pt-BR" sz="3600" b="1" dirty="0">
                <a:latin typeface="Times New Roman" pitchFamily="18" charset="0"/>
                <a:cs typeface="Times New Roman" pitchFamily="18" charset="0"/>
              </a:rPr>
              <a:t>hora</a:t>
            </a:r>
            <a:r>
              <a:rPr lang="pt-BR" sz="3600" b="1" u="sng" dirty="0">
                <a:latin typeface="Times New Roman" pitchFamily="18" charset="0"/>
                <a:cs typeface="Times New Roman" pitchFamily="18" charset="0"/>
              </a:rPr>
              <a:t>s</a:t>
            </a:r>
            <a:r>
              <a:rPr lang="pt-BR" sz="3600" dirty="0">
                <a:latin typeface="Times New Roman" pitchFamily="18" charset="0"/>
                <a:cs typeface="Times New Roman" pitchFamily="18" charset="0"/>
              </a:rPr>
              <a:t> mais </a:t>
            </a:r>
            <a:r>
              <a:rPr lang="pt-BR" sz="3600" dirty="0" err="1">
                <a:latin typeface="Times New Roman" pitchFamily="18" charset="0"/>
                <a:cs typeface="Times New Roman" pitchFamily="18" charset="0"/>
              </a:rPr>
              <a:t>filiz</a:t>
            </a:r>
            <a:r>
              <a:rPr lang="pt-BR" sz="3600" dirty="0">
                <a:latin typeface="Times New Roman" pitchFamily="18" charset="0"/>
                <a:cs typeface="Times New Roman" pitchFamily="18" charset="0"/>
              </a:rPr>
              <a:t> quando pego| Nesta caneta para da minha noticias| [...].  (AHC- 59)</a:t>
            </a:r>
          </a:p>
          <a:p>
            <a:pPr marL="0" indent="0" algn="just">
              <a:buNone/>
            </a:pPr>
            <a:r>
              <a:rPr lang="pt-BR" sz="3600" dirty="0">
                <a:latin typeface="Times New Roman" pitchFamily="18" charset="0"/>
                <a:cs typeface="Times New Roman" pitchFamily="18" charset="0"/>
              </a:rPr>
              <a:t>      b. [...] Eu mando </a:t>
            </a:r>
            <a:r>
              <a:rPr lang="pt-BR" sz="3600" dirty="0" err="1">
                <a:latin typeface="Times New Roman" pitchFamily="18" charset="0"/>
                <a:cs typeface="Times New Roman" pitchFamily="18" charset="0"/>
              </a:rPr>
              <a:t>proguntar</a:t>
            </a:r>
            <a:r>
              <a:rPr lang="pt-BR" sz="3600" dirty="0">
                <a:latin typeface="Times New Roman" pitchFamily="18" charset="0"/>
                <a:cs typeface="Times New Roman" pitchFamily="18" charset="0"/>
              </a:rPr>
              <a:t> se </a:t>
            </a:r>
            <a:r>
              <a:rPr lang="pt-BR" sz="3600" dirty="0" err="1">
                <a:latin typeface="Times New Roman" pitchFamily="18" charset="0"/>
                <a:cs typeface="Times New Roman" pitchFamily="18" charset="0"/>
              </a:rPr>
              <a:t>xa</a:t>
            </a:r>
            <a:r>
              <a:rPr lang="pt-BR" sz="3600" dirty="0">
                <a:latin typeface="Times New Roman" pitchFamily="18" charset="0"/>
                <a:cs typeface="Times New Roman" pitchFamily="18" charset="0"/>
              </a:rPr>
              <a:t> vendo| a</a:t>
            </a:r>
            <a:r>
              <a:rPr lang="pt-BR" sz="3600" b="1" u="sng" dirty="0">
                <a:latin typeface="Times New Roman" pitchFamily="18" charset="0"/>
                <a:cs typeface="Times New Roman" pitchFamily="18" charset="0"/>
              </a:rPr>
              <a:t>s</a:t>
            </a:r>
            <a:r>
              <a:rPr lang="pt-BR" sz="3600" dirty="0">
                <a:latin typeface="Times New Roman" pitchFamily="18" charset="0"/>
                <a:cs typeface="Times New Roman" pitchFamily="18" charset="0"/>
              </a:rPr>
              <a:t> </a:t>
            </a:r>
            <a:r>
              <a:rPr lang="pt-BR" sz="3600" b="1" dirty="0" err="1">
                <a:latin typeface="Times New Roman" pitchFamily="18" charset="0"/>
                <a:cs typeface="Times New Roman" pitchFamily="18" charset="0"/>
              </a:rPr>
              <a:t>tabauaØ</a:t>
            </a:r>
            <a:r>
              <a:rPr lang="pt-BR" sz="3600" dirty="0">
                <a:latin typeface="Times New Roman" pitchFamily="18" charset="0"/>
                <a:cs typeface="Times New Roman" pitchFamily="18" charset="0"/>
              </a:rPr>
              <a:t> [...].  (SFS- 42)</a:t>
            </a:r>
          </a:p>
          <a:p>
            <a:pPr marL="0" lvl="0" indent="0" algn="just">
              <a:buNone/>
            </a:pPr>
            <a:endParaRPr lang="pt-BR" u="sng" dirty="0" smtClean="0">
              <a:latin typeface="Times New Roman" pitchFamily="18" charset="0"/>
              <a:cs typeface="Times New Roman" pitchFamily="18" charset="0"/>
            </a:endParaRPr>
          </a:p>
          <a:p>
            <a:pPr marL="0" lvl="0" indent="0" algn="just">
              <a:buNone/>
            </a:pPr>
            <a:r>
              <a:rPr lang="pt-BR" sz="4000" b="1" dirty="0" smtClean="0">
                <a:latin typeface="Times New Roman" pitchFamily="18" charset="0"/>
                <a:cs typeface="Times New Roman" pitchFamily="18" charset="0"/>
              </a:rPr>
              <a:t>(</a:t>
            </a:r>
            <a:r>
              <a:rPr lang="pt-BR" sz="4000" b="1" dirty="0" err="1" smtClean="0">
                <a:latin typeface="Times New Roman" pitchFamily="18" charset="0"/>
                <a:cs typeface="Times New Roman" pitchFamily="18" charset="0"/>
              </a:rPr>
              <a:t>iii</a:t>
            </a:r>
            <a:r>
              <a:rPr lang="pt-BR" sz="4000" b="1" dirty="0" smtClean="0">
                <a:latin typeface="Times New Roman" pitchFamily="18" charset="0"/>
                <a:cs typeface="Times New Roman" pitchFamily="18" charset="0"/>
              </a:rPr>
              <a:t>) Numeral</a:t>
            </a:r>
            <a:endParaRPr lang="pt-BR" sz="4000" b="1" dirty="0">
              <a:latin typeface="Times New Roman" pitchFamily="18" charset="0"/>
              <a:cs typeface="Times New Roman" pitchFamily="18" charset="0"/>
            </a:endParaRPr>
          </a:p>
          <a:p>
            <a:pPr marL="0" indent="0" algn="just">
              <a:buNone/>
            </a:pPr>
            <a:endParaRPr lang="pt-BR" dirty="0" smtClean="0">
              <a:latin typeface="Times New Roman" pitchFamily="18" charset="0"/>
              <a:cs typeface="Times New Roman" pitchFamily="18" charset="0"/>
            </a:endParaRPr>
          </a:p>
          <a:p>
            <a:pPr marL="0" indent="0" algn="just">
              <a:buNone/>
            </a:pPr>
            <a:r>
              <a:rPr lang="pt-BR" sz="3600" dirty="0" smtClean="0">
                <a:latin typeface="Times New Roman" pitchFamily="18" charset="0"/>
                <a:cs typeface="Times New Roman" pitchFamily="18" charset="0"/>
              </a:rPr>
              <a:t>(29)a</a:t>
            </a:r>
            <a:r>
              <a:rPr lang="pt-BR" sz="3600" dirty="0">
                <a:latin typeface="Times New Roman" pitchFamily="18" charset="0"/>
                <a:cs typeface="Times New Roman" pitchFamily="18" charset="0"/>
              </a:rPr>
              <a:t>. [...] eu levei uma| Estrepada que </a:t>
            </a:r>
            <a:r>
              <a:rPr lang="pt-BR" sz="3600" dirty="0" err="1">
                <a:latin typeface="Times New Roman" pitchFamily="18" charset="0"/>
                <a:cs typeface="Times New Roman" pitchFamily="18" charset="0"/>
              </a:rPr>
              <a:t>pasei</a:t>
            </a:r>
            <a:r>
              <a:rPr lang="pt-BR" sz="3600" dirty="0">
                <a:latin typeface="Times New Roman" pitchFamily="18" charset="0"/>
                <a:cs typeface="Times New Roman" pitchFamily="18" charset="0"/>
              </a:rPr>
              <a:t> </a:t>
            </a:r>
            <a:r>
              <a:rPr lang="pt-BR" sz="3600" u="sng" dirty="0">
                <a:latin typeface="Times New Roman" pitchFamily="18" charset="0"/>
                <a:cs typeface="Times New Roman" pitchFamily="18" charset="0"/>
              </a:rPr>
              <a:t>45</a:t>
            </a:r>
            <a:r>
              <a:rPr lang="pt-BR" sz="3600" dirty="0">
                <a:latin typeface="Times New Roman" pitchFamily="18" charset="0"/>
                <a:cs typeface="Times New Roman" pitchFamily="18" charset="0"/>
              </a:rPr>
              <a:t> </a:t>
            </a:r>
            <a:r>
              <a:rPr lang="pt-BR" sz="3600" b="1" dirty="0">
                <a:latin typeface="Times New Roman" pitchFamily="18" charset="0"/>
                <a:cs typeface="Times New Roman" pitchFamily="18" charset="0"/>
              </a:rPr>
              <a:t>dia</a:t>
            </a:r>
            <a:r>
              <a:rPr lang="pt-BR" sz="3600" b="1" u="sng" dirty="0">
                <a:latin typeface="Times New Roman" pitchFamily="18" charset="0"/>
                <a:cs typeface="Times New Roman" pitchFamily="18" charset="0"/>
              </a:rPr>
              <a:t>s</a:t>
            </a:r>
            <a:r>
              <a:rPr lang="pt-BR" sz="3600" dirty="0">
                <a:latin typeface="Times New Roman" pitchFamily="18" charset="0"/>
                <a:cs typeface="Times New Roman" pitchFamily="18" charset="0"/>
              </a:rPr>
              <a:t>| Parado [...]. (GOR-28</a:t>
            </a:r>
            <a:r>
              <a:rPr lang="pt-BR" dirty="0">
                <a:latin typeface="Times New Roman" pitchFamily="18" charset="0"/>
                <a:cs typeface="Times New Roman" pitchFamily="18" charset="0"/>
              </a:rPr>
              <a:t>)</a:t>
            </a:r>
          </a:p>
          <a:p>
            <a:pPr marL="361950" indent="-361950" algn="just">
              <a:buNone/>
            </a:pPr>
            <a:r>
              <a:rPr lang="pt-BR" dirty="0">
                <a:latin typeface="Times New Roman" pitchFamily="18" charset="0"/>
                <a:cs typeface="Times New Roman" pitchFamily="18" charset="0"/>
              </a:rPr>
              <a:t>      </a:t>
            </a:r>
            <a:r>
              <a:rPr lang="pt-BR" dirty="0" smtClean="0">
                <a:latin typeface="Times New Roman" pitchFamily="18" charset="0"/>
                <a:cs typeface="Times New Roman" pitchFamily="18" charset="0"/>
              </a:rPr>
              <a:t> </a:t>
            </a:r>
            <a:r>
              <a:rPr lang="pt-BR" sz="3600" dirty="0" smtClean="0">
                <a:latin typeface="Times New Roman" pitchFamily="18" charset="0"/>
                <a:cs typeface="Times New Roman" pitchFamily="18" charset="0"/>
              </a:rPr>
              <a:t>b</a:t>
            </a:r>
            <a:r>
              <a:rPr lang="pt-BR" sz="3600" dirty="0">
                <a:latin typeface="Times New Roman" pitchFamily="18" charset="0"/>
                <a:cs typeface="Times New Roman" pitchFamily="18" charset="0"/>
              </a:rPr>
              <a:t>. [...] farsa 3 </a:t>
            </a:r>
            <a:r>
              <a:rPr lang="pt-BR" sz="3600" b="1" dirty="0" err="1" smtClean="0">
                <a:latin typeface="Times New Roman" pitchFamily="18" charset="0"/>
                <a:cs typeface="Times New Roman" pitchFamily="18" charset="0"/>
              </a:rPr>
              <a:t>quarto</a:t>
            </a:r>
            <a:r>
              <a:rPr lang="pt-BR" sz="3600" b="1" dirty="0" err="1">
                <a:latin typeface="Times New Roman" pitchFamily="18" charset="0"/>
                <a:cs typeface="Times New Roman" pitchFamily="18" charset="0"/>
              </a:rPr>
              <a:t>Ø</a:t>
            </a:r>
            <a:r>
              <a:rPr lang="pt-BR" sz="3600" dirty="0" smtClean="0">
                <a:latin typeface="Times New Roman" pitchFamily="18" charset="0"/>
                <a:cs typeface="Times New Roman" pitchFamily="18" charset="0"/>
              </a:rPr>
              <a:t> </a:t>
            </a:r>
            <a:r>
              <a:rPr lang="pt-BR" sz="3600" dirty="0">
                <a:latin typeface="Times New Roman" pitchFamily="18" charset="0"/>
                <a:cs typeface="Times New Roman" pitchFamily="18" charset="0"/>
              </a:rPr>
              <a:t>na minha </a:t>
            </a:r>
            <a:r>
              <a:rPr lang="pt-BR" sz="3600" dirty="0" err="1">
                <a:latin typeface="Times New Roman" pitchFamily="18" charset="0"/>
                <a:cs typeface="Times New Roman" pitchFamily="18" charset="0"/>
              </a:rPr>
              <a:t>caza</a:t>
            </a:r>
            <a:r>
              <a:rPr lang="pt-BR" sz="3600" dirty="0">
                <a:latin typeface="Times New Roman" pitchFamily="18" charset="0"/>
                <a:cs typeface="Times New Roman" pitchFamily="18" charset="0"/>
              </a:rPr>
              <a:t>| i </a:t>
            </a:r>
            <a:r>
              <a:rPr lang="pt-BR" sz="3600" dirty="0" err="1">
                <a:latin typeface="Times New Roman" pitchFamily="18" charset="0"/>
                <a:cs typeface="Times New Roman" pitchFamily="18" charset="0"/>
              </a:rPr>
              <a:t>us</a:t>
            </a:r>
            <a:r>
              <a:rPr lang="pt-BR" sz="3600" dirty="0">
                <a:latin typeface="Times New Roman" pitchFamily="18" charset="0"/>
                <a:cs typeface="Times New Roman" pitchFamily="18" charset="0"/>
              </a:rPr>
              <a:t> </a:t>
            </a:r>
            <a:r>
              <a:rPr lang="pt-BR" sz="3600" dirty="0" err="1">
                <a:latin typeface="Times New Roman" pitchFamily="18" charset="0"/>
                <a:cs typeface="Times New Roman" pitchFamily="18" charset="0"/>
              </a:rPr>
              <a:t>combios</a:t>
            </a:r>
            <a:r>
              <a:rPr lang="pt-BR" sz="3600" dirty="0">
                <a:latin typeface="Times New Roman" pitchFamily="18" charset="0"/>
                <a:cs typeface="Times New Roman" pitchFamily="18" charset="0"/>
              </a:rPr>
              <a:t> </a:t>
            </a:r>
            <a:r>
              <a:rPr lang="pt-BR" sz="3600" dirty="0" smtClean="0">
                <a:latin typeface="Times New Roman" pitchFamily="18" charset="0"/>
                <a:cs typeface="Times New Roman" pitchFamily="18" charset="0"/>
              </a:rPr>
              <a:t>bom </a:t>
            </a:r>
            <a:r>
              <a:rPr lang="pt-BR" sz="3600" dirty="0" err="1">
                <a:latin typeface="Times New Roman" pitchFamily="18" charset="0"/>
                <a:cs typeface="Times New Roman" pitchFamily="18" charset="0"/>
              </a:rPr>
              <a:t>pordir</a:t>
            </a:r>
            <a:r>
              <a:rPr lang="pt-BR" sz="3600" dirty="0">
                <a:latin typeface="Times New Roman" pitchFamily="18" charset="0"/>
                <a:cs typeface="Times New Roman" pitchFamily="18" charset="0"/>
              </a:rPr>
              <a:t> </a:t>
            </a:r>
            <a:r>
              <a:rPr lang="pt-BR" sz="3600" dirty="0" err="1">
                <a:latin typeface="Times New Roman" pitchFamily="18" charset="0"/>
                <a:cs typeface="Times New Roman" pitchFamily="18" charset="0"/>
              </a:rPr>
              <a:t>farzêr</a:t>
            </a:r>
            <a:r>
              <a:rPr lang="pt-BR" sz="3600" dirty="0">
                <a:latin typeface="Times New Roman" pitchFamily="18" charset="0"/>
                <a:cs typeface="Times New Roman" pitchFamily="18" charset="0"/>
              </a:rPr>
              <a:t>| [...]. (AFS-17)</a:t>
            </a:r>
          </a:p>
        </p:txBody>
      </p:sp>
    </p:spTree>
    <p:extLst>
      <p:ext uri="{BB962C8B-B14F-4D97-AF65-F5344CB8AC3E}">
        <p14:creationId xmlns:p14="http://schemas.microsoft.com/office/powerpoint/2010/main" val="18135163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48680"/>
            <a:ext cx="8229600" cy="5976664"/>
          </a:xfrm>
        </p:spPr>
        <p:txBody>
          <a:bodyPr>
            <a:normAutofit fontScale="70000" lnSpcReduction="20000"/>
          </a:bodyPr>
          <a:lstStyle/>
          <a:p>
            <a:pPr marL="0" lvl="0" indent="0" algn="just">
              <a:buNone/>
            </a:pPr>
            <a:r>
              <a:rPr lang="pt-BR" b="1" dirty="0" smtClean="0">
                <a:latin typeface="Times New Roman" pitchFamily="18" charset="0"/>
                <a:cs typeface="Times New Roman" pitchFamily="18" charset="0"/>
              </a:rPr>
              <a:t>(</a:t>
            </a:r>
            <a:r>
              <a:rPr lang="pt-BR" b="1" dirty="0" err="1" smtClean="0">
                <a:latin typeface="Times New Roman" pitchFamily="18" charset="0"/>
                <a:cs typeface="Times New Roman" pitchFamily="18" charset="0"/>
              </a:rPr>
              <a:t>iv</a:t>
            </a:r>
            <a:r>
              <a:rPr lang="pt-BR" b="1" dirty="0" smtClean="0">
                <a:latin typeface="Times New Roman" pitchFamily="18" charset="0"/>
                <a:cs typeface="Times New Roman" pitchFamily="18" charset="0"/>
              </a:rPr>
              <a:t>) Mistura </a:t>
            </a:r>
            <a:r>
              <a:rPr lang="pt-BR" b="1" dirty="0">
                <a:latin typeface="Times New Roman" pitchFamily="18" charset="0"/>
                <a:cs typeface="Times New Roman" pitchFamily="18" charset="0"/>
              </a:rPr>
              <a:t>de marcas precedentes com marca formal (item analisado na 3ª posição em diante)</a:t>
            </a:r>
          </a:p>
          <a:p>
            <a:pPr marL="0" indent="0" algn="just">
              <a:buNone/>
            </a:pPr>
            <a:endParaRPr lang="pt-BR" sz="1400" dirty="0" smtClean="0">
              <a:latin typeface="Times New Roman" pitchFamily="18" charset="0"/>
              <a:cs typeface="Times New Roman" pitchFamily="18" charset="0"/>
            </a:endParaRPr>
          </a:p>
          <a:p>
            <a:pPr marL="0" indent="0" algn="just">
              <a:buNone/>
            </a:pPr>
            <a:r>
              <a:rPr lang="pt-BR" sz="2900" dirty="0" smtClean="0">
                <a:latin typeface="Times New Roman" pitchFamily="18" charset="0"/>
                <a:cs typeface="Times New Roman" pitchFamily="18" charset="0"/>
              </a:rPr>
              <a:t>(30)a</a:t>
            </a:r>
            <a:r>
              <a:rPr lang="pt-BR" sz="2900" dirty="0">
                <a:latin typeface="Times New Roman" pitchFamily="18" charset="0"/>
                <a:cs typeface="Times New Roman" pitchFamily="18" charset="0"/>
              </a:rPr>
              <a:t>. [...] </a:t>
            </a:r>
            <a:r>
              <a:rPr lang="pt-BR" sz="2900" dirty="0" err="1">
                <a:latin typeface="Times New Roman" pitchFamily="18" charset="0"/>
                <a:cs typeface="Times New Roman" pitchFamily="18" charset="0"/>
              </a:rPr>
              <a:t>Linbranca</a:t>
            </a:r>
            <a:r>
              <a:rPr lang="pt-BR" sz="2900" dirty="0">
                <a:latin typeface="Times New Roman" pitchFamily="18" charset="0"/>
                <a:cs typeface="Times New Roman" pitchFamily="18" charset="0"/>
              </a:rPr>
              <a:t> e abarco </a:t>
            </a:r>
            <a:r>
              <a:rPr lang="pt-BR" sz="2900" dirty="0" err="1">
                <a:latin typeface="Times New Roman" pitchFamily="18" charset="0"/>
                <a:cs typeface="Times New Roman" pitchFamily="18" charset="0"/>
              </a:rPr>
              <a:t>atodo</a:t>
            </a:r>
            <a:r>
              <a:rPr lang="pt-BR" sz="2900" b="1" u="sng" dirty="0" err="1">
                <a:latin typeface="Times New Roman" pitchFamily="18" charset="0"/>
                <a:cs typeface="Times New Roman" pitchFamily="18" charset="0"/>
              </a:rPr>
              <a:t>s</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u</a:t>
            </a:r>
            <a:r>
              <a:rPr lang="pt-BR" sz="2900" b="1" u="sng" dirty="0" err="1">
                <a:latin typeface="Times New Roman" pitchFamily="18" charset="0"/>
                <a:cs typeface="Times New Roman" pitchFamily="18" charset="0"/>
              </a:rPr>
              <a:t>s</a:t>
            </a:r>
            <a:r>
              <a:rPr lang="pt-BR" sz="2900" dirty="0">
                <a:latin typeface="Times New Roman" pitchFamily="18" charset="0"/>
                <a:cs typeface="Times New Roman" pitchFamily="18" charset="0"/>
              </a:rPr>
              <a:t>| </a:t>
            </a:r>
            <a:r>
              <a:rPr lang="pt-BR" sz="2900" b="1" dirty="0">
                <a:latin typeface="Times New Roman" pitchFamily="18" charset="0"/>
                <a:cs typeface="Times New Roman" pitchFamily="18" charset="0"/>
              </a:rPr>
              <a:t>meu</a:t>
            </a:r>
            <a:r>
              <a:rPr lang="pt-BR" sz="2900" b="1" u="sng" dirty="0">
                <a:latin typeface="Times New Roman" pitchFamily="18" charset="0"/>
                <a:cs typeface="Times New Roman" pitchFamily="18" charset="0"/>
              </a:rPr>
              <a:t>s</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ermãos</a:t>
            </a:r>
            <a:r>
              <a:rPr lang="pt-BR" sz="2900" dirty="0">
                <a:latin typeface="Times New Roman" pitchFamily="18" charset="0"/>
                <a:cs typeface="Times New Roman" pitchFamily="18" charset="0"/>
              </a:rPr>
              <a:t> [...]. (MC- 37)</a:t>
            </a:r>
          </a:p>
          <a:p>
            <a:pPr marL="0" indent="0" algn="just">
              <a:buNone/>
            </a:pPr>
            <a:r>
              <a:rPr lang="pt-BR" sz="2900" dirty="0">
                <a:latin typeface="Times New Roman" pitchFamily="18" charset="0"/>
                <a:cs typeface="Times New Roman" pitchFamily="18" charset="0"/>
              </a:rPr>
              <a:t>      b. [...] meu</a:t>
            </a:r>
            <a:r>
              <a:rPr lang="pt-BR" sz="2900" b="1" u="sng" dirty="0">
                <a:latin typeface="Times New Roman" pitchFamily="18" charset="0"/>
                <a:cs typeface="Times New Roman" pitchFamily="18" charset="0"/>
              </a:rPr>
              <a:t>s</a:t>
            </a:r>
            <a:r>
              <a:rPr lang="pt-BR" sz="2900" dirty="0">
                <a:latin typeface="Times New Roman" pitchFamily="18" charset="0"/>
                <a:cs typeface="Times New Roman" pitchFamily="18" charset="0"/>
              </a:rPr>
              <a:t> olho</a:t>
            </a:r>
            <a:r>
              <a:rPr lang="pt-BR" sz="2900" b="1" u="sng" dirty="0">
                <a:latin typeface="Times New Roman" pitchFamily="18" charset="0"/>
                <a:cs typeface="Times New Roman" pitchFamily="18" charset="0"/>
              </a:rPr>
              <a:t>s</a:t>
            </a:r>
            <a:r>
              <a:rPr lang="pt-BR" sz="2900" dirty="0">
                <a:latin typeface="Times New Roman" pitchFamily="18" charset="0"/>
                <a:cs typeface="Times New Roman" pitchFamily="18" charset="0"/>
              </a:rPr>
              <a:t> </a:t>
            </a:r>
            <a:r>
              <a:rPr lang="pt-BR" sz="2900" b="1" dirty="0" err="1">
                <a:latin typeface="Times New Roman" pitchFamily="18" charset="0"/>
                <a:cs typeface="Times New Roman" pitchFamily="18" charset="0"/>
              </a:rPr>
              <a:t>tristeØ</a:t>
            </a:r>
            <a:r>
              <a:rPr lang="pt-BR" sz="2900" dirty="0">
                <a:latin typeface="Times New Roman" pitchFamily="18" charset="0"/>
                <a:cs typeface="Times New Roman" pitchFamily="18" charset="0"/>
              </a:rPr>
              <a:t> nunca para| de chorar.| [...]. (AHC- 60)</a:t>
            </a:r>
          </a:p>
          <a:p>
            <a:pPr marL="0" lvl="0" indent="0" algn="just">
              <a:buNone/>
            </a:pPr>
            <a:endParaRPr lang="pt-BR" u="sng" dirty="0" smtClean="0">
              <a:latin typeface="Times New Roman" pitchFamily="18" charset="0"/>
              <a:cs typeface="Times New Roman" pitchFamily="18" charset="0"/>
            </a:endParaRPr>
          </a:p>
          <a:p>
            <a:pPr marL="0" lvl="0" indent="0" algn="just">
              <a:buNone/>
            </a:pPr>
            <a:r>
              <a:rPr lang="pt-BR" b="1" dirty="0" smtClean="0">
                <a:latin typeface="Times New Roman" pitchFamily="18" charset="0"/>
                <a:cs typeface="Times New Roman" pitchFamily="18" charset="0"/>
              </a:rPr>
              <a:t>(v) Mistura </a:t>
            </a:r>
            <a:r>
              <a:rPr lang="pt-BR" b="1" dirty="0">
                <a:latin typeface="Times New Roman" pitchFamily="18" charset="0"/>
                <a:cs typeface="Times New Roman" pitchFamily="18" charset="0"/>
              </a:rPr>
              <a:t>de marcas precedentes com zero (item analisado na 3ª posição em diante)</a:t>
            </a:r>
          </a:p>
          <a:p>
            <a:pPr marL="0" indent="0" algn="just">
              <a:buNone/>
            </a:pPr>
            <a:endParaRPr lang="pt-BR" sz="1600" dirty="0" smtClean="0">
              <a:latin typeface="Times New Roman" pitchFamily="18" charset="0"/>
              <a:cs typeface="Times New Roman" pitchFamily="18" charset="0"/>
            </a:endParaRPr>
          </a:p>
          <a:p>
            <a:pPr marL="441325" indent="-441325" algn="just">
              <a:buNone/>
            </a:pPr>
            <a:r>
              <a:rPr lang="pt-BR" sz="2900" dirty="0" smtClean="0">
                <a:latin typeface="Times New Roman" pitchFamily="18" charset="0"/>
                <a:cs typeface="Times New Roman" pitchFamily="18" charset="0"/>
              </a:rPr>
              <a:t>(31)a. Zacarias </a:t>
            </a:r>
            <a:r>
              <a:rPr lang="pt-BR" sz="2900" dirty="0">
                <a:latin typeface="Times New Roman" pitchFamily="18" charset="0"/>
                <a:cs typeface="Times New Roman" pitchFamily="18" charset="0"/>
              </a:rPr>
              <a:t>u </a:t>
            </a:r>
            <a:r>
              <a:rPr lang="pt-BR" sz="2900" dirty="0" err="1">
                <a:latin typeface="Times New Roman" pitchFamily="18" charset="0"/>
                <a:cs typeface="Times New Roman" pitchFamily="18" charset="0"/>
              </a:rPr>
              <a:t>simhor</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Dirga</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au</a:t>
            </a:r>
            <a:r>
              <a:rPr lang="pt-BR" sz="2900" b="1" dirty="0" err="1">
                <a:latin typeface="Times New Roman" pitchFamily="18" charset="0"/>
                <a:cs typeface="Times New Roman" pitchFamily="18" charset="0"/>
              </a:rPr>
              <a:t>Ø</a:t>
            </a:r>
            <a:r>
              <a:rPr lang="pt-BR" sz="2900" dirty="0">
                <a:latin typeface="Times New Roman" pitchFamily="18" charset="0"/>
                <a:cs typeface="Times New Roman" pitchFamily="18" charset="0"/>
              </a:rPr>
              <a:t>| meu</a:t>
            </a:r>
            <a:r>
              <a:rPr lang="pt-BR" sz="2900" b="1" u="sng" dirty="0">
                <a:latin typeface="Times New Roman" pitchFamily="18" charset="0"/>
                <a:cs typeface="Times New Roman" pitchFamily="18" charset="0"/>
              </a:rPr>
              <a:t>s</a:t>
            </a:r>
            <a:r>
              <a:rPr lang="pt-BR" sz="2900" dirty="0">
                <a:latin typeface="Times New Roman" pitchFamily="18" charset="0"/>
                <a:cs typeface="Times New Roman" pitchFamily="18" charset="0"/>
              </a:rPr>
              <a:t> </a:t>
            </a:r>
            <a:r>
              <a:rPr lang="pt-BR" sz="2900" b="1" dirty="0" err="1">
                <a:latin typeface="Times New Roman" pitchFamily="18" charset="0"/>
                <a:cs typeface="Times New Roman" pitchFamily="18" charset="0"/>
              </a:rPr>
              <a:t>compadi</a:t>
            </a:r>
            <a:r>
              <a:rPr lang="pt-BR" sz="2900" b="1" u="sng" dirty="0" err="1">
                <a:latin typeface="Times New Roman" pitchFamily="18" charset="0"/>
                <a:cs typeface="Times New Roman" pitchFamily="18" charset="0"/>
              </a:rPr>
              <a:t>s</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qui</a:t>
            </a:r>
            <a:r>
              <a:rPr lang="pt-BR" sz="2900" dirty="0">
                <a:latin typeface="Times New Roman" pitchFamily="18" charset="0"/>
                <a:cs typeface="Times New Roman" pitchFamily="18" charset="0"/>
              </a:rPr>
              <a:t> não| esqueça </a:t>
            </a:r>
            <a:r>
              <a:rPr lang="pt-BR" sz="2900" dirty="0" err="1">
                <a:latin typeface="Times New Roman" pitchFamily="18" charset="0"/>
                <a:cs typeface="Times New Roman" pitchFamily="18" charset="0"/>
              </a:rPr>
              <a:t>di</a:t>
            </a:r>
            <a:r>
              <a:rPr lang="pt-BR" sz="2900" dirty="0">
                <a:latin typeface="Times New Roman" pitchFamily="18" charset="0"/>
                <a:cs typeface="Times New Roman" pitchFamily="18" charset="0"/>
              </a:rPr>
              <a:t> que não </a:t>
            </a:r>
            <a:r>
              <a:rPr lang="pt-BR" sz="2900" dirty="0" err="1">
                <a:latin typeface="Times New Roman" pitchFamily="18" charset="0"/>
                <a:cs typeface="Times New Roman" pitchFamily="18" charset="0"/>
              </a:rPr>
              <a:t>esqueso</a:t>
            </a:r>
            <a:r>
              <a:rPr lang="pt-BR" sz="2900" dirty="0">
                <a:latin typeface="Times New Roman" pitchFamily="18" charset="0"/>
                <a:cs typeface="Times New Roman" pitchFamily="18" charset="0"/>
              </a:rPr>
              <a:t>| Delis [...]. (AFS- 19)</a:t>
            </a:r>
          </a:p>
          <a:p>
            <a:pPr marL="441325" indent="-441325" algn="just">
              <a:buNone/>
            </a:pPr>
            <a:r>
              <a:rPr lang="pt-BR" sz="2900" dirty="0">
                <a:latin typeface="Times New Roman" pitchFamily="18" charset="0"/>
                <a:cs typeface="Times New Roman" pitchFamily="18" charset="0"/>
              </a:rPr>
              <a:t>      b. [...] </a:t>
            </a:r>
            <a:r>
              <a:rPr lang="pt-BR" sz="2900" dirty="0" err="1">
                <a:latin typeface="Times New Roman" pitchFamily="18" charset="0"/>
                <a:cs typeface="Times New Roman" pitchFamily="18" charset="0"/>
              </a:rPr>
              <a:t>aceiti</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lembranca</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qui</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maria</a:t>
            </a:r>
            <a:r>
              <a:rPr lang="pt-BR" sz="2900" dirty="0">
                <a:latin typeface="Times New Roman" pitchFamily="18" charset="0"/>
                <a:cs typeface="Times New Roman" pitchFamily="18" charset="0"/>
              </a:rPr>
              <a:t> i </a:t>
            </a:r>
            <a:r>
              <a:rPr lang="pt-BR" sz="2900" dirty="0" err="1">
                <a:latin typeface="Times New Roman" pitchFamily="18" charset="0"/>
                <a:cs typeface="Times New Roman" pitchFamily="18" charset="0"/>
              </a:rPr>
              <a:t>garcina</a:t>
            </a:r>
            <a:r>
              <a:rPr lang="pt-BR" sz="2900" dirty="0">
                <a:latin typeface="Times New Roman" pitchFamily="18" charset="0"/>
                <a:cs typeface="Times New Roman" pitchFamily="18" charset="0"/>
              </a:rPr>
              <a:t> i </a:t>
            </a:r>
            <a:r>
              <a:rPr lang="pt-BR" sz="2900" dirty="0" err="1">
                <a:latin typeface="Times New Roman" pitchFamily="18" charset="0"/>
                <a:cs typeface="Times New Roman" pitchFamily="18" charset="0"/>
              </a:rPr>
              <a:t>nenen</a:t>
            </a:r>
            <a:r>
              <a:rPr lang="pt-BR" sz="2900" dirty="0">
                <a:latin typeface="Times New Roman" pitchFamily="18" charset="0"/>
                <a:cs typeface="Times New Roman" pitchFamily="18" charset="0"/>
              </a:rPr>
              <a:t>| li manda i1abarco i </a:t>
            </a:r>
            <a:r>
              <a:rPr lang="pt-BR" sz="2900" dirty="0" err="1">
                <a:latin typeface="Times New Roman" pitchFamily="18" charset="0"/>
                <a:cs typeface="Times New Roman" pitchFamily="18" charset="0"/>
              </a:rPr>
              <a:t>aceiti</a:t>
            </a:r>
            <a:r>
              <a:rPr lang="pt-BR" sz="2900" dirty="0">
                <a:latin typeface="Times New Roman" pitchFamily="18" charset="0"/>
                <a:cs typeface="Times New Roman" pitchFamily="18" charset="0"/>
              </a:rPr>
              <a:t> a</a:t>
            </a:r>
            <a:r>
              <a:rPr lang="pt-BR" sz="2900" b="1" u="sng" dirty="0">
                <a:latin typeface="Times New Roman" pitchFamily="18" charset="0"/>
                <a:cs typeface="Times New Roman" pitchFamily="18" charset="0"/>
              </a:rPr>
              <a:t>s</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minha</a:t>
            </a:r>
            <a:r>
              <a:rPr lang="pt-BR" sz="2900" b="1" dirty="0" err="1">
                <a:latin typeface="Times New Roman" pitchFamily="18" charset="0"/>
                <a:cs typeface="Times New Roman" pitchFamily="18" charset="0"/>
              </a:rPr>
              <a:t>Ø</a:t>
            </a:r>
            <a:r>
              <a:rPr lang="pt-BR" sz="2900" dirty="0">
                <a:latin typeface="Times New Roman" pitchFamily="18" charset="0"/>
                <a:cs typeface="Times New Roman" pitchFamily="18" charset="0"/>
              </a:rPr>
              <a:t> </a:t>
            </a:r>
            <a:r>
              <a:rPr lang="pt-BR" sz="2900" b="1" dirty="0" err="1">
                <a:latin typeface="Times New Roman" pitchFamily="18" charset="0"/>
                <a:cs typeface="Times New Roman" pitchFamily="18" charset="0"/>
              </a:rPr>
              <a:t>lenbracaØ</a:t>
            </a:r>
            <a:r>
              <a:rPr lang="pt-BR" sz="2900" dirty="0">
                <a:latin typeface="Times New Roman" pitchFamily="18" charset="0"/>
                <a:cs typeface="Times New Roman" pitchFamily="18" charset="0"/>
              </a:rPr>
              <a:t>| [...]. (FP- 78)</a:t>
            </a:r>
          </a:p>
          <a:p>
            <a:pPr marL="0" lvl="0" indent="0" algn="just">
              <a:buNone/>
            </a:pPr>
            <a:endParaRPr lang="pt-BR" u="sng" dirty="0" smtClean="0">
              <a:latin typeface="Times New Roman" pitchFamily="18" charset="0"/>
              <a:cs typeface="Times New Roman" pitchFamily="18" charset="0"/>
            </a:endParaRPr>
          </a:p>
          <a:p>
            <a:pPr marL="0" lvl="0" indent="0" algn="just">
              <a:buNone/>
            </a:pPr>
            <a:r>
              <a:rPr lang="pt-BR" b="1" dirty="0" smtClean="0">
                <a:latin typeface="Times New Roman" pitchFamily="18" charset="0"/>
                <a:cs typeface="Times New Roman" pitchFamily="18" charset="0"/>
              </a:rPr>
              <a:t>(vi) Ausência </a:t>
            </a:r>
            <a:r>
              <a:rPr lang="pt-BR" b="1" dirty="0">
                <a:latin typeface="Times New Roman" pitchFamily="18" charset="0"/>
                <a:cs typeface="Times New Roman" pitchFamily="18" charset="0"/>
              </a:rPr>
              <a:t>de marcas precedentes (item analisado na 3ª posição em diante)</a:t>
            </a:r>
          </a:p>
          <a:p>
            <a:pPr marL="0" indent="0" algn="just">
              <a:buNone/>
            </a:pPr>
            <a:endParaRPr lang="pt-BR" sz="1600" dirty="0" smtClean="0">
              <a:latin typeface="Times New Roman" pitchFamily="18" charset="0"/>
              <a:cs typeface="Times New Roman" pitchFamily="18" charset="0"/>
            </a:endParaRPr>
          </a:p>
          <a:p>
            <a:pPr marL="0" indent="0" algn="just">
              <a:buNone/>
            </a:pPr>
            <a:r>
              <a:rPr lang="pt-BR" sz="2900" dirty="0" smtClean="0">
                <a:latin typeface="Times New Roman" pitchFamily="18" charset="0"/>
                <a:cs typeface="Times New Roman" pitchFamily="18" charset="0"/>
              </a:rPr>
              <a:t>(32)a</a:t>
            </a:r>
            <a:r>
              <a:rPr lang="pt-BR" sz="2900" dirty="0">
                <a:latin typeface="Times New Roman" pitchFamily="18" charset="0"/>
                <a:cs typeface="Times New Roman" pitchFamily="18" charset="0"/>
              </a:rPr>
              <a:t>. [...] pitanga farsa </a:t>
            </a:r>
            <a:r>
              <a:rPr lang="pt-BR" sz="2900" dirty="0" err="1">
                <a:latin typeface="Times New Roman" pitchFamily="18" charset="0"/>
                <a:cs typeface="Times New Roman" pitchFamily="18" charset="0"/>
              </a:rPr>
              <a:t>a</a:t>
            </a:r>
            <a:r>
              <a:rPr lang="pt-BR" sz="2900" b="1" dirty="0" err="1">
                <a:latin typeface="Times New Roman" pitchFamily="18" charset="0"/>
                <a:cs typeface="Times New Roman" pitchFamily="18" charset="0"/>
              </a:rPr>
              <a:t>Ø</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mia</a:t>
            </a:r>
            <a:r>
              <a:rPr lang="pt-BR" sz="2900" b="1" dirty="0" err="1">
                <a:latin typeface="Times New Roman" pitchFamily="18" charset="0"/>
                <a:cs typeface="Times New Roman" pitchFamily="18" charset="0"/>
              </a:rPr>
              <a:t>Ø</a:t>
            </a:r>
            <a:r>
              <a:rPr lang="pt-BR" sz="2900" dirty="0">
                <a:latin typeface="Times New Roman" pitchFamily="18" charset="0"/>
                <a:cs typeface="Times New Roman" pitchFamily="18" charset="0"/>
              </a:rPr>
              <a:t> </a:t>
            </a:r>
            <a:r>
              <a:rPr lang="pt-BR" sz="2900" b="1" dirty="0" err="1">
                <a:latin typeface="Times New Roman" pitchFamily="18" charset="0"/>
                <a:cs typeface="Times New Roman" pitchFamily="18" charset="0"/>
              </a:rPr>
              <a:t>vesi</a:t>
            </a:r>
            <a:r>
              <a:rPr lang="pt-BR" sz="2900" b="1" u="sng" dirty="0" err="1">
                <a:latin typeface="Times New Roman" pitchFamily="18" charset="0"/>
                <a:cs typeface="Times New Roman" pitchFamily="18" charset="0"/>
              </a:rPr>
              <a:t>s</a:t>
            </a:r>
            <a:r>
              <a:rPr lang="pt-BR" sz="2900" dirty="0">
                <a:latin typeface="Times New Roman" pitchFamily="18" charset="0"/>
                <a:cs typeface="Times New Roman" pitchFamily="18" charset="0"/>
              </a:rPr>
              <a:t>| por mia </a:t>
            </a:r>
            <a:r>
              <a:rPr lang="pt-BR" sz="2900" dirty="0" err="1">
                <a:latin typeface="Times New Roman" pitchFamily="18" charset="0"/>
                <a:cs typeface="Times New Roman" pitchFamily="18" charset="0"/>
              </a:rPr>
              <a:t>farmiria</a:t>
            </a:r>
            <a:r>
              <a:rPr lang="pt-BR" sz="2900" dirty="0">
                <a:latin typeface="Times New Roman" pitchFamily="18" charset="0"/>
                <a:cs typeface="Times New Roman" pitchFamily="18" charset="0"/>
              </a:rPr>
              <a:t>| [...]. (AFS- 2)</a:t>
            </a:r>
          </a:p>
          <a:p>
            <a:pPr marL="441325" indent="-441325" algn="just">
              <a:buNone/>
            </a:pPr>
            <a:r>
              <a:rPr lang="pt-BR" sz="2900" dirty="0">
                <a:latin typeface="Times New Roman" pitchFamily="18" charset="0"/>
                <a:cs typeface="Times New Roman" pitchFamily="18" charset="0"/>
              </a:rPr>
              <a:t>     </a:t>
            </a:r>
            <a:r>
              <a:rPr lang="pt-BR" sz="2900" dirty="0" smtClean="0">
                <a:latin typeface="Times New Roman" pitchFamily="18" charset="0"/>
                <a:cs typeface="Times New Roman" pitchFamily="18" charset="0"/>
              </a:rPr>
              <a:t>  b</a:t>
            </a:r>
            <a:r>
              <a:rPr lang="pt-BR" sz="2900" dirty="0">
                <a:latin typeface="Times New Roman" pitchFamily="18" charset="0"/>
                <a:cs typeface="Times New Roman" pitchFamily="18" charset="0"/>
              </a:rPr>
              <a:t>. [...] u </a:t>
            </a:r>
            <a:r>
              <a:rPr lang="pt-BR" sz="2900" dirty="0" err="1">
                <a:latin typeface="Times New Roman" pitchFamily="18" charset="0"/>
                <a:cs typeface="Times New Roman" pitchFamily="18" charset="0"/>
              </a:rPr>
              <a:t>sinhor</a:t>
            </a:r>
            <a:r>
              <a:rPr lang="pt-BR" sz="2900" dirty="0">
                <a:latin typeface="Times New Roman" pitchFamily="18" charset="0"/>
                <a:cs typeface="Times New Roman" pitchFamily="18" charset="0"/>
              </a:rPr>
              <a:t> | </a:t>
            </a:r>
            <a:r>
              <a:rPr lang="pt-BR" sz="2900" dirty="0" err="1">
                <a:latin typeface="Times New Roman" pitchFamily="18" charset="0"/>
                <a:cs typeface="Times New Roman" pitchFamily="18" charset="0"/>
              </a:rPr>
              <a:t>tiri</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u</a:t>
            </a:r>
            <a:r>
              <a:rPr lang="pt-BR" sz="2900" b="1" dirty="0" err="1">
                <a:latin typeface="Times New Roman" pitchFamily="18" charset="0"/>
                <a:cs typeface="Times New Roman" pitchFamily="18" charset="0"/>
              </a:rPr>
              <a:t>Ø</a:t>
            </a:r>
            <a:r>
              <a:rPr lang="pt-BR" sz="2900" dirty="0">
                <a:latin typeface="Times New Roman" pitchFamily="18" charset="0"/>
                <a:cs typeface="Times New Roman" pitchFamily="18" charset="0"/>
              </a:rPr>
              <a:t> </a:t>
            </a:r>
            <a:r>
              <a:rPr lang="pt-BR" sz="2900" dirty="0" err="1">
                <a:latin typeface="Times New Roman" pitchFamily="18" charset="0"/>
                <a:cs typeface="Times New Roman" pitchFamily="18" charset="0"/>
              </a:rPr>
              <a:t>ceu</a:t>
            </a:r>
            <a:r>
              <a:rPr lang="pt-BR" sz="2900" b="1" dirty="0" err="1">
                <a:latin typeface="Times New Roman" pitchFamily="18" charset="0"/>
                <a:cs typeface="Times New Roman" pitchFamily="18" charset="0"/>
              </a:rPr>
              <a:t>Ø</a:t>
            </a:r>
            <a:r>
              <a:rPr lang="pt-BR" sz="2900" dirty="0">
                <a:latin typeface="Times New Roman" pitchFamily="18" charset="0"/>
                <a:cs typeface="Times New Roman" pitchFamily="18" charset="0"/>
              </a:rPr>
              <a:t> </a:t>
            </a:r>
            <a:r>
              <a:rPr lang="pt-BR" sz="2900" b="1" dirty="0" err="1">
                <a:latin typeface="Times New Roman" pitchFamily="18" charset="0"/>
                <a:cs typeface="Times New Roman" pitchFamily="18" charset="0"/>
              </a:rPr>
              <a:t>retarto</a:t>
            </a:r>
            <a:r>
              <a:rPr lang="pt-BR" sz="2900" b="1" u="sng" dirty="0" err="1">
                <a:latin typeface="Times New Roman" pitchFamily="18" charset="0"/>
                <a:cs typeface="Times New Roman" pitchFamily="18" charset="0"/>
              </a:rPr>
              <a:t>s</a:t>
            </a:r>
            <a:r>
              <a:rPr lang="pt-BR" sz="2900" dirty="0">
                <a:latin typeface="Times New Roman" pitchFamily="18" charset="0"/>
                <a:cs typeface="Times New Roman" pitchFamily="18" charset="0"/>
              </a:rPr>
              <a:t> ir| min mandi par min| [...].  (AFS- 10)</a:t>
            </a:r>
          </a:p>
          <a:p>
            <a:pPr marL="0" indent="0" algn="just">
              <a:buNone/>
            </a:pP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2490174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404664"/>
            <a:ext cx="8363272" cy="6048672"/>
          </a:xfrm>
        </p:spPr>
        <p:txBody>
          <a:bodyPr>
            <a:noAutofit/>
          </a:bodyPr>
          <a:lstStyle/>
          <a:p>
            <a:pPr marL="0" lvl="0" indent="0" algn="just">
              <a:buNone/>
            </a:pPr>
            <a:r>
              <a:rPr lang="pt-BR" sz="2400" b="1" dirty="0" smtClean="0">
                <a:latin typeface="Times New Roman" pitchFamily="18" charset="0"/>
                <a:cs typeface="Times New Roman" pitchFamily="18" charset="0"/>
              </a:rPr>
              <a:t>(i) Na </a:t>
            </a:r>
            <a:r>
              <a:rPr lang="pt-BR" sz="2400" b="1" dirty="0">
                <a:latin typeface="Times New Roman" pitchFamily="18" charset="0"/>
                <a:cs typeface="Times New Roman" pitchFamily="18" charset="0"/>
              </a:rPr>
              <a:t>inserção da marca de plural em todos os elementos do </a:t>
            </a:r>
            <a:r>
              <a:rPr lang="pt-BR" sz="2400" b="1" dirty="0" smtClean="0">
                <a:latin typeface="Times New Roman" pitchFamily="18" charset="0"/>
                <a:cs typeface="Times New Roman" pitchFamily="18" charset="0"/>
              </a:rPr>
              <a:t>SN</a:t>
            </a:r>
            <a:endParaRPr lang="pt-BR" sz="2400" dirty="0">
              <a:latin typeface="Times New Roman" pitchFamily="18" charset="0"/>
              <a:cs typeface="Times New Roman" pitchFamily="18" charset="0"/>
            </a:endParaRPr>
          </a:p>
          <a:p>
            <a:pPr marL="0" indent="0" algn="just">
              <a:buNone/>
            </a:pPr>
            <a:r>
              <a:rPr lang="pt-BR" sz="2400" dirty="0">
                <a:latin typeface="Times New Roman" pitchFamily="18" charset="0"/>
                <a:cs typeface="Times New Roman" pitchFamily="18" charset="0"/>
              </a:rPr>
              <a:t>(1) O</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meu</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tio</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querido</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ou todo</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aquele</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estudante</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a:t>
            </a:r>
          </a:p>
          <a:p>
            <a:pPr marL="0" indent="0" algn="just">
              <a:buNone/>
            </a:pPr>
            <a:r>
              <a:rPr lang="pt-BR" sz="2400" dirty="0">
                <a:latin typeface="Times New Roman" pitchFamily="18" charset="0"/>
                <a:cs typeface="Times New Roman" pitchFamily="18" charset="0"/>
              </a:rPr>
              <a:t> </a:t>
            </a:r>
          </a:p>
          <a:p>
            <a:pPr marL="0" lvl="0" indent="0" algn="just">
              <a:buNone/>
            </a:pPr>
            <a:r>
              <a:rPr lang="pt-BR" sz="2400" b="1" dirty="0" smtClean="0">
                <a:latin typeface="Times New Roman" pitchFamily="18" charset="0"/>
                <a:cs typeface="Times New Roman" pitchFamily="18" charset="0"/>
              </a:rPr>
              <a:t>(</a:t>
            </a:r>
            <a:r>
              <a:rPr lang="pt-BR" sz="2400" b="1" dirty="0" err="1" smtClean="0">
                <a:latin typeface="Times New Roman" pitchFamily="18" charset="0"/>
                <a:cs typeface="Times New Roman" pitchFamily="18" charset="0"/>
              </a:rPr>
              <a:t>ii</a:t>
            </a:r>
            <a:r>
              <a:rPr lang="pt-BR" sz="2400" b="1" dirty="0" smtClean="0">
                <a:latin typeface="Times New Roman" pitchFamily="18" charset="0"/>
                <a:cs typeface="Times New Roman" pitchFamily="18" charset="0"/>
              </a:rPr>
              <a:t>) Na </a:t>
            </a:r>
            <a:r>
              <a:rPr lang="pt-BR" sz="2400" b="1" dirty="0">
                <a:latin typeface="Times New Roman" pitchFamily="18" charset="0"/>
                <a:cs typeface="Times New Roman" pitchFamily="18" charset="0"/>
              </a:rPr>
              <a:t>inserção da marcação de plural em alguns </a:t>
            </a:r>
            <a:r>
              <a:rPr lang="pt-BR" sz="2400" b="1" dirty="0" smtClean="0">
                <a:latin typeface="Times New Roman" pitchFamily="18" charset="0"/>
                <a:cs typeface="Times New Roman" pitchFamily="18" charset="0"/>
              </a:rPr>
              <a:t>elementos</a:t>
            </a:r>
            <a:endParaRPr lang="pt-BR" sz="2400" dirty="0" smtClean="0">
              <a:latin typeface="Times New Roman" pitchFamily="18" charset="0"/>
              <a:cs typeface="Times New Roman" pitchFamily="18" charset="0"/>
            </a:endParaRPr>
          </a:p>
          <a:p>
            <a:pPr marL="0" indent="0" algn="just">
              <a:buNone/>
            </a:pPr>
            <a:r>
              <a:rPr lang="pt-BR" sz="2400" dirty="0">
                <a:latin typeface="Times New Roman" pitchFamily="18" charset="0"/>
                <a:cs typeface="Times New Roman" pitchFamily="18" charset="0"/>
              </a:rPr>
              <a:t> </a:t>
            </a:r>
            <a:r>
              <a:rPr lang="pt-BR" sz="2400" dirty="0" smtClean="0">
                <a:latin typeface="Times New Roman" pitchFamily="18" charset="0"/>
                <a:cs typeface="Times New Roman" pitchFamily="18" charset="0"/>
              </a:rPr>
              <a:t>(</a:t>
            </a:r>
            <a:r>
              <a:rPr lang="pt-BR" sz="2400" dirty="0">
                <a:latin typeface="Times New Roman" pitchFamily="18" charset="0"/>
                <a:cs typeface="Times New Roman" pitchFamily="18" charset="0"/>
              </a:rPr>
              <a:t>2) O</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meu</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tioØ</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queridoØ</a:t>
            </a:r>
            <a:r>
              <a:rPr lang="pt-BR" sz="2400" dirty="0">
                <a:latin typeface="Times New Roman" pitchFamily="18" charset="0"/>
                <a:cs typeface="Times New Roman" pitchFamily="18" charset="0"/>
              </a:rPr>
              <a:t> ou todo</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aquele</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estudanteØ</a:t>
            </a:r>
            <a:r>
              <a:rPr lang="pt-BR" sz="2400" dirty="0">
                <a:latin typeface="Times New Roman" pitchFamily="18" charset="0"/>
                <a:cs typeface="Times New Roman" pitchFamily="18" charset="0"/>
              </a:rPr>
              <a:t>.</a:t>
            </a:r>
          </a:p>
          <a:p>
            <a:pPr marL="0" indent="0" algn="just">
              <a:buNone/>
            </a:pPr>
            <a:r>
              <a:rPr lang="pt-BR" sz="2400" dirty="0">
                <a:latin typeface="Times New Roman" pitchFamily="18" charset="0"/>
                <a:cs typeface="Times New Roman" pitchFamily="18" charset="0"/>
              </a:rPr>
              <a:t> </a:t>
            </a:r>
          </a:p>
          <a:p>
            <a:pPr marL="0" lvl="0" indent="0" algn="just">
              <a:buNone/>
            </a:pPr>
            <a:r>
              <a:rPr lang="pt-BR" sz="2400" b="1" dirty="0">
                <a:latin typeface="Times New Roman" pitchFamily="18" charset="0"/>
                <a:cs typeface="Times New Roman" pitchFamily="18" charset="0"/>
              </a:rPr>
              <a:t> </a:t>
            </a:r>
            <a:r>
              <a:rPr lang="pt-BR" sz="2400" b="1" dirty="0" smtClean="0">
                <a:latin typeface="Times New Roman" pitchFamily="18" charset="0"/>
                <a:cs typeface="Times New Roman" pitchFamily="18" charset="0"/>
              </a:rPr>
              <a:t>(</a:t>
            </a:r>
            <a:r>
              <a:rPr lang="pt-BR" sz="2400" b="1" dirty="0" err="1" smtClean="0">
                <a:latin typeface="Times New Roman" pitchFamily="18" charset="0"/>
                <a:cs typeface="Times New Roman" pitchFamily="18" charset="0"/>
              </a:rPr>
              <a:t>iii</a:t>
            </a:r>
            <a:r>
              <a:rPr lang="pt-BR" sz="2400" b="1" dirty="0" smtClean="0">
                <a:latin typeface="Times New Roman" pitchFamily="18" charset="0"/>
                <a:cs typeface="Times New Roman" pitchFamily="18" charset="0"/>
              </a:rPr>
              <a:t>) Na </a:t>
            </a:r>
            <a:r>
              <a:rPr lang="pt-BR" sz="2400" b="1" dirty="0">
                <a:latin typeface="Times New Roman" pitchFamily="18" charset="0"/>
                <a:cs typeface="Times New Roman" pitchFamily="18" charset="0"/>
              </a:rPr>
              <a:t>inserção </a:t>
            </a:r>
            <a:r>
              <a:rPr lang="pt-BR" sz="2400" b="1" dirty="0" smtClean="0">
                <a:latin typeface="Times New Roman" pitchFamily="18" charset="0"/>
                <a:cs typeface="Times New Roman" pitchFamily="18" charset="0"/>
              </a:rPr>
              <a:t>da </a:t>
            </a:r>
            <a:r>
              <a:rPr lang="pt-BR" sz="2400" b="1" dirty="0">
                <a:latin typeface="Times New Roman" pitchFamily="18" charset="0"/>
                <a:cs typeface="Times New Roman" pitchFamily="18" charset="0"/>
              </a:rPr>
              <a:t>marcação de plural num único elemento do SN, geralmente o que reside na primeira posição (ou em outras posições</a:t>
            </a:r>
            <a:r>
              <a:rPr lang="pt-BR" sz="2400" b="1" dirty="0" smtClean="0">
                <a:latin typeface="Times New Roman" pitchFamily="18" charset="0"/>
                <a:cs typeface="Times New Roman" pitchFamily="18" charset="0"/>
              </a:rPr>
              <a:t>)</a:t>
            </a:r>
            <a:endParaRPr lang="pt-BR" sz="2400" dirty="0">
              <a:latin typeface="Times New Roman" pitchFamily="18" charset="0"/>
              <a:cs typeface="Times New Roman" pitchFamily="18" charset="0"/>
            </a:endParaRPr>
          </a:p>
          <a:p>
            <a:pPr marL="0" indent="0" algn="just">
              <a:buNone/>
            </a:pPr>
            <a:r>
              <a:rPr lang="pt-BR" sz="2400" dirty="0">
                <a:latin typeface="Times New Roman" pitchFamily="18" charset="0"/>
                <a:cs typeface="Times New Roman" pitchFamily="18" charset="0"/>
              </a:rPr>
              <a:t>(3) a. O</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meuØ</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tioØ</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queridoØ</a:t>
            </a:r>
            <a:r>
              <a:rPr lang="pt-BR" sz="2400" dirty="0">
                <a:latin typeface="Times New Roman" pitchFamily="18" charset="0"/>
                <a:cs typeface="Times New Roman" pitchFamily="18" charset="0"/>
              </a:rPr>
              <a:t> ou todo</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aqueleØ</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estudanteØ</a:t>
            </a:r>
            <a:r>
              <a:rPr lang="pt-BR" sz="2400" dirty="0">
                <a:latin typeface="Times New Roman" pitchFamily="18" charset="0"/>
                <a:cs typeface="Times New Roman" pitchFamily="18" charset="0"/>
              </a:rPr>
              <a:t>.</a:t>
            </a:r>
          </a:p>
          <a:p>
            <a:pPr marL="0" indent="0" algn="just">
              <a:buNone/>
            </a:pPr>
            <a:r>
              <a:rPr lang="pt-BR" sz="2400" dirty="0">
                <a:latin typeface="Times New Roman" pitchFamily="18" charset="0"/>
                <a:cs typeface="Times New Roman" pitchFamily="18" charset="0"/>
              </a:rPr>
              <a:t>      </a:t>
            </a:r>
            <a:r>
              <a:rPr lang="pt-BR" sz="2400" dirty="0" smtClean="0">
                <a:latin typeface="Times New Roman" pitchFamily="18" charset="0"/>
                <a:cs typeface="Times New Roman" pitchFamily="18" charset="0"/>
              </a:rPr>
              <a:t>b</a:t>
            </a:r>
            <a:r>
              <a:rPr lang="pt-BR" sz="2400" dirty="0">
                <a:latin typeface="Times New Roman" pitchFamily="18" charset="0"/>
                <a:cs typeface="Times New Roman" pitchFamily="18" charset="0"/>
              </a:rPr>
              <a:t>. O meu</a:t>
            </a:r>
            <a:r>
              <a:rPr lang="pt-BR" sz="2400" u="sng" dirty="0">
                <a:latin typeface="Times New Roman" pitchFamily="18" charset="0"/>
                <a:cs typeface="Times New Roman" pitchFamily="18" charset="0"/>
              </a:rPr>
              <a:t>s</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tioØ</a:t>
            </a:r>
            <a:r>
              <a:rPr lang="pt-BR" sz="2400" dirty="0">
                <a:latin typeface="Times New Roman" pitchFamily="18" charset="0"/>
                <a:cs typeface="Times New Roman" pitchFamily="18" charset="0"/>
              </a:rPr>
              <a:t> </a:t>
            </a:r>
            <a:r>
              <a:rPr lang="pt-BR" sz="2400" dirty="0" err="1">
                <a:latin typeface="Times New Roman" pitchFamily="18" charset="0"/>
                <a:cs typeface="Times New Roman" pitchFamily="18" charset="0"/>
              </a:rPr>
              <a:t>queridoØ</a:t>
            </a:r>
            <a:r>
              <a:rPr lang="pt-BR" sz="2400" dirty="0">
                <a:latin typeface="Times New Roman" pitchFamily="18" charset="0"/>
                <a:cs typeface="Times New Roman" pitchFamily="18" charset="0"/>
              </a:rPr>
              <a:t>.</a:t>
            </a:r>
          </a:p>
          <a:p>
            <a:pPr marL="0" indent="0" algn="just">
              <a:buNone/>
            </a:pPr>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25548014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41784"/>
            <a:ext cx="8229600" cy="1143000"/>
          </a:xfrm>
        </p:spPr>
        <p:txBody>
          <a:bodyPr>
            <a:noAutofit/>
          </a:bodyPr>
          <a:lstStyle/>
          <a:p>
            <a:pPr algn="just"/>
            <a:r>
              <a:rPr lang="pt-BR" sz="1800" dirty="0">
                <a:latin typeface="Times New Roman" pitchFamily="18" charset="0"/>
                <a:cs typeface="Times New Roman" pitchFamily="18" charset="0"/>
              </a:rPr>
              <a:t>Efeito das marcas precedentes sobre a realização da concordância de número nos itens do </a:t>
            </a:r>
            <a:r>
              <a:rPr lang="pt-BR" sz="1800" dirty="0" smtClean="0">
                <a:latin typeface="Times New Roman" pitchFamily="18" charset="0"/>
                <a:cs typeface="Times New Roman" pitchFamily="18" charset="0"/>
              </a:rPr>
              <a:t>SN</a:t>
            </a:r>
            <a:endParaRPr lang="pt-BR" sz="18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4174141715"/>
              </p:ext>
            </p:extLst>
          </p:nvPr>
        </p:nvGraphicFramePr>
        <p:xfrm>
          <a:off x="611560" y="1340769"/>
          <a:ext cx="7920880" cy="4896541"/>
        </p:xfrm>
        <a:graphic>
          <a:graphicData uri="http://schemas.openxmlformats.org/drawingml/2006/table">
            <a:tbl>
              <a:tblPr firstRow="1" firstCol="1" bandRow="1"/>
              <a:tblGrid>
                <a:gridCol w="4402755"/>
                <a:gridCol w="1400152"/>
                <a:gridCol w="706287"/>
                <a:gridCol w="1411686"/>
              </a:tblGrid>
              <a:tr h="651628">
                <a:tc>
                  <a:txBody>
                    <a:bodyPr/>
                    <a:lstStyle/>
                    <a:p>
                      <a:pPr algn="ctr">
                        <a:spcAft>
                          <a:spcPts val="0"/>
                        </a:spcAft>
                      </a:pPr>
                      <a:r>
                        <a:rPr lang="pt-BR" sz="1600" b="1" dirty="0">
                          <a:solidFill>
                            <a:srgbClr val="000000"/>
                          </a:solidFill>
                          <a:effectLst/>
                          <a:latin typeface="Times New Roman" pitchFamily="18" charset="0"/>
                          <a:ea typeface="Times New Roman"/>
                          <a:cs typeface="Times New Roman" pitchFamily="18" charset="0"/>
                        </a:rPr>
                        <a:t>MARCAS PRECEDENTES</a:t>
                      </a:r>
                      <a:endParaRPr lang="pt-BR" sz="16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b="1">
                          <a:solidFill>
                            <a:srgbClr val="000000"/>
                          </a:solidFill>
                          <a:effectLst/>
                          <a:latin typeface="Times New Roman" pitchFamily="18" charset="0"/>
                          <a:ea typeface="Times New Roman"/>
                          <a:cs typeface="Times New Roman" pitchFamily="18" charset="0"/>
                        </a:rPr>
                        <a:t>Frequência</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b="1">
                          <a:solidFill>
                            <a:srgbClr val="000000"/>
                          </a:solidFill>
                          <a:effectLst/>
                          <a:latin typeface="Times New Roman" pitchFamily="18" charset="0"/>
                          <a:ea typeface="Times New Roman"/>
                          <a:cs typeface="Times New Roman" pitchFamily="18" charset="0"/>
                        </a:rPr>
                        <a:t>%</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b="1">
                          <a:solidFill>
                            <a:srgbClr val="000000"/>
                          </a:solidFill>
                          <a:effectLst/>
                          <a:latin typeface="Times New Roman" pitchFamily="18" charset="0"/>
                          <a:ea typeface="Times New Roman"/>
                          <a:cs typeface="Times New Roman" pitchFamily="18" charset="0"/>
                        </a:rPr>
                        <a:t>Peso relativo</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1628">
                <a:tc>
                  <a:txBody>
                    <a:bodyPr/>
                    <a:lstStyle/>
                    <a:p>
                      <a:pPr algn="l">
                        <a:spcAft>
                          <a:spcPts val="0"/>
                        </a:spcAft>
                      </a:pPr>
                      <a:r>
                        <a:rPr lang="pt-BR" sz="1600" b="1">
                          <a:solidFill>
                            <a:srgbClr val="000000"/>
                          </a:solidFill>
                          <a:effectLst/>
                          <a:latin typeface="Times New Roman" pitchFamily="18" charset="0"/>
                          <a:ea typeface="Times New Roman"/>
                          <a:cs typeface="Times New Roman" pitchFamily="18" charset="0"/>
                        </a:rPr>
                        <a:t>Ausência de marca formal na 1ª posição</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29/40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72,5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0.874</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651628">
                <a:tc>
                  <a:txBody>
                    <a:bodyPr/>
                    <a:lstStyle/>
                    <a:p>
                      <a:pPr algn="l">
                        <a:spcAft>
                          <a:spcPts val="0"/>
                        </a:spcAft>
                      </a:pPr>
                      <a:r>
                        <a:rPr lang="pt-BR" sz="1600" b="1">
                          <a:solidFill>
                            <a:srgbClr val="000000"/>
                          </a:solidFill>
                          <a:effectLst/>
                          <a:latin typeface="Times New Roman" pitchFamily="18" charset="0"/>
                          <a:ea typeface="Times New Roman"/>
                          <a:cs typeface="Times New Roman" pitchFamily="18" charset="0"/>
                        </a:rPr>
                        <a:t>Presença de marca formal na 1ª posição</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pt-BR" sz="1600" dirty="0">
                          <a:solidFill>
                            <a:srgbClr val="000000"/>
                          </a:solidFill>
                          <a:effectLst/>
                          <a:latin typeface="Times New Roman" pitchFamily="18" charset="0"/>
                          <a:ea typeface="Times New Roman"/>
                          <a:cs typeface="Times New Roman" pitchFamily="18" charset="0"/>
                        </a:rPr>
                        <a:t>110/202</a:t>
                      </a:r>
                    </a:p>
                  </a:txBody>
                  <a:tcPr marL="68580" marR="68580" marT="0" marB="0" anchor="ctr">
                    <a:lnL>
                      <a:noFill/>
                    </a:lnL>
                    <a:lnR>
                      <a:noFill/>
                    </a:lnR>
                    <a:lnT>
                      <a:noFill/>
                    </a:lnT>
                    <a:lnB>
                      <a:noFill/>
                    </a:lnB>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54,5</a:t>
                      </a:r>
                    </a:p>
                  </a:txBody>
                  <a:tcPr marL="68580" marR="68580" marT="0" marB="0" anchor="ctr">
                    <a:lnL>
                      <a:noFill/>
                    </a:lnL>
                    <a:lnR>
                      <a:noFill/>
                    </a:lnR>
                    <a:lnT>
                      <a:noFill/>
                    </a:lnT>
                    <a:lnB>
                      <a:noFill/>
                    </a:lnB>
                  </a:tcPr>
                </a:tc>
                <a:tc>
                  <a:txBody>
                    <a:bodyPr/>
                    <a:lstStyle/>
                    <a:p>
                      <a:pPr algn="ctr">
                        <a:spcAft>
                          <a:spcPts val="0"/>
                        </a:spcAft>
                      </a:pPr>
                      <a:r>
                        <a:rPr lang="pt-BR" sz="1600" dirty="0">
                          <a:solidFill>
                            <a:srgbClr val="000000"/>
                          </a:solidFill>
                          <a:effectLst/>
                          <a:latin typeface="Times New Roman" pitchFamily="18" charset="0"/>
                          <a:ea typeface="Times New Roman"/>
                          <a:cs typeface="Times New Roman" pitchFamily="18" charset="0"/>
                        </a:rPr>
                        <a:t>0.517</a:t>
                      </a:r>
                    </a:p>
                  </a:txBody>
                  <a:tcPr marL="68580" marR="68580" marT="0" marB="0" anchor="ctr">
                    <a:lnL>
                      <a:noFill/>
                    </a:lnL>
                    <a:lnR>
                      <a:noFill/>
                    </a:lnR>
                    <a:lnT>
                      <a:noFill/>
                    </a:lnT>
                    <a:lnB>
                      <a:noFill/>
                    </a:lnB>
                  </a:tcPr>
                </a:tc>
              </a:tr>
              <a:tr h="335147">
                <a:tc>
                  <a:txBody>
                    <a:bodyPr/>
                    <a:lstStyle/>
                    <a:p>
                      <a:pPr algn="l">
                        <a:spcAft>
                          <a:spcPts val="0"/>
                        </a:spcAft>
                      </a:pPr>
                      <a:r>
                        <a:rPr lang="pt-BR" sz="1600" b="1">
                          <a:solidFill>
                            <a:srgbClr val="000000"/>
                          </a:solidFill>
                          <a:effectLst/>
                          <a:latin typeface="Times New Roman" pitchFamily="18" charset="0"/>
                          <a:ea typeface="Times New Roman"/>
                          <a:cs typeface="Times New Roman" pitchFamily="18" charset="0"/>
                        </a:rPr>
                        <a:t>Numeral</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11/39</a:t>
                      </a:r>
                    </a:p>
                  </a:txBody>
                  <a:tcPr marL="68580" marR="68580" marT="0" marB="0" anchor="ctr">
                    <a:lnL>
                      <a:noFill/>
                    </a:lnL>
                    <a:lnR>
                      <a:noFill/>
                    </a:lnR>
                    <a:lnT>
                      <a:noFill/>
                    </a:lnT>
                    <a:lnB>
                      <a:noFill/>
                    </a:lnB>
                    <a:solidFill>
                      <a:srgbClr val="C0C0C0"/>
                    </a:solidFill>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28,2</a:t>
                      </a:r>
                    </a:p>
                  </a:txBody>
                  <a:tcPr marL="68580" marR="68580" marT="0" marB="0" anchor="ctr">
                    <a:lnL>
                      <a:noFill/>
                    </a:lnL>
                    <a:lnR>
                      <a:noFill/>
                    </a:lnR>
                    <a:lnT>
                      <a:noFill/>
                    </a:lnT>
                    <a:lnB>
                      <a:noFill/>
                    </a:lnB>
                    <a:solidFill>
                      <a:srgbClr val="C0C0C0"/>
                    </a:solidFill>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0.406</a:t>
                      </a:r>
                    </a:p>
                  </a:txBody>
                  <a:tcPr marL="68580" marR="68580" marT="0" marB="0" anchor="ctr">
                    <a:lnL>
                      <a:noFill/>
                    </a:lnL>
                    <a:lnR>
                      <a:noFill/>
                    </a:lnR>
                    <a:lnT>
                      <a:noFill/>
                    </a:lnT>
                    <a:lnB>
                      <a:noFill/>
                    </a:lnB>
                    <a:solidFill>
                      <a:srgbClr val="C0C0C0"/>
                    </a:solidFill>
                  </a:tcPr>
                </a:tc>
              </a:tr>
              <a:tr h="977441">
                <a:tc>
                  <a:txBody>
                    <a:bodyPr/>
                    <a:lstStyle/>
                    <a:p>
                      <a:pPr algn="l">
                        <a:spcAft>
                          <a:spcPts val="0"/>
                        </a:spcAft>
                      </a:pPr>
                      <a:r>
                        <a:rPr lang="pt-BR" sz="1600" b="1">
                          <a:solidFill>
                            <a:srgbClr val="000000"/>
                          </a:solidFill>
                          <a:effectLst/>
                          <a:latin typeface="Times New Roman" pitchFamily="18" charset="0"/>
                          <a:ea typeface="Times New Roman"/>
                          <a:cs typeface="Times New Roman" pitchFamily="18" charset="0"/>
                        </a:rPr>
                        <a:t>Mistura de marcas precedentes com marca formal; item analisado na 3ª posição</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pt-BR" sz="1600" dirty="0">
                          <a:solidFill>
                            <a:srgbClr val="000000"/>
                          </a:solidFill>
                          <a:effectLst/>
                          <a:latin typeface="Times New Roman" pitchFamily="18" charset="0"/>
                          <a:ea typeface="Times New Roman"/>
                          <a:cs typeface="Times New Roman" pitchFamily="18" charset="0"/>
                        </a:rPr>
                        <a:t>31/60</a:t>
                      </a:r>
                    </a:p>
                  </a:txBody>
                  <a:tcPr marL="68580" marR="68580" marT="0" marB="0" anchor="ctr">
                    <a:lnL>
                      <a:noFill/>
                    </a:lnL>
                    <a:lnR>
                      <a:noFill/>
                    </a:lnR>
                    <a:lnT>
                      <a:noFill/>
                    </a:lnT>
                    <a:lnB>
                      <a:noFill/>
                    </a:lnB>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51,7</a:t>
                      </a:r>
                    </a:p>
                  </a:txBody>
                  <a:tcPr marL="68580" marR="68580" marT="0" marB="0" anchor="ctr">
                    <a:lnL>
                      <a:noFill/>
                    </a:lnL>
                    <a:lnR>
                      <a:noFill/>
                    </a:lnR>
                    <a:lnT>
                      <a:noFill/>
                    </a:lnT>
                    <a:lnB>
                      <a:noFill/>
                    </a:lnB>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0.421</a:t>
                      </a:r>
                    </a:p>
                  </a:txBody>
                  <a:tcPr marL="68580" marR="68580" marT="0" marB="0" anchor="ctr">
                    <a:lnL>
                      <a:noFill/>
                    </a:lnL>
                    <a:lnR>
                      <a:noFill/>
                    </a:lnR>
                    <a:lnT>
                      <a:noFill/>
                    </a:lnT>
                    <a:lnB>
                      <a:noFill/>
                    </a:lnB>
                  </a:tcPr>
                </a:tc>
              </a:tr>
              <a:tr h="977441">
                <a:tc>
                  <a:txBody>
                    <a:bodyPr/>
                    <a:lstStyle/>
                    <a:p>
                      <a:pPr algn="l">
                        <a:spcAft>
                          <a:spcPts val="0"/>
                        </a:spcAft>
                      </a:pPr>
                      <a:r>
                        <a:rPr lang="pt-BR" sz="1600" b="1">
                          <a:solidFill>
                            <a:srgbClr val="000000"/>
                          </a:solidFill>
                          <a:effectLst/>
                          <a:latin typeface="Times New Roman" pitchFamily="18" charset="0"/>
                          <a:ea typeface="Times New Roman"/>
                          <a:cs typeface="Times New Roman" pitchFamily="18" charset="0"/>
                        </a:rPr>
                        <a:t>Mistura de marcas precedentes com zero; item analisado na 3ª posição</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16/74</a:t>
                      </a:r>
                    </a:p>
                  </a:txBody>
                  <a:tcPr marL="68580" marR="68580" marT="0" marB="0" anchor="ctr">
                    <a:lnL>
                      <a:noFill/>
                    </a:lnL>
                    <a:lnR>
                      <a:noFill/>
                    </a:lnR>
                    <a:lnT>
                      <a:noFill/>
                    </a:lnT>
                    <a:lnB>
                      <a:noFill/>
                    </a:lnB>
                    <a:solidFill>
                      <a:srgbClr val="C0C0C0"/>
                    </a:solidFill>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21,6</a:t>
                      </a:r>
                    </a:p>
                  </a:txBody>
                  <a:tcPr marL="68580" marR="68580" marT="0" marB="0" anchor="ctr">
                    <a:lnL>
                      <a:noFill/>
                    </a:lnL>
                    <a:lnR>
                      <a:noFill/>
                    </a:lnR>
                    <a:lnT>
                      <a:noFill/>
                    </a:lnT>
                    <a:lnB>
                      <a:noFill/>
                    </a:lnB>
                    <a:solidFill>
                      <a:srgbClr val="C0C0C0"/>
                    </a:solidFill>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0.223</a:t>
                      </a:r>
                    </a:p>
                  </a:txBody>
                  <a:tcPr marL="68580" marR="68580" marT="0" marB="0" anchor="ctr">
                    <a:lnL>
                      <a:noFill/>
                    </a:lnL>
                    <a:lnR>
                      <a:noFill/>
                    </a:lnR>
                    <a:lnT>
                      <a:noFill/>
                    </a:lnT>
                    <a:lnB>
                      <a:noFill/>
                    </a:lnB>
                    <a:solidFill>
                      <a:srgbClr val="C0C0C0"/>
                    </a:solidFill>
                  </a:tcPr>
                </a:tc>
              </a:tr>
              <a:tr h="651628">
                <a:tc>
                  <a:txBody>
                    <a:bodyPr/>
                    <a:lstStyle/>
                    <a:p>
                      <a:pPr algn="l">
                        <a:spcAft>
                          <a:spcPts val="0"/>
                        </a:spcAft>
                      </a:pPr>
                      <a:r>
                        <a:rPr lang="pt-BR" sz="1600" b="1" dirty="0">
                          <a:solidFill>
                            <a:srgbClr val="000000"/>
                          </a:solidFill>
                          <a:effectLst/>
                          <a:latin typeface="Times New Roman" pitchFamily="18" charset="0"/>
                          <a:ea typeface="Times New Roman"/>
                          <a:cs typeface="Times New Roman" pitchFamily="18" charset="0"/>
                        </a:rPr>
                        <a:t>Ausência de marcas precedentes; item analisado na 3ª posição</a:t>
                      </a:r>
                      <a:endParaRPr lang="pt-BR" sz="16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11/14</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solidFill>
                            <a:srgbClr val="000000"/>
                          </a:solidFill>
                          <a:effectLst/>
                          <a:latin typeface="Times New Roman" pitchFamily="18" charset="0"/>
                          <a:ea typeface="Times New Roman"/>
                          <a:cs typeface="Times New Roman" pitchFamily="18" charset="0"/>
                        </a:rPr>
                        <a:t>78,6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solidFill>
                            <a:srgbClr val="000000"/>
                          </a:solidFill>
                          <a:effectLst/>
                          <a:latin typeface="Times New Roman" pitchFamily="18" charset="0"/>
                          <a:ea typeface="Times New Roman"/>
                          <a:cs typeface="Times New Roman" pitchFamily="18" charset="0"/>
                        </a:rPr>
                        <a:t>0.916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Espaço Reservado para Conteúdo 2"/>
          <p:cNvSpPr txBox="1">
            <a:spLocks/>
          </p:cNvSpPr>
          <p:nvPr/>
        </p:nvSpPr>
        <p:spPr>
          <a:xfrm>
            <a:off x="611560" y="6310216"/>
            <a:ext cx="8500253"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29497206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557808"/>
            <a:ext cx="8229600" cy="1143000"/>
          </a:xfrm>
        </p:spPr>
        <p:txBody>
          <a:bodyPr>
            <a:noAutofit/>
          </a:bodyPr>
          <a:lstStyle/>
          <a:p>
            <a:pPr algn="just"/>
            <a:r>
              <a:rPr lang="pt-BR" sz="1800" dirty="0">
                <a:latin typeface="Times New Roman" pitchFamily="18" charset="0"/>
                <a:cs typeface="Times New Roman" pitchFamily="18" charset="0"/>
              </a:rPr>
              <a:t>Efeito da variável marcas precedentes na variação na concordância de número nos </a:t>
            </a:r>
            <a:r>
              <a:rPr lang="pt-BR" sz="1800" dirty="0" err="1">
                <a:latin typeface="Times New Roman" pitchFamily="18" charset="0"/>
                <a:cs typeface="Times New Roman" pitchFamily="18" charset="0"/>
              </a:rPr>
              <a:t>SNs</a:t>
            </a:r>
            <a:r>
              <a:rPr lang="pt-BR" sz="1800" dirty="0">
                <a:latin typeface="Times New Roman" pitchFamily="18" charset="0"/>
                <a:cs typeface="Times New Roman" pitchFamily="18" charset="0"/>
              </a:rPr>
              <a:t> </a:t>
            </a:r>
          </a:p>
        </p:txBody>
      </p:sp>
      <p:graphicFrame>
        <p:nvGraphicFramePr>
          <p:cNvPr id="4" name="Gráfico 3"/>
          <p:cNvGraphicFramePr/>
          <p:nvPr>
            <p:extLst>
              <p:ext uri="{D42A27DB-BD31-4B8C-83A1-F6EECF244321}">
                <p14:modId xmlns:p14="http://schemas.microsoft.com/office/powerpoint/2010/main" val="2818649230"/>
              </p:ext>
            </p:extLst>
          </p:nvPr>
        </p:nvGraphicFramePr>
        <p:xfrm>
          <a:off x="467544" y="1484784"/>
          <a:ext cx="806489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Conteúdo 2"/>
          <p:cNvSpPr txBox="1">
            <a:spLocks/>
          </p:cNvSpPr>
          <p:nvPr/>
        </p:nvSpPr>
        <p:spPr>
          <a:xfrm>
            <a:off x="467544" y="6065133"/>
            <a:ext cx="8373616"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27547435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Variáveis sociais/mórfica</a:t>
            </a:r>
            <a:endParaRPr lang="pt-B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2844841085"/>
              </p:ext>
            </p:extLst>
          </p:nvPr>
        </p:nvGraphicFramePr>
        <p:xfrm>
          <a:off x="755576" y="1412776"/>
          <a:ext cx="7704856" cy="5440298"/>
        </p:xfrm>
        <a:graphic>
          <a:graphicData uri="http://schemas.openxmlformats.org/drawingml/2006/table">
            <a:tbl>
              <a:tblPr firstRow="1" firstCol="1" bandRow="1"/>
              <a:tblGrid>
                <a:gridCol w="4349363"/>
                <a:gridCol w="3355493"/>
              </a:tblGrid>
              <a:tr h="871901">
                <a:tc>
                  <a:txBody>
                    <a:bodyPr/>
                    <a:lstStyle/>
                    <a:p>
                      <a:pPr marL="0" indent="0" algn="just">
                        <a:lnSpc>
                          <a:spcPct val="115000"/>
                        </a:lnSpc>
                        <a:spcAft>
                          <a:spcPts val="0"/>
                        </a:spcAft>
                        <a:buFont typeface="Wingdings" pitchFamily="2" charset="2"/>
                        <a:buNone/>
                      </a:pPr>
                      <a:r>
                        <a:rPr lang="pt-BR" sz="2400" b="1" dirty="0">
                          <a:solidFill>
                            <a:srgbClr val="000000"/>
                          </a:solidFill>
                          <a:effectLst/>
                          <a:latin typeface="Times New Roman"/>
                          <a:ea typeface="Calibri"/>
                          <a:cs typeface="Times New Roman"/>
                        </a:rPr>
                        <a:t>Dos autores/remetentes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lnSpc>
                          <a:spcPct val="115000"/>
                        </a:lnSpc>
                        <a:spcAft>
                          <a:spcPts val="0"/>
                        </a:spcAft>
                        <a:buFont typeface="Wingdings" pitchFamily="2" charset="2"/>
                        <a:buNone/>
                      </a:pPr>
                      <a:r>
                        <a:rPr lang="pt-BR" sz="2400" b="1" dirty="0">
                          <a:solidFill>
                            <a:srgbClr val="000000"/>
                          </a:solidFill>
                          <a:effectLst/>
                          <a:latin typeface="Times New Roman"/>
                          <a:ea typeface="Calibri"/>
                          <a:cs typeface="Times New Roman"/>
                        </a:rPr>
                        <a:t>Dos documentos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1267">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Código dos redatores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Data de escrita das cartas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71901">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Naturalidade dos remetentes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just">
                        <a:lnSpc>
                          <a:spcPct val="115000"/>
                        </a:lnSpc>
                        <a:spcAft>
                          <a:spcPts val="0"/>
                        </a:spcAft>
                        <a:buFont typeface="Wingdings" pitchFamily="2" charset="2"/>
                        <a:buChar char="ü"/>
                      </a:pPr>
                      <a:r>
                        <a:rPr lang="pt-B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Calibri"/>
                          <a:cs typeface="Times New Roman"/>
                        </a:rPr>
                        <a:t>Presença/ausência em fórmulas</a:t>
                      </a:r>
                      <a:endParaRPr lang="pt-BR"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1267">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Data de nascimento dos remetentes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just">
                        <a:lnSpc>
                          <a:spcPct val="115000"/>
                        </a:lnSpc>
                        <a:spcAft>
                          <a:spcPts val="0"/>
                        </a:spcAft>
                        <a:buFont typeface="Wingdings" pitchFamily="2" charset="2"/>
                        <a:buChar char="ü"/>
                      </a:pP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71901">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Faixa etária dos remetentes quando da escrita das cartas</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just">
                        <a:lnSpc>
                          <a:spcPct val="115000"/>
                        </a:lnSpc>
                        <a:spcAft>
                          <a:spcPts val="0"/>
                        </a:spcAft>
                        <a:buFont typeface="Wingdings" pitchFamily="2" charset="2"/>
                        <a:buChar char="ü"/>
                      </a:pP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7040">
                <a:tc>
                  <a:txBody>
                    <a:bodyPr/>
                    <a:lstStyle/>
                    <a:p>
                      <a:pPr marL="342900" indent="-342900" algn="just">
                        <a:lnSpc>
                          <a:spcPct val="115000"/>
                        </a:lnSpc>
                        <a:spcAft>
                          <a:spcPts val="0"/>
                        </a:spcAft>
                        <a:buFont typeface="Wingdings" pitchFamily="2" charset="2"/>
                        <a:buChar char="ü"/>
                      </a:pPr>
                      <a:r>
                        <a:rPr lang="pt-BR" sz="2400" dirty="0">
                          <a:solidFill>
                            <a:srgbClr val="000000"/>
                          </a:solidFill>
                          <a:effectLst/>
                          <a:latin typeface="Times New Roman"/>
                          <a:ea typeface="Calibri"/>
                          <a:cs typeface="Times New Roman"/>
                        </a:rPr>
                        <a:t>Gênero</a:t>
                      </a: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just">
                        <a:lnSpc>
                          <a:spcPct val="115000"/>
                        </a:lnSpc>
                        <a:spcAft>
                          <a:spcPts val="0"/>
                        </a:spcAft>
                        <a:buFont typeface="Wingdings" pitchFamily="2" charset="2"/>
                        <a:buChar char="ü"/>
                      </a:pP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1267">
                <a:tc>
                  <a:txBody>
                    <a:bodyPr/>
                    <a:lstStyle/>
                    <a:p>
                      <a:pPr marL="342900" indent="-342900" algn="just">
                        <a:lnSpc>
                          <a:spcPct val="115000"/>
                        </a:lnSpc>
                        <a:spcAft>
                          <a:spcPts val="0"/>
                        </a:spcAft>
                        <a:buFont typeface="Wingdings" pitchFamily="2" charset="2"/>
                        <a:buChar char="ü"/>
                      </a:pPr>
                      <a:r>
                        <a:rPr lang="pt-BR"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a:ea typeface="Calibri"/>
                          <a:cs typeface="Times New Roman"/>
                        </a:rPr>
                        <a:t>Situação de aprendizagem</a:t>
                      </a:r>
                      <a:endParaRPr lang="pt-BR"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gn="ctr">
                        <a:lnSpc>
                          <a:spcPct val="115000"/>
                        </a:lnSpc>
                        <a:spcAft>
                          <a:spcPts val="0"/>
                        </a:spcAft>
                        <a:buFont typeface="Wingdings" pitchFamily="2" charset="2"/>
                        <a:buChar char="ü"/>
                      </a:pPr>
                      <a:endParaRPr lang="pt-BR" sz="32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110341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332656"/>
            <a:ext cx="8229600" cy="2736304"/>
          </a:xfrm>
        </p:spPr>
        <p:txBody>
          <a:bodyPr>
            <a:normAutofit/>
          </a:bodyPr>
          <a:lstStyle/>
          <a:p>
            <a:pPr marL="0" indent="0" algn="just">
              <a:buNone/>
            </a:pP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1 A situação de aprendizagem</a:t>
            </a:r>
          </a:p>
          <a:p>
            <a:pPr marL="0" indent="0" algn="just">
              <a:buNone/>
            </a:pPr>
            <a:endParaRPr lang="pt-BR" sz="2400" dirty="0" smtClean="0">
              <a:latin typeface="Times New Roman" pitchFamily="18" charset="0"/>
              <a:cs typeface="Times New Roman" pitchFamily="18" charset="0"/>
            </a:endParaRPr>
          </a:p>
          <a:p>
            <a:pPr marL="0" indent="0" algn="just">
              <a:buNone/>
            </a:pPr>
            <a:endParaRPr lang="pt-BR" sz="2400" dirty="0" smtClean="0">
              <a:latin typeface="Times New Roman" pitchFamily="18" charset="0"/>
              <a:cs typeface="Times New Roman" pitchFamily="18" charset="0"/>
            </a:endParaRPr>
          </a:p>
          <a:p>
            <a:pPr marL="0" indent="0" algn="just">
              <a:buNone/>
            </a:pPr>
            <a:r>
              <a:rPr lang="pt-BR" sz="1800" dirty="0" smtClean="0">
                <a:latin typeface="Times New Roman" pitchFamily="18" charset="0"/>
                <a:cs typeface="Times New Roman" pitchFamily="18" charset="0"/>
              </a:rPr>
              <a:t>Efeito </a:t>
            </a:r>
            <a:r>
              <a:rPr lang="pt-BR" sz="1800" dirty="0">
                <a:latin typeface="Times New Roman" pitchFamily="18" charset="0"/>
                <a:cs typeface="Times New Roman" pitchFamily="18" charset="0"/>
              </a:rPr>
              <a:t>da situação de aprendizagem sobre a realização da concordância de número nos itens do SN</a:t>
            </a:r>
          </a:p>
        </p:txBody>
      </p:sp>
      <p:graphicFrame>
        <p:nvGraphicFramePr>
          <p:cNvPr id="4" name="Tabela 3"/>
          <p:cNvGraphicFramePr>
            <a:graphicFrameLocks noGrp="1"/>
          </p:cNvGraphicFramePr>
          <p:nvPr>
            <p:extLst>
              <p:ext uri="{D42A27DB-BD31-4B8C-83A1-F6EECF244321}">
                <p14:modId xmlns:p14="http://schemas.microsoft.com/office/powerpoint/2010/main" val="3844172067"/>
              </p:ext>
            </p:extLst>
          </p:nvPr>
        </p:nvGraphicFramePr>
        <p:xfrm>
          <a:off x="467544" y="2348880"/>
          <a:ext cx="7920879" cy="3304301"/>
        </p:xfrm>
        <a:graphic>
          <a:graphicData uri="http://schemas.openxmlformats.org/drawingml/2006/table">
            <a:tbl>
              <a:tblPr firstRow="1" firstCol="1" bandRow="1"/>
              <a:tblGrid>
                <a:gridCol w="3748959"/>
                <a:gridCol w="1576486"/>
                <a:gridCol w="789255"/>
                <a:gridCol w="1806179"/>
              </a:tblGrid>
              <a:tr h="561056">
                <a:tc>
                  <a:txBody>
                    <a:bodyPr/>
                    <a:lstStyle/>
                    <a:p>
                      <a:pPr algn="ctr">
                        <a:lnSpc>
                          <a:spcPct val="115000"/>
                        </a:lnSpc>
                        <a:spcAft>
                          <a:spcPts val="0"/>
                        </a:spcAft>
                      </a:pPr>
                      <a:r>
                        <a:rPr lang="pt-BR" sz="2000" b="1" dirty="0">
                          <a:solidFill>
                            <a:srgbClr val="000000"/>
                          </a:solidFill>
                          <a:effectLst/>
                          <a:latin typeface="Times New Roman" pitchFamily="18" charset="0"/>
                          <a:ea typeface="Calibri"/>
                          <a:cs typeface="Times New Roman" pitchFamily="18" charset="0"/>
                        </a:rPr>
                        <a:t>SITUAÇÃO DE APRENDIZAGEM</a:t>
                      </a:r>
                      <a:endParaRPr lang="pt-BR" sz="2800" dirty="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Frequência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Peso relativo</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056">
                <a:tc>
                  <a:txBody>
                    <a:bodyPr/>
                    <a:lstStyle/>
                    <a:p>
                      <a:pPr algn="just">
                        <a:spcAft>
                          <a:spcPts val="0"/>
                        </a:spcAft>
                      </a:pPr>
                      <a:r>
                        <a:rPr lang="pt-BR" sz="2000" b="1" dirty="0">
                          <a:solidFill>
                            <a:srgbClr val="000000"/>
                          </a:solidFill>
                          <a:effectLst/>
                          <a:latin typeface="Times New Roman" pitchFamily="18" charset="0"/>
                          <a:ea typeface="Times New Roman"/>
                          <a:cs typeface="Times New Roman" pitchFamily="18" charset="0"/>
                        </a:rPr>
                        <a:t>Estudou pouco em casa</a:t>
                      </a:r>
                      <a:endParaRPr lang="pt-BR" sz="20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180/280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64,3</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en-US" sz="2000">
                          <a:solidFill>
                            <a:srgbClr val="000000"/>
                          </a:solidFill>
                          <a:effectLst/>
                          <a:latin typeface="Times New Roman" pitchFamily="18" charset="0"/>
                          <a:ea typeface="Times New Roman"/>
                          <a:cs typeface="Times New Roman" pitchFamily="18" charset="0"/>
                        </a:rPr>
                        <a:t>0.508</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561056">
                <a:tc>
                  <a:txBody>
                    <a:bodyPr/>
                    <a:lstStyle/>
                    <a:p>
                      <a:pPr algn="just">
                        <a:lnSpc>
                          <a:spcPct val="115000"/>
                        </a:lnSpc>
                        <a:spcAft>
                          <a:spcPts val="0"/>
                        </a:spcAft>
                      </a:pPr>
                      <a:r>
                        <a:rPr lang="pt-BR" sz="2000" b="1">
                          <a:solidFill>
                            <a:srgbClr val="000000"/>
                          </a:solidFill>
                          <a:effectLst/>
                          <a:latin typeface="Times New Roman" pitchFamily="18" charset="0"/>
                          <a:ea typeface="Calibri"/>
                          <a:cs typeface="Times New Roman" pitchFamily="18" charset="0"/>
                        </a:rPr>
                        <a:t>Estudou apenas os primeiros anos</a:t>
                      </a:r>
                      <a:endParaRPr lang="pt-BR" sz="28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14/29</a:t>
                      </a:r>
                    </a:p>
                  </a:txBody>
                  <a:tcPr marL="68580" marR="68580" marT="0" marB="0" anchor="ctr">
                    <a:lnL>
                      <a:noFill/>
                    </a:lnL>
                    <a:lnR>
                      <a:noFill/>
                    </a:lnR>
                    <a:lnT>
                      <a:noFill/>
                    </a:lnT>
                    <a:lnB>
                      <a:noFill/>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48,3</a:t>
                      </a:r>
                    </a:p>
                  </a:txBody>
                  <a:tcPr marL="68580" marR="68580" marT="0" marB="0" anchor="ctr">
                    <a:lnL>
                      <a:noFill/>
                    </a:lnL>
                    <a:lnR>
                      <a:noFill/>
                    </a:lnR>
                    <a:lnT>
                      <a:noFill/>
                    </a:lnT>
                    <a:lnB>
                      <a:noFill/>
                    </a:lnB>
                  </a:tcPr>
                </a:tc>
                <a:tc>
                  <a:txBody>
                    <a:bodyPr/>
                    <a:lstStyle/>
                    <a:p>
                      <a:pPr algn="ctr">
                        <a:spcAft>
                          <a:spcPts val="0"/>
                        </a:spcAft>
                      </a:pPr>
                      <a:r>
                        <a:rPr lang="en-US" sz="2000">
                          <a:solidFill>
                            <a:srgbClr val="000000"/>
                          </a:solidFill>
                          <a:effectLst/>
                          <a:latin typeface="Times New Roman" pitchFamily="18" charset="0"/>
                          <a:ea typeface="Times New Roman"/>
                          <a:cs typeface="Times New Roman" pitchFamily="18" charset="0"/>
                        </a:rPr>
                        <a:t>0.511</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r>
              <a:tr h="561056">
                <a:tc>
                  <a:txBody>
                    <a:bodyPr/>
                    <a:lstStyle/>
                    <a:p>
                      <a:pPr algn="just">
                        <a:spcAft>
                          <a:spcPts val="0"/>
                        </a:spcAft>
                      </a:pPr>
                      <a:r>
                        <a:rPr lang="pt-BR" sz="2000" b="1">
                          <a:solidFill>
                            <a:srgbClr val="000000"/>
                          </a:solidFill>
                          <a:effectLst/>
                          <a:latin typeface="Times New Roman" pitchFamily="18" charset="0"/>
                          <a:ea typeface="Times New Roman"/>
                          <a:cs typeface="Times New Roman" pitchFamily="18" charset="0"/>
                        </a:rPr>
                        <a:t>Estudou até a 4ª série</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53/85</a:t>
                      </a:r>
                    </a:p>
                  </a:txBody>
                  <a:tcPr marL="68580" marR="68580" marT="0" marB="0" anchor="ctr">
                    <a:lnL>
                      <a:noFill/>
                    </a:lnL>
                    <a:lnR>
                      <a:noFill/>
                    </a:lnR>
                    <a:lnT>
                      <a:noFill/>
                    </a:lnT>
                    <a:lnB>
                      <a:noFill/>
                    </a:lnB>
                    <a:solidFill>
                      <a:srgbClr val="C0C0C0"/>
                    </a:solidFill>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62,4</a:t>
                      </a:r>
                    </a:p>
                  </a:txBody>
                  <a:tcPr marL="68580" marR="68580" marT="0" marB="0" anchor="ctr">
                    <a:lnL>
                      <a:noFill/>
                    </a:lnL>
                    <a:lnR>
                      <a:noFill/>
                    </a:lnR>
                    <a:lnT>
                      <a:noFill/>
                    </a:lnT>
                    <a:lnB>
                      <a:noFill/>
                    </a:lnB>
                    <a:solidFill>
                      <a:srgbClr val="C0C0C0"/>
                    </a:solidFill>
                  </a:tcPr>
                </a:tc>
                <a:tc>
                  <a:txBody>
                    <a:bodyPr/>
                    <a:lstStyle/>
                    <a:p>
                      <a:pPr algn="ctr">
                        <a:spcAft>
                          <a:spcPts val="0"/>
                        </a:spcAft>
                      </a:pPr>
                      <a:r>
                        <a:rPr lang="en-US" sz="2000">
                          <a:solidFill>
                            <a:srgbClr val="000000"/>
                          </a:solidFill>
                          <a:effectLst/>
                          <a:latin typeface="Times New Roman" pitchFamily="18" charset="0"/>
                          <a:ea typeface="Times New Roman"/>
                          <a:cs typeface="Times New Roman" pitchFamily="18" charset="0"/>
                        </a:rPr>
                        <a:t>0.723</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r>
              <a:tr h="780109">
                <a:tc>
                  <a:txBody>
                    <a:bodyPr/>
                    <a:lstStyle/>
                    <a:p>
                      <a:pPr algn="just">
                        <a:lnSpc>
                          <a:spcPct val="115000"/>
                        </a:lnSpc>
                        <a:spcAft>
                          <a:spcPts val="0"/>
                        </a:spcAft>
                      </a:pPr>
                      <a:r>
                        <a:rPr lang="pt-BR" sz="2000" b="1" dirty="0">
                          <a:solidFill>
                            <a:srgbClr val="000000"/>
                          </a:solidFill>
                          <a:effectLst/>
                          <a:latin typeface="Times New Roman" pitchFamily="18" charset="0"/>
                          <a:ea typeface="Calibri"/>
                          <a:cs typeface="Times New Roman" pitchFamily="18" charset="0"/>
                        </a:rPr>
                        <a:t>Aprendeu através da convivência com os amigos e leitura da Bíblia</a:t>
                      </a:r>
                      <a:endParaRPr lang="pt-BR" sz="2800" dirty="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68/181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37,6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solidFill>
                            <a:srgbClr val="000000"/>
                          </a:solidFill>
                          <a:effectLst/>
                          <a:latin typeface="Times New Roman" pitchFamily="18" charset="0"/>
                          <a:ea typeface="Times New Roman"/>
                          <a:cs typeface="Times New Roman" pitchFamily="18" charset="0"/>
                        </a:rPr>
                        <a:t>0.376</a:t>
                      </a:r>
                      <a:endParaRPr lang="pt-BR" sz="20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Espaço Reservado para Conteúdo 2"/>
          <p:cNvSpPr txBox="1">
            <a:spLocks/>
          </p:cNvSpPr>
          <p:nvPr/>
        </p:nvSpPr>
        <p:spPr>
          <a:xfrm>
            <a:off x="467544" y="5733256"/>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13504474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48681"/>
            <a:ext cx="8229600" cy="2016223"/>
          </a:xfrm>
        </p:spPr>
        <p:txBody>
          <a:bodyPr>
            <a:normAutofit/>
          </a:bodyPr>
          <a:lstStyle/>
          <a:p>
            <a:pPr marL="0" indent="0" algn="just">
              <a:buNone/>
            </a:pPr>
            <a:r>
              <a:rPr lang="pt-B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2 A presença/ausência do constituinte em fórmulas</a:t>
            </a:r>
          </a:p>
          <a:p>
            <a:pPr marL="0" indent="0" algn="just">
              <a:buNone/>
            </a:pPr>
            <a:endParaRPr lang="pt-BR" sz="2400" dirty="0" smtClean="0">
              <a:latin typeface="Times New Roman" pitchFamily="18" charset="0"/>
              <a:cs typeface="Times New Roman" pitchFamily="18" charset="0"/>
            </a:endParaRPr>
          </a:p>
          <a:p>
            <a:pPr marL="0" indent="0" algn="just">
              <a:buNone/>
            </a:pPr>
            <a:endParaRPr lang="pt-BR" sz="2400" dirty="0" smtClean="0">
              <a:latin typeface="Times New Roman" pitchFamily="18" charset="0"/>
              <a:cs typeface="Times New Roman" pitchFamily="18" charset="0"/>
            </a:endParaRPr>
          </a:p>
          <a:p>
            <a:pPr marL="0" indent="0" algn="just">
              <a:buNone/>
            </a:pPr>
            <a:r>
              <a:rPr lang="pt-BR" sz="1800" dirty="0" smtClean="0">
                <a:latin typeface="Times New Roman" pitchFamily="18" charset="0"/>
                <a:cs typeface="Times New Roman" pitchFamily="18" charset="0"/>
              </a:rPr>
              <a:t>Efeito </a:t>
            </a:r>
            <a:r>
              <a:rPr lang="pt-BR" sz="1800" dirty="0">
                <a:latin typeface="Times New Roman" pitchFamily="18" charset="0"/>
                <a:cs typeface="Times New Roman" pitchFamily="18" charset="0"/>
              </a:rPr>
              <a:t>da presença/ausência em fórmulas sobre a realização da concordância de número nos itens do SN</a:t>
            </a:r>
          </a:p>
          <a:p>
            <a:pPr marL="0" indent="0" algn="just">
              <a:buNone/>
            </a:pPr>
            <a:endParaRPr lang="pt-BR" sz="24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697643733"/>
              </p:ext>
            </p:extLst>
          </p:nvPr>
        </p:nvGraphicFramePr>
        <p:xfrm>
          <a:off x="467545" y="2547146"/>
          <a:ext cx="8208914" cy="2520279"/>
        </p:xfrm>
        <a:graphic>
          <a:graphicData uri="http://schemas.openxmlformats.org/drawingml/2006/table">
            <a:tbl>
              <a:tblPr firstRow="1" firstCol="1" bandRow="1"/>
              <a:tblGrid>
                <a:gridCol w="1852256"/>
                <a:gridCol w="1841331"/>
                <a:gridCol w="1505109"/>
                <a:gridCol w="1505109"/>
                <a:gridCol w="1505109"/>
              </a:tblGrid>
              <a:tr h="370437">
                <a:tc rowSpan="2">
                  <a:txBody>
                    <a:bodyPr/>
                    <a:lstStyle/>
                    <a:p>
                      <a:pPr algn="ctr">
                        <a:spcAft>
                          <a:spcPts val="0"/>
                        </a:spcAft>
                      </a:pPr>
                      <a:r>
                        <a:rPr lang="pt-BR" sz="2000" b="1" dirty="0">
                          <a:solidFill>
                            <a:srgbClr val="000000"/>
                          </a:solidFill>
                          <a:effectLst/>
                          <a:latin typeface="Times New Roman" pitchFamily="18" charset="0"/>
                          <a:ea typeface="Times New Roman"/>
                          <a:cs typeface="Times New Roman" pitchFamily="18" charset="0"/>
                        </a:rPr>
                        <a:t>FÓMULAS</a:t>
                      </a:r>
                      <a:endParaRPr lang="pt-BR" sz="20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COM CONC.</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SEM CONC.</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r>
              <a:tr h="716614">
                <a:tc vMerge="1">
                  <a:txBody>
                    <a:bodyPr/>
                    <a:lstStyle/>
                    <a:p>
                      <a:endParaRPr lang="pt-BR"/>
                    </a:p>
                  </a:txBody>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Frequência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Frequência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spcAft>
                          <a:spcPts val="0"/>
                        </a:spcAft>
                      </a:pPr>
                      <a:r>
                        <a:rPr lang="pt-BR" sz="2000" b="1">
                          <a:solidFill>
                            <a:srgbClr val="000000"/>
                          </a:solidFill>
                          <a:effectLst/>
                          <a:latin typeface="Times New Roman" pitchFamily="18" charset="0"/>
                          <a:ea typeface="Times New Roman"/>
                          <a:cs typeface="Times New Roman" pitchFamily="18" charset="0"/>
                        </a:rPr>
                        <a:t>%</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716614">
                <a:tc>
                  <a:txBody>
                    <a:bodyPr/>
                    <a:lstStyle/>
                    <a:p>
                      <a:pPr algn="l">
                        <a:spcAft>
                          <a:spcPts val="0"/>
                        </a:spcAft>
                      </a:pPr>
                      <a:r>
                        <a:rPr lang="pt-BR" sz="2000" b="1">
                          <a:solidFill>
                            <a:srgbClr val="000000"/>
                          </a:solidFill>
                          <a:effectLst/>
                          <a:latin typeface="Times New Roman" pitchFamily="18" charset="0"/>
                          <a:ea typeface="Times New Roman"/>
                          <a:cs typeface="Times New Roman" pitchFamily="18" charset="0"/>
                        </a:rPr>
                        <a:t>Presença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115/223</a:t>
                      </a:r>
                    </a:p>
                  </a:txBody>
                  <a:tcPr marL="68580" marR="68580" marT="0" marB="0" anchor="ctr">
                    <a:lnL>
                      <a:noFill/>
                    </a:lnL>
                    <a:lnR>
                      <a:noFill/>
                    </a:lnR>
                    <a:lnT>
                      <a:noFill/>
                    </a:lnT>
                    <a:lnB>
                      <a:noFill/>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51,6</a:t>
                      </a:r>
                    </a:p>
                  </a:txBody>
                  <a:tcPr marL="68580" marR="68580" marT="0" marB="0" anchor="ctr">
                    <a:lnL>
                      <a:noFill/>
                    </a:lnL>
                    <a:lnR>
                      <a:noFill/>
                    </a:lnR>
                    <a:lnT>
                      <a:noFill/>
                    </a:lnT>
                    <a:lnB>
                      <a:noFill/>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108/223</a:t>
                      </a:r>
                    </a:p>
                  </a:txBody>
                  <a:tcPr marL="68580" marR="68580" marT="0" marB="0" anchor="ctr">
                    <a:lnL>
                      <a:noFill/>
                    </a:lnL>
                    <a:lnR>
                      <a:noFill/>
                    </a:lnR>
                    <a:lnT>
                      <a:noFill/>
                    </a:lnT>
                    <a:lnB>
                      <a:noFill/>
                    </a:lnB>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48,4%</a:t>
                      </a:r>
                    </a:p>
                  </a:txBody>
                  <a:tcPr marL="68580" marR="68580" marT="0" marB="0" anchor="ctr">
                    <a:lnL>
                      <a:noFill/>
                    </a:lnL>
                    <a:lnR>
                      <a:noFill/>
                    </a:lnR>
                    <a:lnT>
                      <a:noFill/>
                    </a:lnT>
                    <a:lnB>
                      <a:noFill/>
                    </a:lnB>
                  </a:tcPr>
                </a:tc>
              </a:tr>
              <a:tr h="716614">
                <a:tc>
                  <a:txBody>
                    <a:bodyPr/>
                    <a:lstStyle/>
                    <a:p>
                      <a:pPr algn="l">
                        <a:spcAft>
                          <a:spcPts val="0"/>
                        </a:spcAft>
                      </a:pPr>
                      <a:r>
                        <a:rPr lang="pt-BR" sz="2000" b="1">
                          <a:solidFill>
                            <a:srgbClr val="000000"/>
                          </a:solidFill>
                          <a:effectLst/>
                          <a:latin typeface="Times New Roman" pitchFamily="18" charset="0"/>
                          <a:ea typeface="Times New Roman"/>
                          <a:cs typeface="Times New Roman" pitchFamily="18" charset="0"/>
                        </a:rPr>
                        <a:t>Ausência</a:t>
                      </a:r>
                      <a:endParaRPr lang="pt-BR" sz="20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pt-BR" sz="2000" dirty="0">
                          <a:solidFill>
                            <a:srgbClr val="000000"/>
                          </a:solidFill>
                          <a:effectLst/>
                          <a:latin typeface="Times New Roman" pitchFamily="18" charset="0"/>
                          <a:ea typeface="Times New Roman"/>
                          <a:cs typeface="Times New Roman" pitchFamily="18" charset="0"/>
                        </a:rPr>
                        <a:t>305/490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62,2%</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pt-BR" sz="2000">
                          <a:solidFill>
                            <a:srgbClr val="000000"/>
                          </a:solidFill>
                          <a:effectLst/>
                          <a:latin typeface="Times New Roman" pitchFamily="18" charset="0"/>
                          <a:ea typeface="Times New Roman"/>
                          <a:cs typeface="Times New Roman" pitchFamily="18" charset="0"/>
                        </a:rPr>
                        <a:t>185/490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pt-BR" sz="2000" dirty="0">
                          <a:solidFill>
                            <a:srgbClr val="000000"/>
                          </a:solidFill>
                          <a:effectLst/>
                          <a:latin typeface="Times New Roman" pitchFamily="18" charset="0"/>
                          <a:ea typeface="Times New Roman"/>
                          <a:cs typeface="Times New Roman" pitchFamily="18" charset="0"/>
                        </a:rPr>
                        <a:t>37,8%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5" name="Espaço Reservado para Conteúdo 2"/>
          <p:cNvSpPr txBox="1">
            <a:spLocks/>
          </p:cNvSpPr>
          <p:nvPr/>
        </p:nvSpPr>
        <p:spPr>
          <a:xfrm>
            <a:off x="467544" y="5067425"/>
            <a:ext cx="8373616"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39410665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620688"/>
            <a:ext cx="8229600" cy="604663"/>
          </a:xfrm>
        </p:spPr>
        <p:txBody>
          <a:bodyPr>
            <a:normAutofit/>
          </a:bodyPr>
          <a:lstStyle/>
          <a:p>
            <a:pPr marL="0" indent="0">
              <a:buNone/>
            </a:pPr>
            <a:r>
              <a:rPr lang="pt-BR" sz="2000" b="1" dirty="0">
                <a:latin typeface="Times New Roman" pitchFamily="18" charset="0"/>
                <a:cs typeface="Times New Roman" pitchFamily="18" charset="0"/>
              </a:rPr>
              <a:t>1 DADOS </a:t>
            </a:r>
            <a:r>
              <a:rPr lang="pt-BR" sz="2000" b="1" dirty="0">
                <a:solidFill>
                  <a:srgbClr val="00B050"/>
                </a:solidFill>
                <a:latin typeface="Times New Roman" pitchFamily="18" charset="0"/>
                <a:cs typeface="Times New Roman" pitchFamily="18" charset="0"/>
              </a:rPr>
              <a:t>ESCRITOS</a:t>
            </a:r>
            <a:r>
              <a:rPr lang="pt-BR" sz="2000" b="1" dirty="0">
                <a:latin typeface="Times New Roman" pitchFamily="18" charset="0"/>
                <a:cs typeface="Times New Roman" pitchFamily="18" charset="0"/>
              </a:rPr>
              <a:t> </a:t>
            </a:r>
            <a:r>
              <a:rPr lang="pt-BR" sz="2000" b="1" i="1" dirty="0">
                <a:latin typeface="Times New Roman" pitchFamily="18" charset="0"/>
                <a:cs typeface="Times New Roman" pitchFamily="18" charset="0"/>
              </a:rPr>
              <a:t>VERSUS</a:t>
            </a:r>
            <a:r>
              <a:rPr lang="pt-BR" sz="2000" b="1" dirty="0">
                <a:latin typeface="Times New Roman" pitchFamily="18" charset="0"/>
                <a:cs typeface="Times New Roman" pitchFamily="18" charset="0"/>
              </a:rPr>
              <a:t> DADOS </a:t>
            </a:r>
            <a:r>
              <a:rPr lang="pt-BR" sz="2000" b="1" dirty="0">
                <a:solidFill>
                  <a:srgbClr val="7030A0"/>
                </a:solidFill>
                <a:latin typeface="Times New Roman" pitchFamily="18" charset="0"/>
                <a:cs typeface="Times New Roman" pitchFamily="18" charset="0"/>
              </a:rPr>
              <a:t>ORAIS</a:t>
            </a:r>
            <a:endParaRPr lang="pt-BR" sz="2000" dirty="0">
              <a:solidFill>
                <a:srgbClr val="7030A0"/>
              </a:solidFill>
              <a:latin typeface="Times New Roman" pitchFamily="18" charset="0"/>
              <a:cs typeface="Times New Roman" pitchFamily="18" charset="0"/>
            </a:endParaRPr>
          </a:p>
          <a:p>
            <a:endParaRPr lang="pt-BR" sz="20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1790668906"/>
              </p:ext>
            </p:extLst>
          </p:nvPr>
        </p:nvGraphicFramePr>
        <p:xfrm>
          <a:off x="323528" y="980728"/>
          <a:ext cx="8496945" cy="5786478"/>
        </p:xfrm>
        <a:graphic>
          <a:graphicData uri="http://schemas.openxmlformats.org/drawingml/2006/table">
            <a:tbl>
              <a:tblPr firstRow="1" firstCol="1" bandRow="1">
                <a:effectLst>
                  <a:innerShdw blurRad="114300">
                    <a:prstClr val="black"/>
                  </a:innerShdw>
                </a:effectLst>
                <a:tableStyleId>{7DF18680-E054-41AD-8BC1-D1AEF772440D}</a:tableStyleId>
              </a:tblPr>
              <a:tblGrid>
                <a:gridCol w="1699389"/>
                <a:gridCol w="1699389"/>
                <a:gridCol w="1699389"/>
                <a:gridCol w="1699389"/>
                <a:gridCol w="1699389"/>
              </a:tblGrid>
              <a:tr h="333007">
                <a:tc>
                  <a:txBody>
                    <a:bodyPr/>
                    <a:lstStyle/>
                    <a:p>
                      <a:pPr algn="just">
                        <a:lnSpc>
                          <a:spcPct val="115000"/>
                        </a:lnSpc>
                        <a:spcAft>
                          <a:spcPts val="0"/>
                        </a:spcAft>
                      </a:pPr>
                      <a:r>
                        <a:rPr lang="pt-BR" sz="1400" dirty="0">
                          <a:effectLst/>
                          <a:latin typeface="Times New Roman" pitchFamily="18" charset="0"/>
                          <a:cs typeface="Times New Roman" pitchFamily="18" charset="0"/>
                        </a:rPr>
                        <a:t> </a:t>
                      </a:r>
                      <a:endParaRPr lang="pt-BR" sz="1400" dirty="0">
                        <a:solidFill>
                          <a:srgbClr val="31849B"/>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t-BR" sz="1800" dirty="0" err="1">
                          <a:solidFill>
                            <a:srgbClr val="7030A0"/>
                          </a:solidFill>
                          <a:effectLst/>
                          <a:latin typeface="Times New Roman" pitchFamily="18" charset="0"/>
                          <a:cs typeface="Times New Roman" pitchFamily="18" charset="0"/>
                        </a:rPr>
                        <a:t>Scherre</a:t>
                      </a:r>
                      <a:r>
                        <a:rPr lang="pt-BR" sz="1800" dirty="0">
                          <a:solidFill>
                            <a:srgbClr val="7030A0"/>
                          </a:solidFill>
                          <a:effectLst/>
                          <a:latin typeface="Times New Roman" pitchFamily="18" charset="0"/>
                          <a:cs typeface="Times New Roman" pitchFamily="18" charset="0"/>
                        </a:rPr>
                        <a:t> (1988)</a:t>
                      </a:r>
                      <a:endParaRPr lang="pt-BR" sz="1800" dirty="0">
                        <a:solidFill>
                          <a:srgbClr val="7030A0"/>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t-BR" sz="1800" dirty="0">
                          <a:solidFill>
                            <a:srgbClr val="7030A0"/>
                          </a:solidFill>
                          <a:effectLst/>
                          <a:latin typeface="Times New Roman" pitchFamily="18" charset="0"/>
                          <a:cs typeface="Times New Roman" pitchFamily="18" charset="0"/>
                        </a:rPr>
                        <a:t>Lopes (2001)</a:t>
                      </a:r>
                      <a:endParaRPr lang="pt-BR" sz="1800" dirty="0">
                        <a:solidFill>
                          <a:srgbClr val="7030A0"/>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t-BR" sz="1800" dirty="0" err="1">
                          <a:solidFill>
                            <a:srgbClr val="7030A0"/>
                          </a:solidFill>
                          <a:effectLst/>
                          <a:latin typeface="Times New Roman" pitchFamily="18" charset="0"/>
                          <a:cs typeface="Times New Roman" pitchFamily="18" charset="0"/>
                        </a:rPr>
                        <a:t>Baxter</a:t>
                      </a:r>
                      <a:r>
                        <a:rPr lang="pt-BR" sz="1800" dirty="0">
                          <a:solidFill>
                            <a:srgbClr val="7030A0"/>
                          </a:solidFill>
                          <a:effectLst/>
                          <a:latin typeface="Times New Roman" pitchFamily="18" charset="0"/>
                          <a:cs typeface="Times New Roman" pitchFamily="18" charset="0"/>
                        </a:rPr>
                        <a:t> (2009)</a:t>
                      </a:r>
                      <a:endParaRPr lang="pt-BR" sz="1800" dirty="0">
                        <a:solidFill>
                          <a:srgbClr val="7030A0"/>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t-BR" sz="1800" dirty="0">
                          <a:solidFill>
                            <a:srgbClr val="00B050"/>
                          </a:solidFill>
                          <a:effectLst/>
                          <a:latin typeface="Times New Roman" pitchFamily="18" charset="0"/>
                          <a:cs typeface="Times New Roman" pitchFamily="18" charset="0"/>
                        </a:rPr>
                        <a:t>Inábeis</a:t>
                      </a:r>
                      <a:endParaRPr lang="pt-BR" sz="1800" dirty="0">
                        <a:solidFill>
                          <a:srgbClr val="00B050"/>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2035901">
                <a:tc>
                  <a:txBody>
                    <a:bodyPr/>
                    <a:lstStyle/>
                    <a:p>
                      <a:pPr algn="ctr">
                        <a:lnSpc>
                          <a:spcPct val="115000"/>
                        </a:lnSpc>
                        <a:spcAft>
                          <a:spcPts val="0"/>
                        </a:spcAft>
                      </a:pPr>
                      <a:r>
                        <a:rPr lang="pt-BR" sz="1600" dirty="0">
                          <a:solidFill>
                            <a:schemeClr val="tx1"/>
                          </a:solidFill>
                          <a:effectLst/>
                          <a:latin typeface="Times New Roman" pitchFamily="18" charset="0"/>
                          <a:cs typeface="Times New Roman" pitchFamily="18" charset="0"/>
                        </a:rPr>
                        <a:t>Posição do item com relação ao núcleo</a:t>
                      </a:r>
                      <a:endParaRPr lang="pt-BR" sz="16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t-BR" sz="1500" dirty="0">
                          <a:effectLst/>
                          <a:latin typeface="Times New Roman" pitchFamily="18" charset="0"/>
                          <a:cs typeface="Times New Roman" pitchFamily="18" charset="0"/>
                        </a:rPr>
                        <a:t> </a:t>
                      </a:r>
                      <a:r>
                        <a:rPr lang="pt-BR" sz="1500" dirty="0" smtClean="0">
                          <a:effectLst/>
                          <a:latin typeface="Times New Roman" pitchFamily="18" charset="0"/>
                          <a:cs typeface="Times New Roman" pitchFamily="18" charset="0"/>
                        </a:rPr>
                        <a:t>- </a:t>
                      </a:r>
                      <a:r>
                        <a:rPr lang="pt-BR" sz="1500" dirty="0">
                          <a:effectLst/>
                          <a:latin typeface="Times New Roman" pitchFamily="18" charset="0"/>
                          <a:cs typeface="Times New Roman" pitchFamily="18" charset="0"/>
                        </a:rPr>
                        <a:t>Os Elementos determinantes à esquerda do núcleo recebem mais marcas explícitas de plural</a:t>
                      </a:r>
                      <a:endParaRPr lang="pt-BR" sz="15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a:lnSpc>
                          <a:spcPct val="115000"/>
                        </a:lnSpc>
                        <a:spcAft>
                          <a:spcPts val="0"/>
                        </a:spcAft>
                      </a:pPr>
                      <a:r>
                        <a:rPr lang="pt-BR" sz="1500" dirty="0" smtClean="0">
                          <a:effectLst/>
                          <a:latin typeface="Times New Roman" pitchFamily="18" charset="0"/>
                          <a:cs typeface="Times New Roman" pitchFamily="18" charset="0"/>
                        </a:rPr>
                        <a:t>- </a:t>
                      </a:r>
                      <a:r>
                        <a:rPr lang="pt-BR" sz="1500" dirty="0">
                          <a:effectLst/>
                          <a:latin typeface="Times New Roman" pitchFamily="18" charset="0"/>
                          <a:cs typeface="Times New Roman" pitchFamily="18" charset="0"/>
                        </a:rPr>
                        <a:t>A posição à esquerda do núcleo, adjacente a ele é que favorece bem mais a presença de marca </a:t>
                      </a:r>
                      <a:endParaRPr lang="pt-BR" sz="15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a:lnSpc>
                          <a:spcPct val="115000"/>
                        </a:lnSpc>
                        <a:spcAft>
                          <a:spcPts val="0"/>
                        </a:spcAft>
                      </a:pPr>
                      <a:r>
                        <a:rPr lang="pt-BR" sz="1500" dirty="0" smtClean="0">
                          <a:effectLst/>
                          <a:latin typeface="Times New Roman" pitchFamily="18" charset="0"/>
                          <a:cs typeface="Times New Roman" pitchFamily="18" charset="0"/>
                        </a:rPr>
                        <a:t>- </a:t>
                      </a:r>
                      <a:r>
                        <a:rPr lang="pt-BR" sz="1500" dirty="0">
                          <a:effectLst/>
                          <a:latin typeface="Times New Roman" pitchFamily="18" charset="0"/>
                          <a:cs typeface="Times New Roman" pitchFamily="18" charset="0"/>
                        </a:rPr>
                        <a:t>Mais marcação de PL na área </a:t>
                      </a:r>
                      <a:r>
                        <a:rPr lang="pt-BR" sz="1500" dirty="0" err="1">
                          <a:effectLst/>
                          <a:latin typeface="Times New Roman" pitchFamily="18" charset="0"/>
                          <a:cs typeface="Times New Roman" pitchFamily="18" charset="0"/>
                        </a:rPr>
                        <a:t>pré</a:t>
                      </a:r>
                      <a:r>
                        <a:rPr lang="pt-BR" sz="1500" dirty="0">
                          <a:effectLst/>
                          <a:latin typeface="Times New Roman" pitchFamily="18" charset="0"/>
                          <a:cs typeface="Times New Roman" pitchFamily="18" charset="0"/>
                        </a:rPr>
                        <a:t>-nuclear</a:t>
                      </a:r>
                    </a:p>
                    <a:p>
                      <a:pPr algn="ctr">
                        <a:lnSpc>
                          <a:spcPct val="115000"/>
                        </a:lnSpc>
                        <a:spcAft>
                          <a:spcPts val="0"/>
                        </a:spcAft>
                      </a:pPr>
                      <a:r>
                        <a:rPr lang="pt-BR" sz="1500" dirty="0">
                          <a:effectLst/>
                          <a:latin typeface="Times New Roman" pitchFamily="18" charset="0"/>
                          <a:cs typeface="Times New Roman" pitchFamily="18" charset="0"/>
                        </a:rPr>
                        <a:t>- forte papel da posição adjacente ao núcleo</a:t>
                      </a:r>
                      <a:endParaRPr lang="pt-BR" sz="15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a:lnSpc>
                          <a:spcPct val="115000"/>
                        </a:lnSpc>
                        <a:spcAft>
                          <a:spcPts val="0"/>
                        </a:spcAft>
                      </a:pPr>
                      <a:r>
                        <a:rPr lang="pt-BR" sz="1500" dirty="0">
                          <a:effectLst/>
                          <a:latin typeface="Times New Roman" pitchFamily="18" charset="0"/>
                          <a:cs typeface="Times New Roman" pitchFamily="18" charset="0"/>
                        </a:rPr>
                        <a:t> </a:t>
                      </a:r>
                      <a:r>
                        <a:rPr lang="pt-BR" sz="1500" dirty="0" smtClean="0">
                          <a:effectLst/>
                          <a:latin typeface="Times New Roman" pitchFamily="18" charset="0"/>
                          <a:cs typeface="Times New Roman" pitchFamily="18" charset="0"/>
                        </a:rPr>
                        <a:t>- </a:t>
                      </a:r>
                      <a:r>
                        <a:rPr lang="pt-BR" sz="1500" dirty="0">
                          <a:effectLst/>
                          <a:latin typeface="Times New Roman" pitchFamily="18" charset="0"/>
                          <a:cs typeface="Times New Roman" pitchFamily="18" charset="0"/>
                        </a:rPr>
                        <a:t>É o item situado à esquerda adjacente ao elemento nuclear quem mais favorece a marcação de pluralidade</a:t>
                      </a:r>
                      <a:endParaRPr lang="pt-BR" sz="15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bg2">
                        <a:lumMod val="90000"/>
                      </a:schemeClr>
                    </a:solidFill>
                  </a:tcPr>
                </a:tc>
              </a:tr>
              <a:tr h="1788173">
                <a:tc>
                  <a:txBody>
                    <a:bodyPr/>
                    <a:lstStyle/>
                    <a:p>
                      <a:pPr algn="ctr">
                        <a:lnSpc>
                          <a:spcPct val="115000"/>
                        </a:lnSpc>
                        <a:spcAft>
                          <a:spcPts val="0"/>
                        </a:spcAft>
                      </a:pPr>
                      <a:r>
                        <a:rPr lang="pt-BR" sz="1600" dirty="0">
                          <a:solidFill>
                            <a:schemeClr val="tx1"/>
                          </a:solidFill>
                          <a:effectLst/>
                          <a:latin typeface="Times New Roman" pitchFamily="18" charset="0"/>
                          <a:cs typeface="Times New Roman" pitchFamily="18" charset="0"/>
                        </a:rPr>
                        <a:t>Saliência Fônica e Tonicidade</a:t>
                      </a:r>
                      <a:endParaRPr lang="pt-BR" sz="16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t-BR" sz="1500" b="1" dirty="0">
                          <a:effectLst/>
                          <a:latin typeface="Times New Roman" pitchFamily="18" charset="0"/>
                          <a:cs typeface="Times New Roman" pitchFamily="18" charset="0"/>
                        </a:rPr>
                        <a:t>-</a:t>
                      </a:r>
                      <a:r>
                        <a:rPr lang="pt-BR" sz="1500" dirty="0">
                          <a:effectLst/>
                          <a:latin typeface="Times New Roman" pitchFamily="18" charset="0"/>
                          <a:cs typeface="Times New Roman" pitchFamily="18" charset="0"/>
                        </a:rPr>
                        <a:t> itens </a:t>
                      </a:r>
                      <a:r>
                        <a:rPr lang="pt-BR" sz="1500" dirty="0" smtClean="0">
                          <a:effectLst/>
                          <a:latin typeface="Times New Roman" pitchFamily="18" charset="0"/>
                          <a:cs typeface="Times New Roman" pitchFamily="18" charset="0"/>
                        </a:rPr>
                        <a:t>lexicais que </a:t>
                      </a:r>
                      <a:r>
                        <a:rPr lang="pt-BR" sz="1500" dirty="0">
                          <a:effectLst/>
                          <a:latin typeface="Times New Roman" pitchFamily="18" charset="0"/>
                          <a:cs typeface="Times New Roman" pitchFamily="18" charset="0"/>
                        </a:rPr>
                        <a:t>apresentam mais diferença material fônica;</a:t>
                      </a:r>
                    </a:p>
                    <a:p>
                      <a:pPr algn="ctr">
                        <a:lnSpc>
                          <a:spcPct val="115000"/>
                        </a:lnSpc>
                        <a:spcAft>
                          <a:spcPts val="0"/>
                        </a:spcAft>
                      </a:pPr>
                      <a:r>
                        <a:rPr lang="pt-BR" sz="1500" b="1" dirty="0" smtClean="0">
                          <a:effectLst/>
                          <a:latin typeface="Times New Roman" pitchFamily="18" charset="0"/>
                          <a:cs typeface="Times New Roman" pitchFamily="18" charset="0"/>
                        </a:rPr>
                        <a:t>-</a:t>
                      </a:r>
                      <a:r>
                        <a:rPr lang="pt-BR" sz="1500" dirty="0" smtClean="0">
                          <a:effectLst/>
                          <a:latin typeface="Times New Roman" pitchFamily="18" charset="0"/>
                          <a:cs typeface="Times New Roman" pitchFamily="18" charset="0"/>
                        </a:rPr>
                        <a:t>se o </a:t>
                      </a:r>
                      <a:r>
                        <a:rPr lang="pt-BR" sz="1500" dirty="0">
                          <a:effectLst/>
                          <a:latin typeface="Times New Roman" pitchFamily="18" charset="0"/>
                          <a:cs typeface="Times New Roman" pitchFamily="18" charset="0"/>
                        </a:rPr>
                        <a:t>item </a:t>
                      </a:r>
                      <a:r>
                        <a:rPr lang="pt-BR" sz="1500" dirty="0" smtClean="0">
                          <a:effectLst/>
                          <a:latin typeface="Times New Roman" pitchFamily="18" charset="0"/>
                          <a:cs typeface="Times New Roman" pitchFamily="18" charset="0"/>
                        </a:rPr>
                        <a:t>lexical for oxítono </a:t>
                      </a:r>
                      <a:r>
                        <a:rPr lang="pt-BR" sz="1500" dirty="0">
                          <a:effectLst/>
                          <a:latin typeface="Times New Roman" pitchFamily="18" charset="0"/>
                          <a:cs typeface="Times New Roman" pitchFamily="18" charset="0"/>
                        </a:rPr>
                        <a:t>ou </a:t>
                      </a:r>
                      <a:r>
                        <a:rPr lang="pt-BR" sz="1500" dirty="0" smtClean="0">
                          <a:effectLst/>
                          <a:latin typeface="Times New Roman" pitchFamily="18" charset="0"/>
                          <a:cs typeface="Times New Roman" pitchFamily="18" charset="0"/>
                        </a:rPr>
                        <a:t>um monossílabo </a:t>
                      </a:r>
                      <a:r>
                        <a:rPr lang="pt-BR" sz="1500" dirty="0">
                          <a:effectLst/>
                          <a:latin typeface="Times New Roman" pitchFamily="18" charset="0"/>
                          <a:cs typeface="Times New Roman" pitchFamily="18" charset="0"/>
                        </a:rPr>
                        <a:t>tônico</a:t>
                      </a:r>
                      <a:endParaRPr lang="pt-BR" sz="15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pt-BR" sz="1500" dirty="0" smtClean="0">
                          <a:effectLst/>
                          <a:latin typeface="Times New Roman" pitchFamily="18" charset="0"/>
                          <a:cs typeface="Times New Roman" pitchFamily="18" charset="0"/>
                        </a:rPr>
                        <a:t>-Processos ou Processos e Tonicidade: </a:t>
                      </a:r>
                      <a:r>
                        <a:rPr lang="pt-BR" sz="1500" dirty="0">
                          <a:effectLst/>
                          <a:latin typeface="Times New Roman" pitchFamily="18" charset="0"/>
                          <a:cs typeface="Times New Roman" pitchFamily="18" charset="0"/>
                        </a:rPr>
                        <a:t>Os itens mais salientes, têm realmente maior peso na marca que os menos salientes</a:t>
                      </a:r>
                      <a:endParaRPr lang="pt-BR" sz="15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5">
                        <a:lumMod val="20000"/>
                        <a:lumOff val="80000"/>
                      </a:schemeClr>
                    </a:solidFill>
                  </a:tcPr>
                </a:tc>
                <a:tc>
                  <a:txBody>
                    <a:bodyPr/>
                    <a:lstStyle/>
                    <a:p>
                      <a:pPr>
                        <a:lnSpc>
                          <a:spcPct val="115000"/>
                        </a:lnSpc>
                        <a:spcAft>
                          <a:spcPts val="0"/>
                        </a:spcAft>
                      </a:pPr>
                      <a:r>
                        <a:rPr lang="pt-BR" sz="1500" dirty="0">
                          <a:effectLst/>
                          <a:latin typeface="Times New Roman" pitchFamily="18" charset="0"/>
                          <a:cs typeface="Times New Roman" pitchFamily="18" charset="0"/>
                        </a:rPr>
                        <a:t> </a:t>
                      </a:r>
                    </a:p>
                    <a:p>
                      <a:pPr algn="ctr">
                        <a:lnSpc>
                          <a:spcPct val="115000"/>
                        </a:lnSpc>
                        <a:spcAft>
                          <a:spcPts val="0"/>
                        </a:spcAft>
                      </a:pPr>
                      <a:r>
                        <a:rPr lang="pt-BR" sz="1500" dirty="0">
                          <a:effectLst/>
                          <a:latin typeface="Times New Roman" pitchFamily="18" charset="0"/>
                          <a:cs typeface="Times New Roman" pitchFamily="18" charset="0"/>
                        </a:rPr>
                        <a:t>_____</a:t>
                      </a:r>
                      <a:endParaRPr lang="pt-BR" sz="15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pt-BR" sz="1500" dirty="0">
                          <a:effectLst/>
                          <a:latin typeface="Times New Roman" pitchFamily="18" charset="0"/>
                          <a:cs typeface="Times New Roman" pitchFamily="18" charset="0"/>
                        </a:rPr>
                        <a:t>-Processos: a escala de saliência fônica, não se aplica.</a:t>
                      </a:r>
                    </a:p>
                    <a:p>
                      <a:pPr algn="ctr">
                        <a:lnSpc>
                          <a:spcPct val="115000"/>
                        </a:lnSpc>
                        <a:spcAft>
                          <a:spcPts val="0"/>
                        </a:spcAft>
                      </a:pPr>
                      <a:r>
                        <a:rPr lang="pt-BR" sz="1500" dirty="0">
                          <a:effectLst/>
                          <a:latin typeface="Times New Roman" pitchFamily="18" charset="0"/>
                          <a:cs typeface="Times New Roman" pitchFamily="18" charset="0"/>
                        </a:rPr>
                        <a:t>-Proc. e </a:t>
                      </a:r>
                      <a:r>
                        <a:rPr lang="pt-BR" sz="1500" dirty="0" err="1">
                          <a:effectLst/>
                          <a:latin typeface="Times New Roman" pitchFamily="18" charset="0"/>
                          <a:cs typeface="Times New Roman" pitchFamily="18" charset="0"/>
                        </a:rPr>
                        <a:t>Tonic</a:t>
                      </a:r>
                      <a:r>
                        <a:rPr lang="pt-BR" sz="1500" dirty="0">
                          <a:effectLst/>
                          <a:latin typeface="Times New Roman" pitchFamily="18" charset="0"/>
                          <a:cs typeface="Times New Roman" pitchFamily="18" charset="0"/>
                        </a:rPr>
                        <a:t>: </a:t>
                      </a:r>
                      <a:r>
                        <a:rPr lang="pt-BR" sz="1500" dirty="0" smtClean="0">
                          <a:effectLst/>
                          <a:latin typeface="Times New Roman" pitchFamily="18" charset="0"/>
                          <a:cs typeface="Times New Roman" pitchFamily="18" charset="0"/>
                        </a:rPr>
                        <a:t>os oxítonos </a:t>
                      </a:r>
                      <a:r>
                        <a:rPr lang="pt-BR" sz="1500" dirty="0">
                          <a:effectLst/>
                          <a:latin typeface="Times New Roman" pitchFamily="18" charset="0"/>
                          <a:cs typeface="Times New Roman" pitchFamily="18" charset="0"/>
                        </a:rPr>
                        <a:t>regulares e monossílabos tônicos</a:t>
                      </a:r>
                      <a:endParaRPr lang="pt-BR" sz="15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5">
                        <a:lumMod val="20000"/>
                        <a:lumOff val="80000"/>
                      </a:schemeClr>
                    </a:solidFill>
                  </a:tcPr>
                </a:tc>
              </a:tr>
              <a:tr h="1387534">
                <a:tc>
                  <a:txBody>
                    <a:bodyPr/>
                    <a:lstStyle/>
                    <a:p>
                      <a:pPr algn="ctr">
                        <a:lnSpc>
                          <a:spcPct val="115000"/>
                        </a:lnSpc>
                        <a:spcAft>
                          <a:spcPts val="0"/>
                        </a:spcAft>
                      </a:pPr>
                      <a:r>
                        <a:rPr lang="pt-BR" sz="1600" dirty="0">
                          <a:solidFill>
                            <a:schemeClr val="tx1"/>
                          </a:solidFill>
                          <a:effectLst/>
                          <a:latin typeface="Times New Roman" pitchFamily="18" charset="0"/>
                          <a:cs typeface="Times New Roman" pitchFamily="18" charset="0"/>
                        </a:rPr>
                        <a:t>Marcas Precedentes ao elemento analisado</a:t>
                      </a:r>
                      <a:endParaRPr lang="pt-BR" sz="16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t-BR" sz="1500" dirty="0" smtClean="0">
                          <a:effectLst/>
                          <a:latin typeface="Times New Roman" pitchFamily="18" charset="0"/>
                          <a:cs typeface="Times New Roman" pitchFamily="18" charset="0"/>
                        </a:rPr>
                        <a:t>-Zero na 1ªP</a:t>
                      </a:r>
                    </a:p>
                    <a:p>
                      <a:pPr algn="ctr">
                        <a:lnSpc>
                          <a:spcPct val="115000"/>
                        </a:lnSpc>
                        <a:spcAft>
                          <a:spcPts val="0"/>
                        </a:spcAft>
                      </a:pPr>
                      <a:r>
                        <a:rPr lang="pt-BR" sz="1500" dirty="0" smtClean="0">
                          <a:effectLst/>
                          <a:latin typeface="Times New Roman" pitchFamily="18" charset="0"/>
                          <a:cs typeface="Times New Roman" pitchFamily="18" charset="0"/>
                        </a:rPr>
                        <a:t>-Marca na 1ªP</a:t>
                      </a:r>
                    </a:p>
                    <a:p>
                      <a:pPr algn="ctr">
                        <a:lnSpc>
                          <a:spcPct val="115000"/>
                        </a:lnSpc>
                        <a:spcAft>
                          <a:spcPts val="0"/>
                        </a:spcAft>
                      </a:pPr>
                      <a:r>
                        <a:rPr lang="pt-BR" sz="1500" dirty="0" smtClean="0">
                          <a:effectLst/>
                          <a:latin typeface="Times New Roman" pitchFamily="18" charset="0"/>
                          <a:cs typeface="Times New Roman" pitchFamily="18" charset="0"/>
                        </a:rPr>
                        <a:t>-Marcas levam a marcas</a:t>
                      </a:r>
                    </a:p>
                    <a:p>
                      <a:pPr algn="ctr">
                        <a:lnSpc>
                          <a:spcPct val="115000"/>
                        </a:lnSpc>
                        <a:spcAft>
                          <a:spcPts val="0"/>
                        </a:spcAft>
                      </a:pPr>
                      <a:r>
                        <a:rPr lang="pt-BR" sz="1500" dirty="0" smtClean="0">
                          <a:effectLst/>
                          <a:latin typeface="Times New Roman" pitchFamily="18" charset="0"/>
                          <a:cs typeface="Times New Roman" pitchFamily="18" charset="0"/>
                        </a:rPr>
                        <a:t>-Zeros levam a zeros</a:t>
                      </a:r>
                      <a:endParaRPr lang="pt-BR" sz="15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pt-BR" sz="1500" dirty="0">
                          <a:effectLst/>
                          <a:latin typeface="Times New Roman" pitchFamily="18" charset="0"/>
                          <a:cs typeface="Times New Roman" pitchFamily="18" charset="0"/>
                        </a:rPr>
                        <a:t>-Zero na 1ªP</a:t>
                      </a:r>
                    </a:p>
                    <a:p>
                      <a:pPr algn="ctr">
                        <a:lnSpc>
                          <a:spcPct val="115000"/>
                        </a:lnSpc>
                        <a:spcAft>
                          <a:spcPts val="0"/>
                        </a:spcAft>
                      </a:pPr>
                      <a:r>
                        <a:rPr lang="pt-BR" sz="1500" dirty="0">
                          <a:effectLst/>
                          <a:latin typeface="Times New Roman" pitchFamily="18" charset="0"/>
                          <a:cs typeface="Times New Roman" pitchFamily="18" charset="0"/>
                        </a:rPr>
                        <a:t>-Numerais</a:t>
                      </a:r>
                    </a:p>
                    <a:p>
                      <a:pPr algn="ctr">
                        <a:lnSpc>
                          <a:spcPct val="115000"/>
                        </a:lnSpc>
                        <a:spcAft>
                          <a:spcPts val="0"/>
                        </a:spcAft>
                      </a:pPr>
                      <a:r>
                        <a:rPr lang="pt-BR" sz="1500" dirty="0">
                          <a:effectLst/>
                          <a:latin typeface="Times New Roman" pitchFamily="18" charset="0"/>
                          <a:cs typeface="Times New Roman" pitchFamily="18" charset="0"/>
                        </a:rPr>
                        <a:t>-Marcas levam a marcas</a:t>
                      </a:r>
                    </a:p>
                    <a:p>
                      <a:pPr algn="ctr">
                        <a:lnSpc>
                          <a:spcPct val="115000"/>
                        </a:lnSpc>
                        <a:spcAft>
                          <a:spcPts val="0"/>
                        </a:spcAft>
                      </a:pPr>
                      <a:r>
                        <a:rPr lang="pt-BR" sz="1500" dirty="0">
                          <a:effectLst/>
                          <a:latin typeface="Times New Roman" pitchFamily="18" charset="0"/>
                          <a:cs typeface="Times New Roman" pitchFamily="18" charset="0"/>
                        </a:rPr>
                        <a:t>-Zeros levam a zeros</a:t>
                      </a:r>
                      <a:endParaRPr lang="pt-BR" sz="15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pt-BR" sz="1500" dirty="0">
                          <a:effectLst/>
                          <a:latin typeface="Times New Roman" pitchFamily="18" charset="0"/>
                          <a:cs typeface="Times New Roman" pitchFamily="18" charset="0"/>
                        </a:rPr>
                        <a:t>-Zero na 1ªP</a:t>
                      </a:r>
                    </a:p>
                    <a:p>
                      <a:pPr algn="ctr">
                        <a:lnSpc>
                          <a:spcPct val="115000"/>
                        </a:lnSpc>
                        <a:spcAft>
                          <a:spcPts val="0"/>
                        </a:spcAft>
                      </a:pPr>
                      <a:r>
                        <a:rPr lang="pt-BR" sz="1500" dirty="0">
                          <a:effectLst/>
                          <a:latin typeface="Times New Roman" pitchFamily="18" charset="0"/>
                          <a:cs typeface="Times New Roman" pitchFamily="18" charset="0"/>
                        </a:rPr>
                        <a:t>-Numerais</a:t>
                      </a:r>
                    </a:p>
                    <a:p>
                      <a:pPr algn="ctr">
                        <a:lnSpc>
                          <a:spcPct val="115000"/>
                        </a:lnSpc>
                        <a:spcAft>
                          <a:spcPts val="0"/>
                        </a:spcAft>
                      </a:pPr>
                      <a:r>
                        <a:rPr lang="pt-BR" sz="1500" dirty="0">
                          <a:effectLst/>
                          <a:latin typeface="Times New Roman" pitchFamily="18" charset="0"/>
                          <a:cs typeface="Times New Roman" pitchFamily="18" charset="0"/>
                        </a:rPr>
                        <a:t> </a:t>
                      </a:r>
                      <a:endParaRPr lang="pt-BR" sz="1500"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pt-BR" sz="1500" dirty="0">
                          <a:effectLst/>
                          <a:latin typeface="Times New Roman" pitchFamily="18" charset="0"/>
                          <a:cs typeface="Times New Roman" pitchFamily="18" charset="0"/>
                        </a:rPr>
                        <a:t>-Zero na 1ª P</a:t>
                      </a:r>
                    </a:p>
                    <a:p>
                      <a:pPr algn="ctr">
                        <a:lnSpc>
                          <a:spcPct val="115000"/>
                        </a:lnSpc>
                        <a:spcAft>
                          <a:spcPts val="0"/>
                        </a:spcAft>
                      </a:pPr>
                      <a:r>
                        <a:rPr lang="pt-BR" sz="1500" dirty="0">
                          <a:effectLst/>
                          <a:latin typeface="Times New Roman" pitchFamily="18" charset="0"/>
                          <a:cs typeface="Times New Roman" pitchFamily="18" charset="0"/>
                        </a:rPr>
                        <a:t>-Marca na 1ªP</a:t>
                      </a:r>
                    </a:p>
                    <a:p>
                      <a:pPr algn="ctr">
                        <a:lnSpc>
                          <a:spcPct val="115000"/>
                        </a:lnSpc>
                        <a:spcAft>
                          <a:spcPts val="0"/>
                        </a:spcAft>
                      </a:pPr>
                      <a:r>
                        <a:rPr lang="pt-BR" sz="1500" dirty="0">
                          <a:effectLst/>
                          <a:latin typeface="Times New Roman" pitchFamily="18" charset="0"/>
                          <a:cs typeface="Times New Roman" pitchFamily="18" charset="0"/>
                        </a:rPr>
                        <a:t>-</a:t>
                      </a:r>
                      <a:r>
                        <a:rPr lang="pt-BR" sz="1500" dirty="0">
                          <a:solidFill>
                            <a:srgbClr val="FF0000"/>
                          </a:solidFill>
                          <a:effectLst/>
                          <a:latin typeface="Times New Roman" pitchFamily="18" charset="0"/>
                          <a:cs typeface="Times New Roman" pitchFamily="18" charset="0"/>
                        </a:rPr>
                        <a:t>Ausência de marcas precedentes (elemento na 3ªP)</a:t>
                      </a:r>
                      <a:endParaRPr lang="pt-BR" sz="1500" dirty="0">
                        <a:solidFill>
                          <a:srgbClr val="FF0000"/>
                        </a:solidFill>
                        <a:effectLst/>
                        <a:latin typeface="Times New Roman" pitchFamily="18" charset="0"/>
                        <a:ea typeface="Calibri"/>
                        <a:cs typeface="Times New Roman" pitchFamily="18" charset="0"/>
                      </a:endParaRPr>
                    </a:p>
                  </a:txBody>
                  <a:tcPr marL="68580" marR="68580" marT="0" marB="0" anchor="ctr">
                    <a:solidFill>
                      <a:schemeClr val="accent6">
                        <a:lumMod val="20000"/>
                        <a:lumOff val="80000"/>
                      </a:schemeClr>
                    </a:solidFill>
                  </a:tcPr>
                </a:tc>
              </a:tr>
            </a:tbl>
          </a:graphicData>
        </a:graphic>
      </p:graphicFrame>
      <p:sp>
        <p:nvSpPr>
          <p:cNvPr id="6" name="Título 1"/>
          <p:cNvSpPr>
            <a:spLocks noGrp="1"/>
          </p:cNvSpPr>
          <p:nvPr>
            <p:ph type="title"/>
          </p:nvPr>
        </p:nvSpPr>
        <p:spPr>
          <a:xfrm>
            <a:off x="467544" y="32486"/>
            <a:ext cx="8229600" cy="516194"/>
          </a:xfrm>
          <a:solidFill>
            <a:schemeClr val="accent6">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a:noAutofit/>
          </a:bodyPr>
          <a:lstStyle/>
          <a:p>
            <a:pPr lvl="0"/>
            <a:r>
              <a:rPr lang="pt-BR" sz="2400" b="1" dirty="0" smtClean="0">
                <a:solidFill>
                  <a:srgbClr val="FF0000"/>
                </a:solidFill>
                <a:latin typeface="Times New Roman" pitchFamily="18" charset="0"/>
                <a:cs typeface="Times New Roman" pitchFamily="18" charset="0"/>
              </a:rPr>
              <a:t/>
            </a:r>
            <a:br>
              <a:rPr lang="pt-BR" sz="2400" b="1" dirty="0" smtClean="0">
                <a:solidFill>
                  <a:srgbClr val="FF0000"/>
                </a:solidFill>
                <a:latin typeface="Times New Roman" pitchFamily="18" charset="0"/>
                <a:cs typeface="Times New Roman" pitchFamily="18" charset="0"/>
              </a:rPr>
            </a:br>
            <a:r>
              <a:rPr lang="pt-BR" sz="2800" b="1" dirty="0">
                <a:solidFill>
                  <a:srgbClr val="FF0000"/>
                </a:solidFill>
                <a:latin typeface="Times New Roman" pitchFamily="18" charset="0"/>
                <a:cs typeface="Times New Roman" pitchFamily="18" charset="0"/>
              </a:rPr>
              <a:t>3</a:t>
            </a:r>
            <a:r>
              <a:rPr lang="pt-BR" sz="2800" b="1" dirty="0" smtClean="0">
                <a:solidFill>
                  <a:srgbClr val="FF0000"/>
                </a:solidFill>
                <a:latin typeface="Times New Roman" pitchFamily="18" charset="0"/>
                <a:cs typeface="Times New Roman" pitchFamily="18" charset="0"/>
              </a:rPr>
              <a:t>-</a:t>
            </a:r>
            <a:r>
              <a:rPr lang="pt-BR" sz="2400" b="1" dirty="0" smtClean="0">
                <a:solidFill>
                  <a:srgbClr val="FF0000"/>
                </a:solidFill>
                <a:latin typeface="Times New Roman" pitchFamily="18" charset="0"/>
                <a:cs typeface="Times New Roman" pitchFamily="18" charset="0"/>
              </a:rPr>
              <a:t> </a:t>
            </a:r>
            <a:r>
              <a:rPr lang="pt-BR" sz="2800" b="1" dirty="0" smtClean="0">
                <a:solidFill>
                  <a:srgbClr val="FF0000"/>
                </a:solidFill>
                <a:latin typeface="Times New Roman" pitchFamily="18" charset="0"/>
                <a:cs typeface="Times New Roman" pitchFamily="18" charset="0"/>
              </a:rPr>
              <a:t>ESTUDO COMPARATIVO</a:t>
            </a:r>
            <a:r>
              <a:rPr lang="pt-BR" sz="2800" b="1" dirty="0">
                <a:latin typeface="Times New Roman" pitchFamily="18" charset="0"/>
                <a:cs typeface="Times New Roman" pitchFamily="18" charset="0"/>
              </a:rPr>
              <a:t/>
            </a:r>
            <a:br>
              <a:rPr lang="pt-BR" sz="2800" b="1" dirty="0">
                <a:latin typeface="Times New Roman" pitchFamily="18" charset="0"/>
                <a:cs typeface="Times New Roman" pitchFamily="18" charset="0"/>
              </a:rPr>
            </a:br>
            <a:endParaRPr lang="pt-B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1749918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413792"/>
            <a:ext cx="8229600" cy="1143000"/>
          </a:xfrm>
        </p:spPr>
        <p:txBody>
          <a:bodyPr>
            <a:noAutofit/>
          </a:bodyPr>
          <a:lstStyle/>
          <a:p>
            <a:pPr algn="just"/>
            <a:r>
              <a:rPr lang="pt-BR" sz="1800" dirty="0">
                <a:latin typeface="Times New Roman" pitchFamily="18" charset="0"/>
                <a:cs typeface="Times New Roman" pitchFamily="18" charset="0"/>
              </a:rPr>
              <a:t>Dados comparativos: Efeito das marcas precedentes sobre a realização da concordância de </a:t>
            </a:r>
            <a:r>
              <a:rPr lang="pt-BR" sz="1800" dirty="0" smtClean="0">
                <a:latin typeface="Times New Roman" pitchFamily="18" charset="0"/>
                <a:cs typeface="Times New Roman" pitchFamily="18" charset="0"/>
              </a:rPr>
              <a:t>número</a:t>
            </a:r>
            <a:endParaRPr lang="pt-BR" sz="1800" dirty="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856685938"/>
              </p:ext>
            </p:extLst>
          </p:nvPr>
        </p:nvGraphicFramePr>
        <p:xfrm>
          <a:off x="467544" y="1340768"/>
          <a:ext cx="8208911" cy="4680521"/>
        </p:xfrm>
        <a:graphic>
          <a:graphicData uri="http://schemas.openxmlformats.org/drawingml/2006/table">
            <a:tbl>
              <a:tblPr firstRow="1" firstCol="1" bandRow="1"/>
              <a:tblGrid>
                <a:gridCol w="5085949"/>
                <a:gridCol w="790518"/>
                <a:gridCol w="790518"/>
                <a:gridCol w="665848"/>
                <a:gridCol w="210230"/>
                <a:gridCol w="665848"/>
              </a:tblGrid>
              <a:tr h="705336">
                <a:tc rowSpan="2">
                  <a:txBody>
                    <a:bodyPr/>
                    <a:lstStyle/>
                    <a:p>
                      <a:pPr algn="ctr">
                        <a:lnSpc>
                          <a:spcPct val="115000"/>
                        </a:lnSpc>
                        <a:spcAft>
                          <a:spcPts val="0"/>
                        </a:spcAft>
                      </a:pPr>
                      <a:r>
                        <a:rPr lang="pt-BR" sz="1600" b="1" dirty="0">
                          <a:solidFill>
                            <a:srgbClr val="000000"/>
                          </a:solidFill>
                          <a:effectLst/>
                          <a:latin typeface="Times New Roman" pitchFamily="18" charset="0"/>
                          <a:ea typeface="Calibri"/>
                          <a:cs typeface="Times New Roman" pitchFamily="18" charset="0"/>
                        </a:rPr>
                        <a:t>MARCAS PRECEDENTES</a:t>
                      </a:r>
                      <a:endParaRPr lang="pt-BR" sz="2000" dirty="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115000"/>
                        </a:lnSpc>
                        <a:spcAft>
                          <a:spcPts val="0"/>
                        </a:spcAft>
                      </a:pPr>
                      <a:r>
                        <a:rPr lang="pt-BR" sz="1600" b="1">
                          <a:solidFill>
                            <a:srgbClr val="000000"/>
                          </a:solidFill>
                          <a:effectLst/>
                          <a:latin typeface="Times New Roman" pitchFamily="18" charset="0"/>
                          <a:ea typeface="Calibri"/>
                          <a:cs typeface="Times New Roman" pitchFamily="18" charset="0"/>
                        </a:rPr>
                        <a:t>BAXTER (2009)</a:t>
                      </a:r>
                      <a:endParaRPr lang="pt-BR" sz="2000">
                        <a:solidFill>
                          <a:srgbClr val="000000"/>
                        </a:solidFill>
                        <a:effectLst/>
                        <a:latin typeface="Times New Roman" pitchFamily="18" charset="0"/>
                        <a:ea typeface="Calibri"/>
                        <a:cs typeface="Times New Roman" pitchFamily="18" charset="0"/>
                      </a:endParaRPr>
                    </a:p>
                    <a:p>
                      <a:pPr algn="ctr">
                        <a:lnSpc>
                          <a:spcPct val="115000"/>
                        </a:lnSpc>
                        <a:spcAft>
                          <a:spcPts val="0"/>
                        </a:spcAft>
                      </a:pPr>
                      <a:r>
                        <a:rPr lang="pt-BR" sz="1600" b="1" i="1">
                          <a:solidFill>
                            <a:srgbClr val="000000"/>
                          </a:solidFill>
                          <a:effectLst/>
                          <a:latin typeface="Times New Roman" pitchFamily="18" charset="0"/>
                          <a:ea typeface="Calibri"/>
                          <a:cs typeface="Times New Roman" pitchFamily="18" charset="0"/>
                        </a:rPr>
                        <a:t>Helvécia – Ba</a:t>
                      </a:r>
                      <a:endParaRPr lang="pt-BR" sz="20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2">
                  <a:txBody>
                    <a:bodyPr/>
                    <a:lstStyle/>
                    <a:p>
                      <a:pPr algn="ctr">
                        <a:lnSpc>
                          <a:spcPct val="115000"/>
                        </a:lnSpc>
                        <a:spcAft>
                          <a:spcPts val="0"/>
                        </a:spcAft>
                      </a:pPr>
                      <a:r>
                        <a:rPr lang="pt-BR" sz="1600" b="1" i="1">
                          <a:solidFill>
                            <a:srgbClr val="000000"/>
                          </a:solidFill>
                          <a:effectLst/>
                          <a:latin typeface="Times New Roman" pitchFamily="18" charset="0"/>
                          <a:ea typeface="Calibri"/>
                          <a:cs typeface="Times New Roman" pitchFamily="18" charset="0"/>
                        </a:rPr>
                        <a:t>Inábeis</a:t>
                      </a:r>
                      <a:endParaRPr lang="pt-BR" sz="20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r>
              <a:tr h="507279">
                <a:tc vMerge="1">
                  <a:txBody>
                    <a:bodyPr/>
                    <a:lstStyle/>
                    <a:p>
                      <a:endParaRPr lang="pt-BR"/>
                    </a:p>
                  </a:txBody>
                  <a:tcPr/>
                </a:tc>
                <a:tc>
                  <a:txBody>
                    <a:bodyPr/>
                    <a:lstStyle/>
                    <a:p>
                      <a:pPr algn="ctr">
                        <a:lnSpc>
                          <a:spcPct val="115000"/>
                        </a:lnSpc>
                        <a:spcAft>
                          <a:spcPts val="0"/>
                        </a:spcAft>
                      </a:pPr>
                      <a:r>
                        <a:rPr lang="pt-BR" sz="1600" b="1">
                          <a:solidFill>
                            <a:srgbClr val="000000"/>
                          </a:solidFill>
                          <a:effectLst/>
                          <a:latin typeface="Times New Roman" pitchFamily="18" charset="0"/>
                          <a:ea typeface="Calibri"/>
                          <a:cs typeface="Times New Roman" pitchFamily="18" charset="0"/>
                        </a:rPr>
                        <a:t>%</a:t>
                      </a:r>
                      <a:endParaRPr lang="pt-BR" sz="20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15000"/>
                        </a:lnSpc>
                        <a:spcAft>
                          <a:spcPts val="0"/>
                        </a:spcAft>
                      </a:pPr>
                      <a:r>
                        <a:rPr lang="pt-BR" sz="1600" b="1">
                          <a:solidFill>
                            <a:srgbClr val="000000"/>
                          </a:solidFill>
                          <a:effectLst/>
                          <a:latin typeface="Times New Roman" pitchFamily="18" charset="0"/>
                          <a:ea typeface="Calibri"/>
                          <a:cs typeface="Times New Roman" pitchFamily="18" charset="0"/>
                        </a:rPr>
                        <a:t>P. R</a:t>
                      </a:r>
                      <a:endParaRPr lang="pt-BR" sz="20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gridSpan="2">
                  <a:txBody>
                    <a:bodyPr/>
                    <a:lstStyle/>
                    <a:p>
                      <a:pPr algn="ctr">
                        <a:lnSpc>
                          <a:spcPct val="115000"/>
                        </a:lnSpc>
                        <a:spcAft>
                          <a:spcPts val="0"/>
                        </a:spcAft>
                      </a:pPr>
                      <a:r>
                        <a:rPr lang="pt-BR" sz="1600" b="1">
                          <a:solidFill>
                            <a:srgbClr val="000000"/>
                          </a:solidFill>
                          <a:effectLst/>
                          <a:latin typeface="Times New Roman" pitchFamily="18" charset="0"/>
                          <a:ea typeface="Calibri"/>
                          <a:cs typeface="Times New Roman" pitchFamily="18" charset="0"/>
                        </a:rPr>
                        <a:t>%</a:t>
                      </a:r>
                      <a:endParaRPr lang="pt-BR" sz="20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pt-BR"/>
                    </a:p>
                  </a:txBody>
                  <a:tcPr/>
                </a:tc>
                <a:tc>
                  <a:txBody>
                    <a:bodyPr/>
                    <a:lstStyle/>
                    <a:p>
                      <a:pPr algn="ctr">
                        <a:lnSpc>
                          <a:spcPct val="115000"/>
                        </a:lnSpc>
                        <a:spcAft>
                          <a:spcPts val="0"/>
                        </a:spcAft>
                      </a:pPr>
                      <a:r>
                        <a:rPr lang="pt-BR" sz="1600" b="1">
                          <a:solidFill>
                            <a:srgbClr val="000000"/>
                          </a:solidFill>
                          <a:effectLst/>
                          <a:latin typeface="Times New Roman" pitchFamily="18" charset="0"/>
                          <a:ea typeface="Calibri"/>
                          <a:cs typeface="Times New Roman" pitchFamily="18" charset="0"/>
                        </a:rPr>
                        <a:t>P. R.</a:t>
                      </a:r>
                      <a:endParaRPr lang="pt-BR" sz="2000">
                        <a:solidFill>
                          <a:srgbClr val="000000"/>
                        </a:solidFill>
                        <a:effectLst/>
                        <a:latin typeface="Times New Roman" pitchFamily="18" charset="0"/>
                        <a:ea typeface="Calibri"/>
                        <a:cs typeface="Times New Roman"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613337">
                <a:tc>
                  <a:txBody>
                    <a:bodyPr/>
                    <a:lstStyle/>
                    <a:p>
                      <a:pPr algn="just">
                        <a:spcAft>
                          <a:spcPts val="0"/>
                        </a:spcAft>
                      </a:pPr>
                      <a:r>
                        <a:rPr lang="x-none" sz="1600" b="1">
                          <a:solidFill>
                            <a:srgbClr val="000000"/>
                          </a:solidFill>
                          <a:effectLst/>
                          <a:latin typeface="Times New Roman" pitchFamily="18" charset="0"/>
                          <a:ea typeface="Times New Roman"/>
                          <a:cs typeface="Times New Roman" pitchFamily="18" charset="0"/>
                        </a:rPr>
                        <a:t>Ausência de marca formal na 1ª posição; item analisado na 2ª posição</a:t>
                      </a:r>
                      <a:endParaRPr lang="pt-BR" sz="16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55,6</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.844</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gridSpan="2">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72,5</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hMerge="1">
                  <a:txBody>
                    <a:bodyPr/>
                    <a:lstStyle/>
                    <a:p>
                      <a:endParaRPr lang="pt-BR"/>
                    </a:p>
                  </a:txBody>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.874</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r>
              <a:tr h="507279">
                <a:tc>
                  <a:txBody>
                    <a:bodyPr/>
                    <a:lstStyle/>
                    <a:p>
                      <a:pPr algn="just">
                        <a:spcAft>
                          <a:spcPts val="0"/>
                        </a:spcAft>
                      </a:pPr>
                      <a:r>
                        <a:rPr lang="x-none" sz="1600" b="1">
                          <a:solidFill>
                            <a:srgbClr val="000000"/>
                          </a:solidFill>
                          <a:effectLst/>
                          <a:latin typeface="Times New Roman" pitchFamily="18" charset="0"/>
                          <a:ea typeface="Times New Roman"/>
                          <a:cs typeface="Times New Roman" pitchFamily="18" charset="0"/>
                        </a:rPr>
                        <a:t>Marca formal na 1ª posição; item analisado na 2ª posição</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7,5</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.499</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gridSpan="2">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54,5</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hMerge="1">
                  <a:txBody>
                    <a:bodyPr/>
                    <a:lstStyle/>
                    <a:p>
                      <a:endParaRPr lang="pt-BR"/>
                    </a:p>
                  </a:txBody>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.517</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r>
              <a:tr h="507279">
                <a:tc>
                  <a:txBody>
                    <a:bodyPr/>
                    <a:lstStyle/>
                    <a:p>
                      <a:pPr algn="just">
                        <a:spcAft>
                          <a:spcPts val="0"/>
                        </a:spcAft>
                      </a:pPr>
                      <a:r>
                        <a:rPr lang="x-none" sz="1600" b="1">
                          <a:solidFill>
                            <a:srgbClr val="000000"/>
                          </a:solidFill>
                          <a:effectLst/>
                          <a:latin typeface="Times New Roman" pitchFamily="18" charset="0"/>
                          <a:ea typeface="Times New Roman"/>
                          <a:cs typeface="Times New Roman" pitchFamily="18" charset="0"/>
                        </a:rPr>
                        <a:t>Numeral na 1ª posição; item analisado na 2ª posição</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13,6</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.641</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gridSpan="2">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28,2</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hMerge="1">
                  <a:txBody>
                    <a:bodyPr/>
                    <a:lstStyle/>
                    <a:p>
                      <a:endParaRPr lang="pt-BR"/>
                    </a:p>
                  </a:txBody>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.406</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r>
              <a:tr h="613337">
                <a:tc>
                  <a:txBody>
                    <a:bodyPr/>
                    <a:lstStyle/>
                    <a:p>
                      <a:pPr algn="just">
                        <a:spcAft>
                          <a:spcPts val="0"/>
                        </a:spcAft>
                      </a:pPr>
                      <a:r>
                        <a:rPr lang="x-none" sz="1600" b="1">
                          <a:solidFill>
                            <a:srgbClr val="000000"/>
                          </a:solidFill>
                          <a:effectLst/>
                          <a:latin typeface="Times New Roman" pitchFamily="18" charset="0"/>
                          <a:ea typeface="Times New Roman"/>
                          <a:cs typeface="Times New Roman" pitchFamily="18" charset="0"/>
                        </a:rPr>
                        <a:t>Mistura de marcas precedentes com marca formal; item analisado na 3ª posição</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12,3</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.412</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gridSpan="2">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51,7</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c hMerge="1">
                  <a:txBody>
                    <a:bodyPr/>
                    <a:lstStyle/>
                    <a:p>
                      <a:endParaRPr lang="pt-BR"/>
                    </a:p>
                  </a:txBody>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.421</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solidFill>
                      <a:srgbClr val="C0C0C0"/>
                    </a:solidFill>
                  </a:tcPr>
                </a:tc>
              </a:tr>
              <a:tr h="613337">
                <a:tc>
                  <a:txBody>
                    <a:bodyPr/>
                    <a:lstStyle/>
                    <a:p>
                      <a:pPr algn="just">
                        <a:spcAft>
                          <a:spcPts val="0"/>
                        </a:spcAft>
                      </a:pPr>
                      <a:r>
                        <a:rPr lang="x-none" sz="1600" b="1">
                          <a:solidFill>
                            <a:srgbClr val="000000"/>
                          </a:solidFill>
                          <a:effectLst/>
                          <a:latin typeface="Times New Roman" pitchFamily="18" charset="0"/>
                          <a:ea typeface="Times New Roman"/>
                          <a:cs typeface="Times New Roman" pitchFamily="18" charset="0"/>
                        </a:rPr>
                        <a:t>Mistura de marcas precedentes com zero; item analisado na 3ª posição</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2,7</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.099</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gridSpan="2">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21,6</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c hMerge="1">
                  <a:txBody>
                    <a:bodyPr/>
                    <a:lstStyle/>
                    <a:p>
                      <a:endParaRPr lang="pt-BR"/>
                    </a:p>
                  </a:txBody>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.223</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a:noFill/>
                    </a:lnB>
                  </a:tcPr>
                </a:tc>
              </a:tr>
              <a:tr h="613337">
                <a:tc>
                  <a:txBody>
                    <a:bodyPr/>
                    <a:lstStyle/>
                    <a:p>
                      <a:pPr algn="just">
                        <a:spcAft>
                          <a:spcPts val="0"/>
                        </a:spcAft>
                      </a:pPr>
                      <a:r>
                        <a:rPr lang="x-none" sz="1600" b="1">
                          <a:solidFill>
                            <a:srgbClr val="000000"/>
                          </a:solidFill>
                          <a:effectLst/>
                          <a:latin typeface="Times New Roman" pitchFamily="18" charset="0"/>
                          <a:ea typeface="Times New Roman"/>
                          <a:cs typeface="Times New Roman" pitchFamily="18" charset="0"/>
                        </a:rPr>
                        <a:t>Ausência de marcas precedentes; item analisado na 3ª posição</a:t>
                      </a:r>
                      <a:endParaRPr lang="pt-BR" sz="16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a:t>
                      </a:r>
                      <a:endParaRPr lang="pt-BR" sz="16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gridSpan="2">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78,6</a:t>
                      </a:r>
                      <a:endParaRPr lang="pt-BR" sz="160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pt-BR"/>
                    </a:p>
                  </a:txBody>
                  <a:tcPr/>
                </a:tc>
                <a:tc>
                  <a:txBody>
                    <a:bodyPr/>
                    <a:lstStyle/>
                    <a:p>
                      <a:pPr algn="ctr">
                        <a:spcAft>
                          <a:spcPts val="0"/>
                        </a:spcAft>
                      </a:pPr>
                      <a:r>
                        <a:rPr lang="x-none" sz="1600">
                          <a:solidFill>
                            <a:srgbClr val="000000"/>
                          </a:solidFill>
                          <a:effectLst/>
                          <a:latin typeface="Times New Roman" pitchFamily="18" charset="0"/>
                          <a:ea typeface="Times New Roman"/>
                          <a:cs typeface="Times New Roman" pitchFamily="18" charset="0"/>
                        </a:rPr>
                        <a:t>.916</a:t>
                      </a:r>
                      <a:endParaRPr lang="pt-BR" sz="1600" dirty="0">
                        <a:solidFill>
                          <a:srgbClr val="000000"/>
                        </a:solidFill>
                        <a:effectLst/>
                        <a:latin typeface="Times New Roman" pitchFamily="18" charset="0"/>
                        <a:ea typeface="Times New Roman"/>
                        <a:cs typeface="Times New Roman"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5" name="Espaço Reservado para Conteúdo 2"/>
          <p:cNvSpPr txBox="1">
            <a:spLocks/>
          </p:cNvSpPr>
          <p:nvPr/>
        </p:nvSpPr>
        <p:spPr>
          <a:xfrm>
            <a:off x="467544" y="6090701"/>
            <a:ext cx="8229600" cy="490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smtClean="0">
                <a:latin typeface="Times New Roman" pitchFamily="18" charset="0"/>
                <a:cs typeface="Times New Roman" pitchFamily="18" charset="0"/>
              </a:rPr>
              <a:t>Fonte: </a:t>
            </a:r>
            <a:r>
              <a:rPr lang="pt-BR" sz="1800" dirty="0" smtClean="0">
                <a:latin typeface="Times New Roman" pitchFamily="18" charset="0"/>
                <a:cs typeface="Times New Roman" pitchFamily="18" charset="0"/>
              </a:rPr>
              <a:t>elaborado pela autora</a:t>
            </a:r>
            <a:endParaRPr lang="pt-BR" sz="1800" dirty="0">
              <a:latin typeface="Times New Roman" pitchFamily="18" charset="0"/>
              <a:cs typeface="Times New Roman" pitchFamily="18" charset="0"/>
            </a:endParaRPr>
          </a:p>
        </p:txBody>
      </p:sp>
    </p:spTree>
    <p:extLst>
      <p:ext uri="{BB962C8B-B14F-4D97-AF65-F5344CB8AC3E}">
        <p14:creationId xmlns:p14="http://schemas.microsoft.com/office/powerpoint/2010/main" val="26589116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0"/>
            <a:ext cx="8229600" cy="812038"/>
          </a:xfrm>
        </p:spPr>
        <p:txBody>
          <a:bodyPr>
            <a:noAutofit/>
          </a:bodyPr>
          <a:lstStyle/>
          <a:p>
            <a:pPr algn="just"/>
            <a:r>
              <a:rPr lang="pt-BR" sz="2400" b="1" dirty="0">
                <a:latin typeface="Times New Roman" pitchFamily="18" charset="0"/>
                <a:cs typeface="Times New Roman" pitchFamily="18" charset="0"/>
              </a:rPr>
              <a:t>2 DADOS DAS </a:t>
            </a:r>
            <a:r>
              <a:rPr lang="pt-BR" sz="2400" b="1" dirty="0">
                <a:solidFill>
                  <a:srgbClr val="00B050"/>
                </a:solidFill>
                <a:latin typeface="Times New Roman" pitchFamily="18" charset="0"/>
                <a:cs typeface="Times New Roman" pitchFamily="18" charset="0"/>
              </a:rPr>
              <a:t>CARTAS</a:t>
            </a:r>
            <a:r>
              <a:rPr lang="pt-BR" sz="2400" b="1" dirty="0">
                <a:latin typeface="Times New Roman" pitchFamily="18" charset="0"/>
                <a:cs typeface="Times New Roman" pitchFamily="18" charset="0"/>
              </a:rPr>
              <a:t> </a:t>
            </a:r>
            <a:r>
              <a:rPr lang="pt-BR" sz="2400" b="1" i="1" dirty="0">
                <a:latin typeface="Times New Roman" pitchFamily="18" charset="0"/>
                <a:cs typeface="Times New Roman" pitchFamily="18" charset="0"/>
              </a:rPr>
              <a:t>VERSUS</a:t>
            </a:r>
            <a:r>
              <a:rPr lang="pt-BR" sz="2400" b="1" dirty="0">
                <a:latin typeface="Times New Roman" pitchFamily="18" charset="0"/>
                <a:cs typeface="Times New Roman" pitchFamily="18" charset="0"/>
              </a:rPr>
              <a:t> DADOS DAS </a:t>
            </a:r>
            <a:r>
              <a:rPr lang="pt-BR" sz="2400" b="1" dirty="0" smtClean="0">
                <a:solidFill>
                  <a:schemeClr val="accent6">
                    <a:lumMod val="75000"/>
                  </a:schemeClr>
                </a:solidFill>
                <a:latin typeface="Times New Roman" pitchFamily="18" charset="0"/>
                <a:cs typeface="Times New Roman" pitchFamily="18" charset="0"/>
              </a:rPr>
              <a:t>ATAS</a:t>
            </a:r>
            <a:endParaRPr lang="pt-BR" sz="2400" dirty="0">
              <a:solidFill>
                <a:schemeClr val="accent6">
                  <a:lumMod val="75000"/>
                </a:schemeClr>
              </a:solidFill>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4265879963"/>
              </p:ext>
            </p:extLst>
          </p:nvPr>
        </p:nvGraphicFramePr>
        <p:xfrm>
          <a:off x="395535" y="692696"/>
          <a:ext cx="8496945" cy="5874582"/>
        </p:xfrm>
        <a:graphic>
          <a:graphicData uri="http://schemas.openxmlformats.org/drawingml/2006/table">
            <a:tbl>
              <a:tblPr firstRow="1" firstCol="1" bandRow="1">
                <a:effectLst>
                  <a:innerShdw blurRad="114300">
                    <a:prstClr val="black"/>
                  </a:innerShdw>
                </a:effectLst>
                <a:tableStyleId>{7DF18680-E054-41AD-8BC1-D1AEF772440D}</a:tableStyleId>
              </a:tblPr>
              <a:tblGrid>
                <a:gridCol w="1728193"/>
                <a:gridCol w="3816424"/>
                <a:gridCol w="2952328"/>
              </a:tblGrid>
              <a:tr h="436494">
                <a:tc>
                  <a:txBody>
                    <a:bodyPr/>
                    <a:lstStyle/>
                    <a:p>
                      <a:pPr algn="just">
                        <a:lnSpc>
                          <a:spcPct val="115000"/>
                        </a:lnSpc>
                        <a:spcAft>
                          <a:spcPts val="0"/>
                        </a:spcAft>
                      </a:pPr>
                      <a:r>
                        <a:rPr lang="pt-BR" sz="1600" dirty="0">
                          <a:effectLst/>
                          <a:latin typeface="Times New Roman" pitchFamily="18" charset="0"/>
                          <a:cs typeface="Times New Roman" pitchFamily="18" charset="0"/>
                        </a:rPr>
                        <a:t> </a:t>
                      </a:r>
                      <a:endParaRPr lang="pt-BR" sz="1200" dirty="0">
                        <a:solidFill>
                          <a:srgbClr val="31849B"/>
                        </a:solidFill>
                        <a:effectLst/>
                        <a:latin typeface="Times New Roman" pitchFamily="18" charset="0"/>
                        <a:ea typeface="Calibri"/>
                        <a:cs typeface="Times New Roman" pitchFamily="18" charset="0"/>
                      </a:endParaRPr>
                    </a:p>
                  </a:txBody>
                  <a:tcPr marL="62387" marR="62387" marT="0" marB="0" anchor="ctr">
                    <a:solidFill>
                      <a:schemeClr val="accent1">
                        <a:lumMod val="60000"/>
                        <a:lumOff val="40000"/>
                      </a:schemeClr>
                    </a:solidFill>
                  </a:tcPr>
                </a:tc>
                <a:tc>
                  <a:txBody>
                    <a:bodyPr/>
                    <a:lstStyle/>
                    <a:p>
                      <a:pPr algn="ctr">
                        <a:lnSpc>
                          <a:spcPct val="115000"/>
                        </a:lnSpc>
                        <a:spcAft>
                          <a:spcPts val="0"/>
                        </a:spcAft>
                      </a:pPr>
                      <a:r>
                        <a:rPr lang="pt-BR" sz="1600" dirty="0">
                          <a:solidFill>
                            <a:schemeClr val="accent6">
                              <a:lumMod val="75000"/>
                            </a:schemeClr>
                          </a:solidFill>
                          <a:effectLst/>
                          <a:latin typeface="Times New Roman" pitchFamily="18" charset="0"/>
                          <a:cs typeface="Times New Roman" pitchFamily="18" charset="0"/>
                        </a:rPr>
                        <a:t>Oliveira, Souza e Coelho (2009)</a:t>
                      </a:r>
                      <a:endParaRPr lang="pt-BR" sz="1200" dirty="0">
                        <a:solidFill>
                          <a:schemeClr val="accent6">
                            <a:lumMod val="75000"/>
                          </a:schemeClr>
                        </a:solidFill>
                        <a:effectLst/>
                        <a:latin typeface="Times New Roman" pitchFamily="18" charset="0"/>
                        <a:ea typeface="Calibri"/>
                        <a:cs typeface="Times New Roman" pitchFamily="18" charset="0"/>
                      </a:endParaRPr>
                    </a:p>
                  </a:txBody>
                  <a:tcPr marL="62387" marR="62387" marT="0" marB="0" anchor="ctr">
                    <a:solidFill>
                      <a:schemeClr val="accent1">
                        <a:lumMod val="60000"/>
                        <a:lumOff val="40000"/>
                      </a:schemeClr>
                    </a:solidFill>
                  </a:tcPr>
                </a:tc>
                <a:tc>
                  <a:txBody>
                    <a:bodyPr/>
                    <a:lstStyle/>
                    <a:p>
                      <a:pPr algn="ctr">
                        <a:lnSpc>
                          <a:spcPct val="115000"/>
                        </a:lnSpc>
                        <a:spcAft>
                          <a:spcPts val="0"/>
                        </a:spcAft>
                      </a:pPr>
                      <a:r>
                        <a:rPr lang="pt-BR" sz="1600" dirty="0">
                          <a:solidFill>
                            <a:srgbClr val="00B050"/>
                          </a:solidFill>
                          <a:effectLst/>
                          <a:latin typeface="Times New Roman" pitchFamily="18" charset="0"/>
                          <a:cs typeface="Times New Roman" pitchFamily="18" charset="0"/>
                        </a:rPr>
                        <a:t>Inábeis</a:t>
                      </a:r>
                      <a:endParaRPr lang="pt-BR" sz="1200" dirty="0">
                        <a:solidFill>
                          <a:srgbClr val="00B050"/>
                        </a:solidFill>
                        <a:effectLst/>
                        <a:latin typeface="Times New Roman" pitchFamily="18" charset="0"/>
                        <a:ea typeface="Calibri"/>
                        <a:cs typeface="Times New Roman" pitchFamily="18" charset="0"/>
                      </a:endParaRPr>
                    </a:p>
                  </a:txBody>
                  <a:tcPr marL="62387" marR="62387" marT="0" marB="0" anchor="ctr">
                    <a:solidFill>
                      <a:schemeClr val="accent1">
                        <a:lumMod val="60000"/>
                        <a:lumOff val="40000"/>
                      </a:schemeClr>
                    </a:solidFill>
                  </a:tcPr>
                </a:tc>
              </a:tr>
              <a:tr h="1161744">
                <a:tc>
                  <a:txBody>
                    <a:bodyPr/>
                    <a:lstStyle/>
                    <a:p>
                      <a:pPr algn="ctr">
                        <a:lnSpc>
                          <a:spcPct val="115000"/>
                        </a:lnSpc>
                        <a:spcAft>
                          <a:spcPts val="0"/>
                        </a:spcAft>
                      </a:pPr>
                      <a:r>
                        <a:rPr lang="pt-BR" sz="1800" dirty="0">
                          <a:solidFill>
                            <a:schemeClr val="tx1"/>
                          </a:solidFill>
                          <a:effectLst/>
                          <a:latin typeface="Times New Roman" pitchFamily="18" charset="0"/>
                          <a:cs typeface="Times New Roman" pitchFamily="18" charset="0"/>
                        </a:rPr>
                        <a:t>Posição do item com relação ao núcleo</a:t>
                      </a:r>
                      <a:endParaRPr lang="pt-BR" sz="1400" dirty="0">
                        <a:solidFill>
                          <a:schemeClr val="tx1"/>
                        </a:solidFill>
                        <a:effectLst/>
                        <a:latin typeface="Times New Roman" pitchFamily="18" charset="0"/>
                        <a:ea typeface="Calibri"/>
                        <a:cs typeface="Times New Roman" pitchFamily="18" charset="0"/>
                      </a:endParaRPr>
                    </a:p>
                  </a:txBody>
                  <a:tcPr marL="62387" marR="62387" marT="0" marB="0" anchor="ctr">
                    <a:solidFill>
                      <a:schemeClr val="accent1">
                        <a:lumMod val="60000"/>
                        <a:lumOff val="40000"/>
                      </a:schemeClr>
                    </a:solidFill>
                  </a:tcPr>
                </a:tc>
                <a:tc>
                  <a:txBody>
                    <a:bodyPr/>
                    <a:lstStyle/>
                    <a:p>
                      <a:pPr algn="just">
                        <a:lnSpc>
                          <a:spcPct val="115000"/>
                        </a:lnSpc>
                        <a:spcAft>
                          <a:spcPts val="0"/>
                        </a:spcAft>
                      </a:pPr>
                      <a:r>
                        <a:rPr lang="pt-BR" sz="1100" dirty="0">
                          <a:effectLst/>
                          <a:latin typeface="Times New Roman" pitchFamily="18" charset="0"/>
                          <a:cs typeface="Times New Roman" pitchFamily="18" charset="0"/>
                        </a:rPr>
                        <a:t> </a:t>
                      </a:r>
                      <a:endParaRPr lang="pt-BR" sz="1200" dirty="0">
                        <a:effectLst/>
                        <a:latin typeface="Times New Roman" pitchFamily="18" charset="0"/>
                        <a:cs typeface="Times New Roman" pitchFamily="18" charset="0"/>
                      </a:endParaRPr>
                    </a:p>
                    <a:p>
                      <a:pPr algn="ctr">
                        <a:lnSpc>
                          <a:spcPct val="115000"/>
                        </a:lnSpc>
                        <a:spcAft>
                          <a:spcPts val="0"/>
                        </a:spcAft>
                      </a:pPr>
                      <a:r>
                        <a:rPr lang="pt-BR" sz="1200" dirty="0">
                          <a:effectLst/>
                          <a:latin typeface="Times New Roman" pitchFamily="18" charset="0"/>
                          <a:cs typeface="Times New Roman" pitchFamily="18" charset="0"/>
                        </a:rPr>
                        <a:t>- </a:t>
                      </a:r>
                      <a:r>
                        <a:rPr lang="pt-BR" sz="1600" dirty="0">
                          <a:effectLst/>
                          <a:latin typeface="Times New Roman" pitchFamily="18" charset="0"/>
                          <a:cs typeface="Times New Roman" pitchFamily="18" charset="0"/>
                        </a:rPr>
                        <a:t>Não analisou a adjacência ao núcleo;</a:t>
                      </a:r>
                      <a:endParaRPr lang="pt-BR" sz="1800" dirty="0">
                        <a:effectLst/>
                        <a:latin typeface="Times New Roman" pitchFamily="18" charset="0"/>
                        <a:cs typeface="Times New Roman" pitchFamily="18" charset="0"/>
                      </a:endParaRPr>
                    </a:p>
                    <a:p>
                      <a:pPr algn="ctr">
                        <a:lnSpc>
                          <a:spcPct val="115000"/>
                        </a:lnSpc>
                        <a:spcAft>
                          <a:spcPts val="0"/>
                        </a:spcAft>
                      </a:pPr>
                      <a:r>
                        <a:rPr lang="pt-BR" sz="1600" dirty="0">
                          <a:effectLst/>
                          <a:latin typeface="Times New Roman" pitchFamily="18" charset="0"/>
                          <a:cs typeface="Times New Roman" pitchFamily="18" charset="0"/>
                        </a:rPr>
                        <a:t>- Os constituintes </a:t>
                      </a:r>
                      <a:r>
                        <a:rPr lang="pt-BR" sz="1600" dirty="0" err="1">
                          <a:effectLst/>
                          <a:latin typeface="Times New Roman" pitchFamily="18" charset="0"/>
                          <a:cs typeface="Times New Roman" pitchFamily="18" charset="0"/>
                        </a:rPr>
                        <a:t>pré</a:t>
                      </a:r>
                      <a:r>
                        <a:rPr lang="pt-BR" sz="1600" dirty="0">
                          <a:effectLst/>
                          <a:latin typeface="Times New Roman" pitchFamily="18" charset="0"/>
                          <a:cs typeface="Times New Roman" pitchFamily="18" charset="0"/>
                        </a:rPr>
                        <a:t>-nucleares favorecem a concordância</a:t>
                      </a:r>
                      <a:endParaRPr lang="pt-BR" sz="1800" dirty="0">
                        <a:solidFill>
                          <a:srgbClr val="31849B"/>
                        </a:solidFill>
                        <a:effectLst/>
                        <a:latin typeface="Times New Roman" pitchFamily="18" charset="0"/>
                        <a:ea typeface="Calibri"/>
                        <a:cs typeface="Times New Roman" pitchFamily="18" charset="0"/>
                      </a:endParaRPr>
                    </a:p>
                  </a:txBody>
                  <a:tcPr marL="62387" marR="62387" marT="0" marB="0" anchor="ctr">
                    <a:solidFill>
                      <a:schemeClr val="bg2">
                        <a:lumMod val="90000"/>
                      </a:schemeClr>
                    </a:solidFill>
                  </a:tcPr>
                </a:tc>
                <a:tc>
                  <a:txBody>
                    <a:bodyPr/>
                    <a:lstStyle/>
                    <a:p>
                      <a:pPr algn="just">
                        <a:lnSpc>
                          <a:spcPct val="115000"/>
                        </a:lnSpc>
                        <a:spcAft>
                          <a:spcPts val="0"/>
                        </a:spcAft>
                      </a:pPr>
                      <a:r>
                        <a:rPr lang="pt-BR" sz="1100" dirty="0">
                          <a:effectLst/>
                          <a:latin typeface="Times New Roman" pitchFamily="18" charset="0"/>
                          <a:cs typeface="Times New Roman" pitchFamily="18" charset="0"/>
                        </a:rPr>
                        <a:t> </a:t>
                      </a:r>
                      <a:endParaRPr lang="pt-BR" sz="1200" dirty="0">
                        <a:effectLst/>
                        <a:latin typeface="Times New Roman" pitchFamily="18" charset="0"/>
                        <a:cs typeface="Times New Roman" pitchFamily="18" charset="0"/>
                      </a:endParaRPr>
                    </a:p>
                    <a:p>
                      <a:pPr algn="ctr">
                        <a:lnSpc>
                          <a:spcPct val="115000"/>
                        </a:lnSpc>
                        <a:spcAft>
                          <a:spcPts val="0"/>
                        </a:spcAft>
                      </a:pPr>
                      <a:r>
                        <a:rPr lang="pt-BR" sz="1800" dirty="0">
                          <a:effectLst/>
                          <a:latin typeface="Times New Roman" pitchFamily="18" charset="0"/>
                          <a:cs typeface="Times New Roman" pitchFamily="18" charset="0"/>
                        </a:rPr>
                        <a:t>- Além da posição à esquerda, a adjacência ao núcleo é um dado favorecedor</a:t>
                      </a:r>
                      <a:r>
                        <a:rPr lang="pt-BR" sz="1200" dirty="0">
                          <a:effectLst/>
                          <a:latin typeface="Times New Roman" pitchFamily="18" charset="0"/>
                          <a:cs typeface="Times New Roman" pitchFamily="18" charset="0"/>
                        </a:rPr>
                        <a:t>.</a:t>
                      </a:r>
                      <a:endParaRPr lang="pt-BR" sz="1400" dirty="0">
                        <a:solidFill>
                          <a:srgbClr val="31849B"/>
                        </a:solidFill>
                        <a:effectLst/>
                        <a:latin typeface="Times New Roman" pitchFamily="18" charset="0"/>
                        <a:ea typeface="Calibri"/>
                        <a:cs typeface="Times New Roman" pitchFamily="18" charset="0"/>
                      </a:endParaRPr>
                    </a:p>
                  </a:txBody>
                  <a:tcPr marL="62387" marR="62387" marT="0" marB="0" anchor="ctr">
                    <a:solidFill>
                      <a:schemeClr val="bg2">
                        <a:lumMod val="90000"/>
                      </a:schemeClr>
                    </a:solidFill>
                  </a:tcPr>
                </a:tc>
              </a:tr>
              <a:tr h="2151913">
                <a:tc>
                  <a:txBody>
                    <a:bodyPr/>
                    <a:lstStyle/>
                    <a:p>
                      <a:pPr algn="ctr">
                        <a:lnSpc>
                          <a:spcPct val="115000"/>
                        </a:lnSpc>
                        <a:spcAft>
                          <a:spcPts val="0"/>
                        </a:spcAft>
                      </a:pPr>
                      <a:r>
                        <a:rPr lang="pt-BR" sz="1800" dirty="0">
                          <a:solidFill>
                            <a:schemeClr val="tx1"/>
                          </a:solidFill>
                          <a:effectLst/>
                          <a:latin typeface="Times New Roman" pitchFamily="18" charset="0"/>
                          <a:cs typeface="Times New Roman" pitchFamily="18" charset="0"/>
                        </a:rPr>
                        <a:t>Saliência Fônica e Tonicidade</a:t>
                      </a:r>
                      <a:endParaRPr lang="pt-BR" sz="1400" dirty="0">
                        <a:solidFill>
                          <a:schemeClr val="tx1"/>
                        </a:solidFill>
                        <a:effectLst/>
                        <a:latin typeface="Times New Roman" pitchFamily="18" charset="0"/>
                        <a:ea typeface="Calibri"/>
                        <a:cs typeface="Times New Roman" pitchFamily="18" charset="0"/>
                      </a:endParaRPr>
                    </a:p>
                  </a:txBody>
                  <a:tcPr marL="62387" marR="62387" marT="0" marB="0" anchor="ctr">
                    <a:solidFill>
                      <a:schemeClr val="accent1">
                        <a:lumMod val="60000"/>
                        <a:lumOff val="40000"/>
                      </a:schemeClr>
                    </a:solidFill>
                  </a:tcPr>
                </a:tc>
                <a:tc>
                  <a:txBody>
                    <a:bodyPr/>
                    <a:lstStyle/>
                    <a:p>
                      <a:pPr algn="just">
                        <a:lnSpc>
                          <a:spcPct val="115000"/>
                        </a:lnSpc>
                        <a:spcAft>
                          <a:spcPts val="0"/>
                        </a:spcAft>
                      </a:pPr>
                      <a:r>
                        <a:rPr lang="pt-BR" sz="1200" dirty="0">
                          <a:effectLst/>
                          <a:latin typeface="Times New Roman" pitchFamily="18" charset="0"/>
                          <a:cs typeface="Times New Roman" pitchFamily="18" charset="0"/>
                        </a:rPr>
                        <a:t> </a:t>
                      </a:r>
                      <a:endParaRPr lang="pt-BR" sz="1400" dirty="0">
                        <a:effectLst/>
                        <a:latin typeface="Times New Roman" pitchFamily="18" charset="0"/>
                        <a:cs typeface="Times New Roman" pitchFamily="18" charset="0"/>
                      </a:endParaRPr>
                    </a:p>
                    <a:p>
                      <a:pPr algn="ctr">
                        <a:lnSpc>
                          <a:spcPct val="115000"/>
                        </a:lnSpc>
                        <a:spcAft>
                          <a:spcPts val="0"/>
                        </a:spcAft>
                      </a:pPr>
                      <a:r>
                        <a:rPr lang="pt-BR" sz="1600" dirty="0">
                          <a:effectLst/>
                          <a:latin typeface="Times New Roman" pitchFamily="18" charset="0"/>
                          <a:cs typeface="Times New Roman" pitchFamily="18" charset="0"/>
                        </a:rPr>
                        <a:t>-Considerou Processos e Tonicidade separadamente.</a:t>
                      </a:r>
                      <a:endParaRPr lang="pt-BR" sz="1800" dirty="0">
                        <a:effectLst/>
                        <a:latin typeface="Times New Roman" pitchFamily="18" charset="0"/>
                        <a:cs typeface="Times New Roman" pitchFamily="18" charset="0"/>
                      </a:endParaRPr>
                    </a:p>
                    <a:p>
                      <a:pPr algn="ctr">
                        <a:lnSpc>
                          <a:spcPct val="115000"/>
                        </a:lnSpc>
                        <a:spcAft>
                          <a:spcPts val="0"/>
                        </a:spcAft>
                      </a:pPr>
                      <a:r>
                        <a:rPr lang="pt-BR" sz="1600" dirty="0">
                          <a:effectLst/>
                          <a:latin typeface="Times New Roman" pitchFamily="18" charset="0"/>
                          <a:cs typeface="Times New Roman" pitchFamily="18" charset="0"/>
                        </a:rPr>
                        <a:t>- Processos: a escala de saliência fônica não se aplica;</a:t>
                      </a:r>
                      <a:endParaRPr lang="pt-BR" sz="1800" dirty="0">
                        <a:effectLst/>
                        <a:latin typeface="Times New Roman" pitchFamily="18" charset="0"/>
                        <a:cs typeface="Times New Roman" pitchFamily="18" charset="0"/>
                      </a:endParaRPr>
                    </a:p>
                    <a:p>
                      <a:pPr algn="ctr">
                        <a:lnSpc>
                          <a:spcPct val="115000"/>
                        </a:lnSpc>
                        <a:spcAft>
                          <a:spcPts val="0"/>
                        </a:spcAft>
                      </a:pPr>
                      <a:r>
                        <a:rPr lang="pt-BR" sz="1600" dirty="0">
                          <a:effectLst/>
                          <a:latin typeface="Times New Roman" pitchFamily="18" charset="0"/>
                          <a:cs typeface="Times New Roman" pitchFamily="18" charset="0"/>
                        </a:rPr>
                        <a:t>-Tonicidade: todos os fatores favorecem a marcação</a:t>
                      </a:r>
                      <a:endParaRPr lang="pt-BR" sz="1800" dirty="0">
                        <a:solidFill>
                          <a:srgbClr val="31849B"/>
                        </a:solidFill>
                        <a:effectLst/>
                        <a:latin typeface="Times New Roman" pitchFamily="18" charset="0"/>
                        <a:ea typeface="Calibri"/>
                        <a:cs typeface="Times New Roman" pitchFamily="18" charset="0"/>
                      </a:endParaRPr>
                    </a:p>
                  </a:txBody>
                  <a:tcPr marL="62387" marR="62387" marT="0" marB="0" anchor="ctr">
                    <a:solidFill>
                      <a:schemeClr val="accent5">
                        <a:lumMod val="20000"/>
                        <a:lumOff val="80000"/>
                      </a:schemeClr>
                    </a:solidFill>
                  </a:tcPr>
                </a:tc>
                <a:tc>
                  <a:txBody>
                    <a:bodyPr/>
                    <a:lstStyle/>
                    <a:p>
                      <a:pPr algn="ctr">
                        <a:lnSpc>
                          <a:spcPct val="115000"/>
                        </a:lnSpc>
                        <a:spcAft>
                          <a:spcPts val="0"/>
                        </a:spcAft>
                      </a:pPr>
                      <a:r>
                        <a:rPr lang="pt-BR" sz="1600" dirty="0">
                          <a:effectLst/>
                          <a:latin typeface="Times New Roman" pitchFamily="18" charset="0"/>
                          <a:cs typeface="Times New Roman" pitchFamily="18" charset="0"/>
                        </a:rPr>
                        <a:t/>
                      </a:r>
                      <a:br>
                        <a:rPr lang="pt-BR" sz="1600" dirty="0">
                          <a:effectLst/>
                          <a:latin typeface="Times New Roman" pitchFamily="18" charset="0"/>
                          <a:cs typeface="Times New Roman" pitchFamily="18" charset="0"/>
                        </a:rPr>
                      </a:br>
                      <a:r>
                        <a:rPr lang="pt-BR" sz="1600" dirty="0">
                          <a:effectLst/>
                          <a:latin typeface="Times New Roman" pitchFamily="18" charset="0"/>
                          <a:cs typeface="Times New Roman" pitchFamily="18" charset="0"/>
                        </a:rPr>
                        <a:t>- Analisou conjuntamente Processos e Tonicidade;</a:t>
                      </a:r>
                      <a:endParaRPr lang="pt-BR" sz="1800" dirty="0">
                        <a:effectLst/>
                        <a:latin typeface="Times New Roman" pitchFamily="18" charset="0"/>
                        <a:cs typeface="Times New Roman" pitchFamily="18" charset="0"/>
                      </a:endParaRPr>
                    </a:p>
                    <a:p>
                      <a:pPr algn="ctr">
                        <a:lnSpc>
                          <a:spcPct val="115000"/>
                        </a:lnSpc>
                        <a:spcAft>
                          <a:spcPts val="0"/>
                        </a:spcAft>
                      </a:pPr>
                      <a:r>
                        <a:rPr lang="pt-BR" sz="1600" dirty="0">
                          <a:effectLst/>
                          <a:latin typeface="Times New Roman" pitchFamily="18" charset="0"/>
                          <a:cs typeface="Times New Roman" pitchFamily="18" charset="0"/>
                        </a:rPr>
                        <a:t>-Processos: a escala de saliência fônica não se aplica;</a:t>
                      </a:r>
                      <a:endParaRPr lang="pt-BR" sz="1800" dirty="0">
                        <a:effectLst/>
                        <a:latin typeface="Times New Roman" pitchFamily="18" charset="0"/>
                        <a:cs typeface="Times New Roman" pitchFamily="18" charset="0"/>
                      </a:endParaRPr>
                    </a:p>
                    <a:p>
                      <a:pPr algn="ctr">
                        <a:lnSpc>
                          <a:spcPct val="115000"/>
                        </a:lnSpc>
                        <a:spcAft>
                          <a:spcPts val="0"/>
                        </a:spcAft>
                      </a:pPr>
                      <a:r>
                        <a:rPr lang="pt-BR" sz="1600" dirty="0">
                          <a:effectLst/>
                          <a:latin typeface="Times New Roman" pitchFamily="18" charset="0"/>
                          <a:cs typeface="Times New Roman" pitchFamily="18" charset="0"/>
                        </a:rPr>
                        <a:t>-Proc. e </a:t>
                      </a:r>
                      <a:r>
                        <a:rPr lang="pt-BR" sz="1600" dirty="0" err="1">
                          <a:effectLst/>
                          <a:latin typeface="Times New Roman" pitchFamily="18" charset="0"/>
                          <a:cs typeface="Times New Roman" pitchFamily="18" charset="0"/>
                        </a:rPr>
                        <a:t>Tonic</a:t>
                      </a:r>
                      <a:r>
                        <a:rPr lang="pt-BR" sz="1600" dirty="0">
                          <a:effectLst/>
                          <a:latin typeface="Times New Roman" pitchFamily="18" charset="0"/>
                          <a:cs typeface="Times New Roman" pitchFamily="18" charset="0"/>
                        </a:rPr>
                        <a:t>: as formas mais salientes favorecem a marcação.</a:t>
                      </a:r>
                      <a:endParaRPr lang="pt-BR" sz="1800" dirty="0">
                        <a:effectLst/>
                        <a:latin typeface="Times New Roman" pitchFamily="18" charset="0"/>
                        <a:cs typeface="Times New Roman" pitchFamily="18" charset="0"/>
                      </a:endParaRPr>
                    </a:p>
                    <a:p>
                      <a:pPr algn="just">
                        <a:lnSpc>
                          <a:spcPct val="115000"/>
                        </a:lnSpc>
                        <a:spcAft>
                          <a:spcPts val="0"/>
                        </a:spcAft>
                      </a:pPr>
                      <a:r>
                        <a:rPr lang="pt-BR" sz="1200" dirty="0">
                          <a:effectLst/>
                          <a:latin typeface="Times New Roman" pitchFamily="18" charset="0"/>
                          <a:cs typeface="Times New Roman" pitchFamily="18" charset="0"/>
                        </a:rPr>
                        <a:t> </a:t>
                      </a:r>
                      <a:endParaRPr lang="pt-BR" sz="1400" dirty="0">
                        <a:solidFill>
                          <a:srgbClr val="31849B"/>
                        </a:solidFill>
                        <a:effectLst/>
                        <a:latin typeface="Times New Roman" pitchFamily="18" charset="0"/>
                        <a:ea typeface="Calibri"/>
                        <a:cs typeface="Times New Roman" pitchFamily="18" charset="0"/>
                      </a:endParaRPr>
                    </a:p>
                  </a:txBody>
                  <a:tcPr marL="62387" marR="62387" marT="0" marB="0" anchor="ctr">
                    <a:solidFill>
                      <a:schemeClr val="accent5">
                        <a:lumMod val="20000"/>
                        <a:lumOff val="80000"/>
                      </a:schemeClr>
                    </a:solidFill>
                  </a:tcPr>
                </a:tc>
              </a:tr>
              <a:tr h="2082497">
                <a:tc>
                  <a:txBody>
                    <a:bodyPr/>
                    <a:lstStyle/>
                    <a:p>
                      <a:pPr algn="ctr">
                        <a:lnSpc>
                          <a:spcPct val="115000"/>
                        </a:lnSpc>
                        <a:spcAft>
                          <a:spcPts val="0"/>
                        </a:spcAft>
                      </a:pPr>
                      <a:r>
                        <a:rPr lang="pt-BR" sz="1800" dirty="0">
                          <a:solidFill>
                            <a:schemeClr val="tx1"/>
                          </a:solidFill>
                          <a:effectLst/>
                          <a:latin typeface="Times New Roman" pitchFamily="18" charset="0"/>
                          <a:cs typeface="Times New Roman" pitchFamily="18" charset="0"/>
                        </a:rPr>
                        <a:t>Marcas Precedentes ao elemento analisado</a:t>
                      </a:r>
                      <a:endParaRPr lang="pt-BR" sz="1400" dirty="0">
                        <a:solidFill>
                          <a:schemeClr val="tx1"/>
                        </a:solidFill>
                        <a:effectLst/>
                        <a:latin typeface="Times New Roman" pitchFamily="18" charset="0"/>
                        <a:ea typeface="Calibri"/>
                        <a:cs typeface="Times New Roman" pitchFamily="18" charset="0"/>
                      </a:endParaRPr>
                    </a:p>
                  </a:txBody>
                  <a:tcPr marL="62387" marR="62387" marT="0" marB="0" anchor="ctr">
                    <a:solidFill>
                      <a:schemeClr val="accent1">
                        <a:lumMod val="60000"/>
                        <a:lumOff val="40000"/>
                      </a:schemeClr>
                    </a:solidFill>
                  </a:tcPr>
                </a:tc>
                <a:tc>
                  <a:txBody>
                    <a:bodyPr/>
                    <a:lstStyle/>
                    <a:p>
                      <a:pPr algn="ctr">
                        <a:lnSpc>
                          <a:spcPct val="115000"/>
                        </a:lnSpc>
                        <a:spcAft>
                          <a:spcPts val="0"/>
                        </a:spcAft>
                      </a:pPr>
                      <a:r>
                        <a:rPr lang="pt-BR" sz="1500" dirty="0">
                          <a:effectLst/>
                          <a:latin typeface="Times New Roman" pitchFamily="18" charset="0"/>
                          <a:cs typeface="Times New Roman" pitchFamily="18" charset="0"/>
                        </a:rPr>
                        <a:t>- Não houve associação entre Marcas Precedentes e Posição nos elementos na 2ªP e 3ªP.</a:t>
                      </a:r>
                    </a:p>
                    <a:p>
                      <a:pPr algn="ctr">
                        <a:lnSpc>
                          <a:spcPct val="115000"/>
                        </a:lnSpc>
                        <a:spcAft>
                          <a:spcPts val="0"/>
                        </a:spcAft>
                      </a:pPr>
                      <a:r>
                        <a:rPr lang="pt-BR" sz="1500" dirty="0">
                          <a:effectLst/>
                          <a:latin typeface="Times New Roman" pitchFamily="18" charset="0"/>
                          <a:cs typeface="Times New Roman" pitchFamily="18" charset="0"/>
                        </a:rPr>
                        <a:t>- Todos os fatores favoreceram a marcação de pluralidade;</a:t>
                      </a:r>
                    </a:p>
                    <a:p>
                      <a:pPr algn="ctr">
                        <a:lnSpc>
                          <a:spcPct val="115000"/>
                        </a:lnSpc>
                        <a:spcAft>
                          <a:spcPts val="0"/>
                        </a:spcAft>
                      </a:pPr>
                      <a:r>
                        <a:rPr lang="pt-BR" sz="1500" dirty="0">
                          <a:effectLst/>
                          <a:latin typeface="Times New Roman" pitchFamily="18" charset="0"/>
                          <a:cs typeface="Times New Roman" pitchFamily="18" charset="0"/>
                        </a:rPr>
                        <a:t>-a ausência de qualquer marca fora do SN provoca um alto percentual de marcas no item em 1ªP;</a:t>
                      </a:r>
                      <a:endParaRPr lang="pt-BR" sz="1500" dirty="0">
                        <a:solidFill>
                          <a:srgbClr val="31849B"/>
                        </a:solidFill>
                        <a:effectLst/>
                        <a:latin typeface="Times New Roman" pitchFamily="18" charset="0"/>
                        <a:ea typeface="Calibri"/>
                        <a:cs typeface="Times New Roman" pitchFamily="18" charset="0"/>
                      </a:endParaRPr>
                    </a:p>
                  </a:txBody>
                  <a:tcPr marL="62387" marR="62387" marT="0" marB="0" anchor="ctr">
                    <a:solidFill>
                      <a:schemeClr val="accent6">
                        <a:lumMod val="20000"/>
                        <a:lumOff val="80000"/>
                      </a:schemeClr>
                    </a:solidFill>
                  </a:tcPr>
                </a:tc>
                <a:tc>
                  <a:txBody>
                    <a:bodyPr/>
                    <a:lstStyle/>
                    <a:p>
                      <a:pPr algn="ctr">
                        <a:lnSpc>
                          <a:spcPct val="115000"/>
                        </a:lnSpc>
                        <a:spcAft>
                          <a:spcPts val="0"/>
                        </a:spcAft>
                      </a:pPr>
                      <a:r>
                        <a:rPr lang="pt-BR" sz="1600" dirty="0">
                          <a:effectLst/>
                          <a:latin typeface="Times New Roman" pitchFamily="18" charset="0"/>
                          <a:cs typeface="Times New Roman" pitchFamily="18" charset="0"/>
                        </a:rPr>
                        <a:t>-Associação entre Marcas Precedentes e Posição</a:t>
                      </a:r>
                      <a:endParaRPr lang="pt-BR" sz="1800" dirty="0">
                        <a:effectLst/>
                        <a:latin typeface="Times New Roman" pitchFamily="18" charset="0"/>
                        <a:cs typeface="Times New Roman" pitchFamily="18" charset="0"/>
                      </a:endParaRPr>
                    </a:p>
                    <a:p>
                      <a:pPr algn="ctr">
                        <a:lnSpc>
                          <a:spcPct val="115000"/>
                        </a:lnSpc>
                        <a:spcAft>
                          <a:spcPts val="0"/>
                        </a:spcAft>
                      </a:pPr>
                      <a:r>
                        <a:rPr lang="pt-BR" sz="1600" dirty="0">
                          <a:effectLst/>
                          <a:latin typeface="Times New Roman" pitchFamily="18" charset="0"/>
                          <a:cs typeface="Times New Roman" pitchFamily="18" charset="0"/>
                        </a:rPr>
                        <a:t>- Zero na 1ª P</a:t>
                      </a:r>
                      <a:endParaRPr lang="pt-BR" sz="1800" dirty="0">
                        <a:effectLst/>
                        <a:latin typeface="Times New Roman" pitchFamily="18" charset="0"/>
                        <a:cs typeface="Times New Roman" pitchFamily="18" charset="0"/>
                      </a:endParaRPr>
                    </a:p>
                    <a:p>
                      <a:pPr algn="ctr">
                        <a:lnSpc>
                          <a:spcPct val="115000"/>
                        </a:lnSpc>
                        <a:spcAft>
                          <a:spcPts val="0"/>
                        </a:spcAft>
                      </a:pPr>
                      <a:r>
                        <a:rPr lang="pt-BR" sz="1600" dirty="0">
                          <a:effectLst/>
                          <a:latin typeface="Times New Roman" pitchFamily="18" charset="0"/>
                          <a:cs typeface="Times New Roman" pitchFamily="18" charset="0"/>
                        </a:rPr>
                        <a:t>-Marca na 1ªP</a:t>
                      </a:r>
                      <a:endParaRPr lang="pt-BR" sz="1800" dirty="0">
                        <a:effectLst/>
                        <a:latin typeface="Times New Roman" pitchFamily="18" charset="0"/>
                        <a:cs typeface="Times New Roman" pitchFamily="18" charset="0"/>
                      </a:endParaRPr>
                    </a:p>
                    <a:p>
                      <a:pPr algn="ctr">
                        <a:lnSpc>
                          <a:spcPct val="115000"/>
                        </a:lnSpc>
                        <a:spcAft>
                          <a:spcPts val="0"/>
                        </a:spcAft>
                      </a:pPr>
                      <a:r>
                        <a:rPr lang="pt-BR" sz="1600" dirty="0">
                          <a:effectLst/>
                          <a:latin typeface="Times New Roman" pitchFamily="18" charset="0"/>
                          <a:cs typeface="Times New Roman" pitchFamily="18" charset="0"/>
                        </a:rPr>
                        <a:t>-Ausência de marcas precedentes (elemento na 3ªP)</a:t>
                      </a:r>
                      <a:endParaRPr lang="pt-BR" sz="1800" dirty="0">
                        <a:solidFill>
                          <a:srgbClr val="31849B"/>
                        </a:solidFill>
                        <a:effectLst/>
                        <a:latin typeface="Times New Roman" pitchFamily="18" charset="0"/>
                        <a:ea typeface="Calibri"/>
                        <a:cs typeface="Times New Roman" pitchFamily="18" charset="0"/>
                      </a:endParaRPr>
                    </a:p>
                  </a:txBody>
                  <a:tcPr marL="62387" marR="62387" marT="0" marB="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13730367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72008"/>
            <a:ext cx="8373616" cy="836712"/>
          </a:xfrm>
        </p:spPr>
        <p:txBody>
          <a:bodyPr>
            <a:noAutofit/>
          </a:bodyPr>
          <a:lstStyle/>
          <a:p>
            <a:pPr algn="just"/>
            <a:r>
              <a:rPr lang="pt-BR" sz="2400" b="1" dirty="0">
                <a:latin typeface="Times New Roman" pitchFamily="18" charset="0"/>
                <a:cs typeface="Times New Roman" pitchFamily="18" charset="0"/>
              </a:rPr>
              <a:t>3 DADOS DE </a:t>
            </a:r>
            <a:r>
              <a:rPr lang="pt-BR" sz="2400" b="1" dirty="0">
                <a:solidFill>
                  <a:srgbClr val="00B050"/>
                </a:solidFill>
                <a:latin typeface="Times New Roman" pitchFamily="18" charset="0"/>
                <a:cs typeface="Times New Roman" pitchFamily="18" charset="0"/>
              </a:rPr>
              <a:t>INÁBEIS</a:t>
            </a:r>
            <a:r>
              <a:rPr lang="pt-BR" sz="2400" b="1" dirty="0">
                <a:latin typeface="Times New Roman" pitchFamily="18" charset="0"/>
                <a:cs typeface="Times New Roman" pitchFamily="18" charset="0"/>
              </a:rPr>
              <a:t> </a:t>
            </a:r>
            <a:r>
              <a:rPr lang="pt-BR" sz="2400" b="1" i="1" dirty="0">
                <a:latin typeface="Times New Roman" pitchFamily="18" charset="0"/>
                <a:cs typeface="Times New Roman" pitchFamily="18" charset="0"/>
              </a:rPr>
              <a:t>VERSUS </a:t>
            </a:r>
            <a:r>
              <a:rPr lang="pt-BR" sz="2400" b="1" dirty="0">
                <a:latin typeface="Times New Roman" pitchFamily="18" charset="0"/>
                <a:cs typeface="Times New Roman" pitchFamily="18" charset="0"/>
              </a:rPr>
              <a:t>DADOS DE </a:t>
            </a:r>
            <a:r>
              <a:rPr lang="pt-BR" sz="2400" b="1" dirty="0" smtClean="0">
                <a:solidFill>
                  <a:srgbClr val="FF0066"/>
                </a:solidFill>
                <a:latin typeface="Times New Roman" pitchFamily="18" charset="0"/>
                <a:cs typeface="Times New Roman" pitchFamily="18" charset="0"/>
              </a:rPr>
              <a:t>CRIANÇAS</a:t>
            </a:r>
            <a:endParaRPr lang="pt-BR" sz="2400" dirty="0">
              <a:solidFill>
                <a:srgbClr val="FF0066"/>
              </a:solidFill>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2978361627"/>
              </p:ext>
            </p:extLst>
          </p:nvPr>
        </p:nvGraphicFramePr>
        <p:xfrm>
          <a:off x="395536" y="908717"/>
          <a:ext cx="8280920" cy="5693558"/>
        </p:xfrm>
        <a:graphic>
          <a:graphicData uri="http://schemas.openxmlformats.org/drawingml/2006/table">
            <a:tbl>
              <a:tblPr firstRow="1" firstCol="1" bandRow="1">
                <a:effectLst>
                  <a:innerShdw blurRad="114300">
                    <a:prstClr val="black"/>
                  </a:innerShdw>
                </a:effectLst>
                <a:tableStyleId>{7DF18680-E054-41AD-8BC1-D1AEF772440D}</a:tableStyleId>
              </a:tblPr>
              <a:tblGrid>
                <a:gridCol w="2925861"/>
                <a:gridCol w="2993287"/>
                <a:gridCol w="2361772"/>
              </a:tblGrid>
              <a:tr h="345597">
                <a:tc gridSpan="2">
                  <a:txBody>
                    <a:bodyPr/>
                    <a:lstStyle/>
                    <a:p>
                      <a:pPr algn="ctr">
                        <a:lnSpc>
                          <a:spcPct val="115000"/>
                        </a:lnSpc>
                        <a:spcAft>
                          <a:spcPts val="0"/>
                        </a:spcAft>
                      </a:pPr>
                      <a:r>
                        <a:rPr lang="pt-BR" sz="2000" dirty="0">
                          <a:solidFill>
                            <a:srgbClr val="FF0066"/>
                          </a:solidFill>
                          <a:effectLst/>
                          <a:latin typeface="Times New Roman" pitchFamily="18" charset="0"/>
                          <a:cs typeface="Times New Roman" pitchFamily="18" charset="0"/>
                        </a:rPr>
                        <a:t>Ferrari-Neto (2008)</a:t>
                      </a:r>
                      <a:endParaRPr lang="pt-BR" sz="1800" dirty="0">
                        <a:solidFill>
                          <a:srgbClr val="FF0066"/>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hMerge="1">
                  <a:txBody>
                    <a:bodyPr/>
                    <a:lstStyle/>
                    <a:p>
                      <a:endParaRPr lang="pt-BR"/>
                    </a:p>
                  </a:txBody>
                  <a:tcPr/>
                </a:tc>
                <a:tc rowSpan="2">
                  <a:txBody>
                    <a:bodyPr/>
                    <a:lstStyle/>
                    <a:p>
                      <a:pPr algn="ctr">
                        <a:lnSpc>
                          <a:spcPct val="115000"/>
                        </a:lnSpc>
                        <a:spcAft>
                          <a:spcPts val="0"/>
                        </a:spcAft>
                      </a:pPr>
                      <a:r>
                        <a:rPr lang="pt-BR" sz="2000" dirty="0" smtClean="0">
                          <a:solidFill>
                            <a:srgbClr val="00B050"/>
                          </a:solidFill>
                          <a:effectLst/>
                          <a:latin typeface="Times New Roman" pitchFamily="18" charset="0"/>
                          <a:cs typeface="Times New Roman" pitchFamily="18" charset="0"/>
                        </a:rPr>
                        <a:t>Inábeis</a:t>
                      </a:r>
                      <a:endParaRPr lang="pt-BR" sz="1800" dirty="0">
                        <a:solidFill>
                          <a:srgbClr val="00B050"/>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r>
              <a:tr h="577107">
                <a:tc>
                  <a:txBody>
                    <a:bodyPr/>
                    <a:lstStyle/>
                    <a:p>
                      <a:pPr algn="ctr">
                        <a:lnSpc>
                          <a:spcPct val="115000"/>
                        </a:lnSpc>
                        <a:spcAft>
                          <a:spcPts val="0"/>
                        </a:spcAft>
                      </a:pPr>
                      <a:r>
                        <a:rPr lang="pt-BR" sz="1600" b="1">
                          <a:solidFill>
                            <a:schemeClr val="tx1"/>
                          </a:solidFill>
                          <a:effectLst/>
                          <a:latin typeface="Times New Roman" pitchFamily="18" charset="0"/>
                          <a:cs typeface="Times New Roman" pitchFamily="18" charset="0"/>
                        </a:rPr>
                        <a:t>Experimento 1 (+/-2 anos)</a:t>
                      </a:r>
                      <a:endParaRPr lang="pt-BR" sz="1400" b="1">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t-BR" sz="1600" b="1" dirty="0">
                          <a:solidFill>
                            <a:schemeClr val="tx1"/>
                          </a:solidFill>
                          <a:effectLst/>
                          <a:latin typeface="Times New Roman" pitchFamily="18" charset="0"/>
                          <a:cs typeface="Times New Roman" pitchFamily="18" charset="0"/>
                        </a:rPr>
                        <a:t>Experimento 2 (+/-2 anos e meio)</a:t>
                      </a:r>
                      <a:endParaRPr lang="pt-BR" sz="1400" b="1"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vMerge="1">
                  <a:txBody>
                    <a:bodyPr/>
                    <a:lstStyle/>
                    <a:p>
                      <a:endParaRPr lang="pt-BR"/>
                    </a:p>
                  </a:txBody>
                  <a:tcPr/>
                </a:tc>
              </a:tr>
              <a:tr h="1455300">
                <a:tc>
                  <a:txBody>
                    <a:bodyPr/>
                    <a:lstStyle/>
                    <a:p>
                      <a:pPr algn="just">
                        <a:lnSpc>
                          <a:spcPct val="115000"/>
                        </a:lnSpc>
                        <a:spcAft>
                          <a:spcPts val="0"/>
                        </a:spcAft>
                      </a:pPr>
                      <a:r>
                        <a:rPr lang="pt-BR" sz="1600" b="1">
                          <a:solidFill>
                            <a:schemeClr val="tx1"/>
                          </a:solidFill>
                          <a:effectLst/>
                          <a:latin typeface="Times New Roman" pitchFamily="18" charset="0"/>
                          <a:cs typeface="Times New Roman" pitchFamily="18" charset="0"/>
                        </a:rPr>
                        <a:t>A pluralidade de maneira gramatical padrão e não-padrão de modo semelhante;</a:t>
                      </a:r>
                      <a:endParaRPr lang="pt-BR" sz="1400" b="1">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t-BR" sz="1600" dirty="0">
                          <a:effectLst/>
                          <a:latin typeface="Times New Roman" pitchFamily="18" charset="0"/>
                          <a:cs typeface="Times New Roman" pitchFamily="18" charset="0"/>
                        </a:rPr>
                        <a:t>São capazes de perceber a informação relativa a número, mesmo quando aparece exclusivamente em N;</a:t>
                      </a:r>
                      <a:endParaRPr lang="pt-BR" sz="1400" dirty="0">
                        <a:effectLst/>
                        <a:latin typeface="Times New Roman" pitchFamily="18" charset="0"/>
                        <a:ea typeface="Calibri"/>
                        <a:cs typeface="Times New Roman" pitchFamily="18" charset="0"/>
                      </a:endParaRPr>
                    </a:p>
                  </a:txBody>
                  <a:tcPr marL="68580" marR="68580" marT="0" marB="0" anchor="ctr">
                    <a:solidFill>
                      <a:schemeClr val="bg2">
                        <a:lumMod val="90000"/>
                      </a:schemeClr>
                    </a:solidFill>
                  </a:tcPr>
                </a:tc>
                <a:tc>
                  <a:txBody>
                    <a:bodyPr/>
                    <a:lstStyle/>
                    <a:p>
                      <a:pPr algn="ctr">
                        <a:lnSpc>
                          <a:spcPct val="115000"/>
                        </a:lnSpc>
                        <a:spcAft>
                          <a:spcPts val="0"/>
                        </a:spcAft>
                      </a:pPr>
                      <a:r>
                        <a:rPr lang="pt-BR" sz="1600" dirty="0">
                          <a:effectLst/>
                          <a:latin typeface="Times New Roman" pitchFamily="18" charset="0"/>
                          <a:cs typeface="Times New Roman" pitchFamily="18" charset="0"/>
                        </a:rPr>
                        <a:t>Construções nas quais a informação relativa a número aparece expressa exclusivamente em N</a:t>
                      </a:r>
                      <a:endParaRPr lang="pt-BR" sz="1400" dirty="0">
                        <a:effectLst/>
                        <a:latin typeface="Times New Roman" pitchFamily="18" charset="0"/>
                        <a:ea typeface="Calibri"/>
                        <a:cs typeface="Times New Roman" pitchFamily="18" charset="0"/>
                      </a:endParaRPr>
                    </a:p>
                  </a:txBody>
                  <a:tcPr marL="68580" marR="68580" marT="0" marB="0" anchor="ctr">
                    <a:solidFill>
                      <a:schemeClr val="bg2">
                        <a:lumMod val="90000"/>
                      </a:schemeClr>
                    </a:solidFill>
                  </a:tcPr>
                </a:tc>
              </a:tr>
              <a:tr h="1560821">
                <a:tc>
                  <a:txBody>
                    <a:bodyPr/>
                    <a:lstStyle/>
                    <a:p>
                      <a:pPr algn="just">
                        <a:lnSpc>
                          <a:spcPct val="115000"/>
                        </a:lnSpc>
                        <a:spcAft>
                          <a:spcPts val="0"/>
                        </a:spcAft>
                      </a:pPr>
                      <a:r>
                        <a:rPr lang="pt-BR" sz="1600" b="1">
                          <a:solidFill>
                            <a:schemeClr val="tx1"/>
                          </a:solidFill>
                          <a:effectLst/>
                          <a:latin typeface="Times New Roman" pitchFamily="18" charset="0"/>
                          <a:cs typeface="Times New Roman" pitchFamily="18" charset="0"/>
                        </a:rPr>
                        <a:t>Predisposição maior para a realização de sentenças não-padrão;</a:t>
                      </a:r>
                      <a:endParaRPr lang="pt-BR" sz="1400" b="1">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t-BR" sz="1600" dirty="0">
                          <a:effectLst/>
                          <a:latin typeface="Times New Roman" pitchFamily="18" charset="0"/>
                          <a:cs typeface="Times New Roman" pitchFamily="18" charset="0"/>
                        </a:rPr>
                        <a:t>O número pode ser interpretado nos elementos que </a:t>
                      </a:r>
                      <a:r>
                        <a:rPr lang="pt-BR" sz="1600" dirty="0" smtClean="0">
                          <a:effectLst/>
                          <a:latin typeface="Times New Roman" pitchFamily="18" charset="0"/>
                          <a:cs typeface="Times New Roman" pitchFamily="18" charset="0"/>
                        </a:rPr>
                        <a:t>estariam </a:t>
                      </a:r>
                      <a:r>
                        <a:rPr lang="pt-BR" sz="1600" dirty="0">
                          <a:effectLst/>
                          <a:latin typeface="Times New Roman" pitchFamily="18" charset="0"/>
                          <a:cs typeface="Times New Roman" pitchFamily="18" charset="0"/>
                        </a:rPr>
                        <a:t>em concordância com o D.</a:t>
                      </a:r>
                      <a:endParaRPr lang="pt-BR" sz="1400" dirty="0">
                        <a:effectLst/>
                        <a:latin typeface="Times New Roman" pitchFamily="18" charset="0"/>
                        <a:ea typeface="Calibri"/>
                        <a:cs typeface="Times New Roman" pitchFamily="18"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pt-BR" sz="1600" dirty="0">
                          <a:effectLst/>
                          <a:latin typeface="Times New Roman" pitchFamily="18" charset="0"/>
                          <a:cs typeface="Times New Roman" pitchFamily="18" charset="0"/>
                        </a:rPr>
                        <a:t>Não se constituíram um problema para o reconhecimento da informação relativa a número em N. </a:t>
                      </a:r>
                      <a:endParaRPr lang="pt-BR" sz="1400" dirty="0">
                        <a:effectLst/>
                        <a:latin typeface="Times New Roman" pitchFamily="18" charset="0"/>
                        <a:ea typeface="Calibri"/>
                        <a:cs typeface="Times New Roman" pitchFamily="18" charset="0"/>
                      </a:endParaRPr>
                    </a:p>
                  </a:txBody>
                  <a:tcPr marL="68580" marR="68580" marT="0" marB="0" anchor="ctr">
                    <a:solidFill>
                      <a:schemeClr val="accent5">
                        <a:lumMod val="20000"/>
                        <a:lumOff val="80000"/>
                      </a:schemeClr>
                    </a:solidFill>
                  </a:tcPr>
                </a:tc>
              </a:tr>
              <a:tr h="1749810">
                <a:tc>
                  <a:txBody>
                    <a:bodyPr/>
                    <a:lstStyle/>
                    <a:p>
                      <a:pPr algn="just">
                        <a:lnSpc>
                          <a:spcPct val="115000"/>
                        </a:lnSpc>
                        <a:spcAft>
                          <a:spcPts val="0"/>
                        </a:spcAft>
                      </a:pPr>
                      <a:r>
                        <a:rPr lang="pt-BR" sz="1600" b="1" dirty="0">
                          <a:solidFill>
                            <a:schemeClr val="tx1"/>
                          </a:solidFill>
                          <a:effectLst/>
                          <a:latin typeface="Times New Roman" pitchFamily="18" charset="0"/>
                          <a:cs typeface="Times New Roman" pitchFamily="18" charset="0"/>
                        </a:rPr>
                        <a:t>Identificam o número plural de </a:t>
                      </a:r>
                      <a:r>
                        <a:rPr lang="pt-BR" sz="1600" b="1" dirty="0" err="1">
                          <a:solidFill>
                            <a:schemeClr val="tx1"/>
                          </a:solidFill>
                          <a:effectLst/>
                          <a:latin typeface="Times New Roman" pitchFamily="18" charset="0"/>
                          <a:cs typeface="Times New Roman" pitchFamily="18" charset="0"/>
                        </a:rPr>
                        <a:t>DPs</a:t>
                      </a:r>
                      <a:r>
                        <a:rPr lang="pt-BR" sz="1600" b="1" dirty="0">
                          <a:solidFill>
                            <a:schemeClr val="tx1"/>
                          </a:solidFill>
                          <a:effectLst/>
                          <a:latin typeface="Times New Roman" pitchFamily="18" charset="0"/>
                          <a:cs typeface="Times New Roman" pitchFamily="18" charset="0"/>
                        </a:rPr>
                        <a:t> com base na flexão de número do D, independente da marcação morfológica de número em N.</a:t>
                      </a:r>
                      <a:endParaRPr lang="pt-BR" sz="1400" b="1" dirty="0">
                        <a:solidFill>
                          <a:schemeClr val="tx1"/>
                        </a:solidFill>
                        <a:effectLst/>
                        <a:latin typeface="Times New Roman" pitchFamily="18" charset="0"/>
                        <a:ea typeface="Calibri"/>
                        <a:cs typeface="Times New Roman"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t-BR" sz="1600" dirty="0">
                          <a:effectLst/>
                          <a:latin typeface="Times New Roman" pitchFamily="18" charset="0"/>
                          <a:cs typeface="Times New Roman" pitchFamily="18" charset="0"/>
                        </a:rPr>
                        <a:t> </a:t>
                      </a:r>
                      <a:endParaRPr lang="pt-BR" sz="1400" dirty="0">
                        <a:effectLst/>
                        <a:latin typeface="Times New Roman" pitchFamily="18" charset="0"/>
                        <a:ea typeface="Calibri"/>
                        <a:cs typeface="Times New Roman" pitchFamily="18" charset="0"/>
                      </a:endParaRPr>
                    </a:p>
                  </a:txBody>
                  <a:tcPr marL="68580" marR="68580" marT="0" marB="0" anchor="ctr">
                    <a:solidFill>
                      <a:schemeClr val="accent6">
                        <a:lumMod val="20000"/>
                        <a:lumOff val="80000"/>
                      </a:schemeClr>
                    </a:solidFill>
                  </a:tcPr>
                </a:tc>
                <a:tc>
                  <a:txBody>
                    <a:bodyPr/>
                    <a:lstStyle/>
                    <a:p>
                      <a:pPr algn="ctr">
                        <a:lnSpc>
                          <a:spcPct val="115000"/>
                        </a:lnSpc>
                        <a:spcAft>
                          <a:spcPts val="0"/>
                        </a:spcAft>
                      </a:pPr>
                      <a:r>
                        <a:rPr lang="pt-BR" sz="1600" dirty="0">
                          <a:effectLst/>
                          <a:latin typeface="Times New Roman" pitchFamily="18" charset="0"/>
                          <a:cs typeface="Times New Roman" pitchFamily="18" charset="0"/>
                        </a:rPr>
                        <a:t>Maiores tendências à realização da forma gramatical não-padrão, com retenção da marca de número no Determinante</a:t>
                      </a:r>
                      <a:endParaRPr lang="pt-BR" sz="1400" dirty="0">
                        <a:effectLst/>
                        <a:latin typeface="Times New Roman" pitchFamily="18" charset="0"/>
                        <a:ea typeface="Calibri"/>
                        <a:cs typeface="Times New Roman" pitchFamily="18" charset="0"/>
                      </a:endParaRPr>
                    </a:p>
                  </a:txBody>
                  <a:tcPr marL="68580" marR="68580" marT="0" marB="0"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1641477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492896"/>
            <a:ext cx="8229600" cy="1359024"/>
          </a:xfrm>
          <a:ln>
            <a:noFill/>
          </a:ln>
          <a:effectLst/>
          <a:scene3d>
            <a:camera prst="orthographicFront">
              <a:rot lat="0" lon="0" rev="0"/>
            </a:camera>
            <a:lightRig rig="chilly" dir="t">
              <a:rot lat="0" lon="0" rev="18480000"/>
            </a:lightRig>
          </a:scene3d>
          <a:sp3d prstMaterial="clear">
            <a:bevelT h="63500"/>
          </a:sp3d>
        </p:spPr>
        <p:txBody>
          <a:bodyPr>
            <a:noAutofit/>
          </a:bodyPr>
          <a:lstStyle/>
          <a:p>
            <a:r>
              <a:rPr lang="pt-BR" b="1" dirty="0" smtClean="0">
                <a:effectLst>
                  <a:glow rad="228600">
                    <a:schemeClr val="accent6">
                      <a:satMod val="175000"/>
                      <a:alpha val="40000"/>
                    </a:schemeClr>
                  </a:glow>
                </a:effectLst>
                <a:latin typeface="Times New Roman" pitchFamily="18" charset="0"/>
                <a:cs typeface="Times New Roman" pitchFamily="18" charset="0"/>
              </a:rPr>
              <a:t>CONSIDERAÇÕES FINAIS</a:t>
            </a:r>
            <a:endParaRPr lang="pt-BR" dirty="0">
              <a:effectLst>
                <a:glow rad="228600">
                  <a:schemeClr val="accent6">
                    <a:satMod val="175000"/>
                    <a:alpha val="40000"/>
                  </a:schemeClr>
                </a:glow>
              </a:effectLst>
            </a:endParaRPr>
          </a:p>
        </p:txBody>
      </p:sp>
    </p:spTree>
    <p:extLst>
      <p:ext uri="{BB962C8B-B14F-4D97-AF65-F5344CB8AC3E}">
        <p14:creationId xmlns:p14="http://schemas.microsoft.com/office/powerpoint/2010/main" val="3449904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904656"/>
          </a:xfrm>
        </p:spPr>
        <p:txBody>
          <a:bodyPr>
            <a:noAutofit/>
          </a:bodyPr>
          <a:lstStyle/>
          <a:p>
            <a:pPr lvl="0" algn="just">
              <a:buFont typeface="Wingdings" pitchFamily="2" charset="2"/>
              <a:buChar char="Ø"/>
            </a:pPr>
            <a:r>
              <a:rPr lang="pt-BR" sz="2400" b="1" dirty="0">
                <a:latin typeface="Times New Roman" pitchFamily="18" charset="0"/>
                <a:cs typeface="Times New Roman" pitchFamily="18" charset="0"/>
              </a:rPr>
              <a:t>ESTUDOS ANTECEDENTES</a:t>
            </a:r>
            <a:endParaRPr lang="pt-BR" sz="2400" dirty="0">
              <a:latin typeface="Times New Roman" pitchFamily="18" charset="0"/>
              <a:cs typeface="Times New Roman" pitchFamily="18" charset="0"/>
            </a:endParaRPr>
          </a:p>
          <a:p>
            <a:pPr marL="0" indent="0" algn="just">
              <a:buNone/>
            </a:pPr>
            <a:endParaRPr lang="pt-BR" sz="1800" dirty="0">
              <a:latin typeface="Times New Roman" pitchFamily="18" charset="0"/>
              <a:cs typeface="Times New Roman" pitchFamily="18" charset="0"/>
            </a:endParaRPr>
          </a:p>
          <a:p>
            <a:pPr marL="0" indent="0" algn="just">
              <a:buNone/>
            </a:pPr>
            <a:r>
              <a:rPr lang="pt-BR" sz="2400" b="1" dirty="0">
                <a:latin typeface="Times New Roman" pitchFamily="18" charset="0"/>
                <a:cs typeface="Times New Roman" pitchFamily="18" charset="0"/>
              </a:rPr>
              <a:t>─ </a:t>
            </a:r>
            <a:r>
              <a:rPr lang="pt-BR" sz="2400" b="1" i="1" dirty="0">
                <a:latin typeface="Times New Roman" pitchFamily="18" charset="0"/>
                <a:cs typeface="Times New Roman" pitchFamily="18" charset="0"/>
              </a:rPr>
              <a:t>Corpora</a:t>
            </a:r>
            <a:r>
              <a:rPr lang="pt-BR" sz="2400" b="1" dirty="0">
                <a:latin typeface="Times New Roman" pitchFamily="18" charset="0"/>
                <a:cs typeface="Times New Roman" pitchFamily="18" charset="0"/>
              </a:rPr>
              <a:t> da linguagem </a:t>
            </a:r>
            <a:r>
              <a:rPr lang="pt-BR" sz="2400" b="1" dirty="0" smtClean="0">
                <a:latin typeface="Times New Roman" pitchFamily="18" charset="0"/>
                <a:cs typeface="Times New Roman" pitchFamily="18" charset="0"/>
              </a:rPr>
              <a:t>oral</a:t>
            </a:r>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Marta </a:t>
            </a:r>
            <a:r>
              <a:rPr lang="pt-BR" sz="2400" dirty="0" err="1">
                <a:latin typeface="Times New Roman" pitchFamily="18" charset="0"/>
                <a:cs typeface="Times New Roman" pitchFamily="18" charset="0"/>
              </a:rPr>
              <a:t>Scherre</a:t>
            </a:r>
            <a:r>
              <a:rPr lang="pt-BR" sz="2400" dirty="0">
                <a:latin typeface="Times New Roman" pitchFamily="18" charset="0"/>
                <a:cs typeface="Times New Roman" pitchFamily="18" charset="0"/>
              </a:rPr>
              <a:t> (1988)</a:t>
            </a:r>
          </a:p>
          <a:p>
            <a:pPr lvl="0" algn="just"/>
            <a:r>
              <a:rPr lang="pt-BR" sz="2400" dirty="0">
                <a:latin typeface="Times New Roman" pitchFamily="18" charset="0"/>
                <a:cs typeface="Times New Roman" pitchFamily="18" charset="0"/>
              </a:rPr>
              <a:t>Norma Lopes (2001)</a:t>
            </a:r>
          </a:p>
          <a:p>
            <a:pPr lvl="0" algn="just"/>
            <a:r>
              <a:rPr lang="pt-BR" sz="2400" dirty="0">
                <a:latin typeface="Times New Roman" pitchFamily="18" charset="0"/>
                <a:cs typeface="Times New Roman" pitchFamily="18" charset="0"/>
              </a:rPr>
              <a:t>Alan </a:t>
            </a:r>
            <a:r>
              <a:rPr lang="pt-BR" sz="2400" dirty="0" err="1">
                <a:latin typeface="Times New Roman" pitchFamily="18" charset="0"/>
                <a:cs typeface="Times New Roman" pitchFamily="18" charset="0"/>
              </a:rPr>
              <a:t>Baxter</a:t>
            </a:r>
            <a:r>
              <a:rPr lang="pt-BR" sz="2400" dirty="0">
                <a:latin typeface="Times New Roman" pitchFamily="18" charset="0"/>
                <a:cs typeface="Times New Roman" pitchFamily="18" charset="0"/>
              </a:rPr>
              <a:t> (2009)</a:t>
            </a:r>
          </a:p>
          <a:p>
            <a:pPr marL="0" indent="0" algn="just">
              <a:buNone/>
            </a:pPr>
            <a:r>
              <a:rPr lang="pt-BR" sz="2400" b="1" dirty="0">
                <a:latin typeface="Times New Roman" pitchFamily="18" charset="0"/>
                <a:cs typeface="Times New Roman" pitchFamily="18" charset="0"/>
              </a:rPr>
              <a:t> </a:t>
            </a:r>
            <a:endParaRPr lang="pt-BR" sz="2400" dirty="0">
              <a:latin typeface="Times New Roman" pitchFamily="18" charset="0"/>
              <a:cs typeface="Times New Roman" pitchFamily="18" charset="0"/>
            </a:endParaRPr>
          </a:p>
          <a:p>
            <a:pPr marL="0" indent="0" algn="just">
              <a:buNone/>
            </a:pPr>
            <a:r>
              <a:rPr lang="pt-BR" sz="2400" b="1" dirty="0">
                <a:latin typeface="Times New Roman" pitchFamily="18" charset="0"/>
                <a:cs typeface="Times New Roman" pitchFamily="18" charset="0"/>
              </a:rPr>
              <a:t>─ </a:t>
            </a:r>
            <a:r>
              <a:rPr lang="pt-BR" sz="2400" b="1" i="1" dirty="0">
                <a:latin typeface="Times New Roman" pitchFamily="18" charset="0"/>
                <a:cs typeface="Times New Roman" pitchFamily="18" charset="0"/>
              </a:rPr>
              <a:t>Corpora</a:t>
            </a:r>
            <a:r>
              <a:rPr lang="pt-BR" sz="2400" b="1" dirty="0">
                <a:latin typeface="Times New Roman" pitchFamily="18" charset="0"/>
                <a:cs typeface="Times New Roman" pitchFamily="18" charset="0"/>
              </a:rPr>
              <a:t> da linguagem </a:t>
            </a:r>
            <a:r>
              <a:rPr lang="pt-BR" sz="2400" b="1" dirty="0" smtClean="0">
                <a:latin typeface="Times New Roman" pitchFamily="18" charset="0"/>
                <a:cs typeface="Times New Roman" pitchFamily="18" charset="0"/>
              </a:rPr>
              <a:t>escrita</a:t>
            </a:r>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Maria </a:t>
            </a:r>
            <a:r>
              <a:rPr lang="pt-BR" sz="2400" dirty="0">
                <a:latin typeface="Times New Roman" pitchFamily="18" charset="0"/>
                <a:cs typeface="Times New Roman" pitchFamily="18" charset="0"/>
              </a:rPr>
              <a:t>Tereza da Costa (2008)</a:t>
            </a:r>
          </a:p>
          <a:p>
            <a:pPr lvl="0" algn="just"/>
            <a:r>
              <a:rPr lang="pt-BR" sz="2400" dirty="0">
                <a:latin typeface="Times New Roman" pitchFamily="18" charset="0"/>
                <a:cs typeface="Times New Roman" pitchFamily="18" charset="0"/>
              </a:rPr>
              <a:t>Oliveira, Souza e Coelho (2009)</a:t>
            </a:r>
          </a:p>
          <a:p>
            <a:pPr marL="0" indent="0" algn="just">
              <a:buNone/>
            </a:pPr>
            <a:r>
              <a:rPr lang="pt-BR" sz="2400" b="1" dirty="0">
                <a:latin typeface="Times New Roman" pitchFamily="18" charset="0"/>
                <a:cs typeface="Times New Roman" pitchFamily="18" charset="0"/>
              </a:rPr>
              <a:t> </a:t>
            </a:r>
            <a:endParaRPr lang="pt-BR" sz="2400" dirty="0">
              <a:latin typeface="Times New Roman" pitchFamily="18" charset="0"/>
              <a:cs typeface="Times New Roman" pitchFamily="18" charset="0"/>
            </a:endParaRPr>
          </a:p>
          <a:p>
            <a:pPr marL="0" indent="0" algn="just">
              <a:buNone/>
            </a:pPr>
            <a:r>
              <a:rPr lang="pt-BR" sz="2400" b="1" dirty="0">
                <a:latin typeface="Times New Roman" pitchFamily="18" charset="0"/>
                <a:cs typeface="Times New Roman" pitchFamily="18" charset="0"/>
              </a:rPr>
              <a:t>─ Processo de aquisição da </a:t>
            </a:r>
            <a:r>
              <a:rPr lang="pt-BR" sz="2400" b="1" dirty="0" smtClean="0">
                <a:latin typeface="Times New Roman" pitchFamily="18" charset="0"/>
                <a:cs typeface="Times New Roman" pitchFamily="18" charset="0"/>
              </a:rPr>
              <a:t>linguagem</a:t>
            </a:r>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Ferrari-Neto </a:t>
            </a:r>
            <a:r>
              <a:rPr lang="pt-BR" sz="2400" dirty="0">
                <a:latin typeface="Times New Roman" pitchFamily="18" charset="0"/>
                <a:cs typeface="Times New Roman" pitchFamily="18" charset="0"/>
              </a:rPr>
              <a:t>(2008)</a:t>
            </a:r>
          </a:p>
          <a:p>
            <a:pPr lvl="0" algn="just"/>
            <a:r>
              <a:rPr lang="pt-BR" sz="2400" dirty="0" err="1">
                <a:latin typeface="Times New Roman" pitchFamily="18" charset="0"/>
                <a:cs typeface="Times New Roman" pitchFamily="18" charset="0"/>
              </a:rPr>
              <a:t>Capellari</a:t>
            </a:r>
            <a:r>
              <a:rPr lang="pt-BR" sz="2400" dirty="0">
                <a:latin typeface="Times New Roman" pitchFamily="18" charset="0"/>
                <a:cs typeface="Times New Roman" pitchFamily="18" charset="0"/>
              </a:rPr>
              <a:t> e </a:t>
            </a:r>
            <a:r>
              <a:rPr lang="pt-BR" sz="2400" dirty="0" err="1">
                <a:latin typeface="Times New Roman" pitchFamily="18" charset="0"/>
                <a:cs typeface="Times New Roman" pitchFamily="18" charset="0"/>
              </a:rPr>
              <a:t>Zilles</a:t>
            </a:r>
            <a:r>
              <a:rPr lang="pt-BR" sz="2400" dirty="0">
                <a:latin typeface="Times New Roman" pitchFamily="18" charset="0"/>
                <a:cs typeface="Times New Roman" pitchFamily="18" charset="0"/>
              </a:rPr>
              <a:t> (2002)</a:t>
            </a:r>
          </a:p>
          <a:p>
            <a:pPr algn="just"/>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42900151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0"/>
            <a:ext cx="8291264" cy="6713984"/>
          </a:xfrm>
        </p:spPr>
        <p:txBody>
          <a:bodyPr>
            <a:noAutofit/>
          </a:bodyPr>
          <a:lstStyle/>
          <a:p>
            <a:pPr marL="0" indent="0" algn="just">
              <a:buNone/>
            </a:pPr>
            <a:r>
              <a:rPr lang="pt-BR" sz="2800" b="1" dirty="0">
                <a:solidFill>
                  <a:srgbClr val="FF0000"/>
                </a:solidFill>
                <a:latin typeface="Times New Roman" pitchFamily="18" charset="0"/>
                <a:cs typeface="Times New Roman" pitchFamily="18" charset="0"/>
              </a:rPr>
              <a:t>Da análise sintagmática</a:t>
            </a:r>
            <a:r>
              <a:rPr lang="pt-BR" sz="2800" b="1" dirty="0" smtClean="0">
                <a:solidFill>
                  <a:srgbClr val="FF0000"/>
                </a:solidFill>
                <a:latin typeface="Times New Roman" pitchFamily="18" charset="0"/>
                <a:cs typeface="Times New Roman" pitchFamily="18" charset="0"/>
              </a:rPr>
              <a:t>:</a:t>
            </a:r>
          </a:p>
          <a:p>
            <a:pPr algn="just"/>
            <a:endParaRPr lang="pt-BR" sz="2200" dirty="0" smtClean="0">
              <a:latin typeface="Times New Roman" pitchFamily="18" charset="0"/>
              <a:cs typeface="Times New Roman" pitchFamily="18" charset="0"/>
            </a:endParaRPr>
          </a:p>
          <a:p>
            <a:pPr algn="just"/>
            <a:r>
              <a:rPr lang="pt-BR" sz="2200" dirty="0" smtClean="0">
                <a:latin typeface="Times New Roman" pitchFamily="18" charset="0"/>
                <a:cs typeface="Times New Roman" pitchFamily="18" charset="0"/>
              </a:rPr>
              <a:t>Dos 318 </a:t>
            </a:r>
            <a:r>
              <a:rPr lang="pt-BR" sz="2200" dirty="0" err="1" smtClean="0">
                <a:latin typeface="Times New Roman" pitchFamily="18" charset="0"/>
                <a:cs typeface="Times New Roman" pitchFamily="18" charset="0"/>
              </a:rPr>
              <a:t>SNs</a:t>
            </a:r>
            <a:r>
              <a:rPr lang="pt-BR" sz="2200" dirty="0" smtClean="0">
                <a:latin typeface="Times New Roman" pitchFamily="18" charset="0"/>
                <a:cs typeface="Times New Roman" pitchFamily="18" charset="0"/>
              </a:rPr>
              <a:t>, </a:t>
            </a:r>
            <a:r>
              <a:rPr lang="pt-BR" sz="2200" b="1" dirty="0">
                <a:latin typeface="Times New Roman" pitchFamily="18" charset="0"/>
                <a:cs typeface="Times New Roman" pitchFamily="18" charset="0"/>
              </a:rPr>
              <a:t>69%</a:t>
            </a:r>
            <a:r>
              <a:rPr lang="pt-BR" sz="2200" dirty="0">
                <a:latin typeface="Times New Roman" pitchFamily="18" charset="0"/>
                <a:cs typeface="Times New Roman" pitchFamily="18" charset="0"/>
              </a:rPr>
              <a:t> não receberam a marca</a:t>
            </a:r>
            <a:r>
              <a:rPr lang="pt-BR" sz="2200" dirty="0" smtClean="0">
                <a:latin typeface="Times New Roman" pitchFamily="18" charset="0"/>
                <a:cs typeface="Times New Roman" pitchFamily="18" charset="0"/>
              </a:rPr>
              <a:t>;</a:t>
            </a:r>
          </a:p>
          <a:p>
            <a:pPr algn="just"/>
            <a:endParaRPr lang="pt-BR" sz="1800" dirty="0">
              <a:latin typeface="Times New Roman" pitchFamily="18" charset="0"/>
              <a:cs typeface="Times New Roman" pitchFamily="18" charset="0"/>
            </a:endParaRPr>
          </a:p>
          <a:p>
            <a:pPr lvl="0" algn="just"/>
            <a:r>
              <a:rPr lang="pt-BR" sz="2200" dirty="0" smtClean="0">
                <a:latin typeface="Times New Roman" pitchFamily="18" charset="0"/>
                <a:cs typeface="Times New Roman" pitchFamily="18" charset="0"/>
              </a:rPr>
              <a:t>São </a:t>
            </a:r>
            <a:r>
              <a:rPr lang="pt-BR" sz="2200" dirty="0">
                <a:latin typeface="Times New Roman" pitchFamily="18" charset="0"/>
                <a:cs typeface="Times New Roman" pitchFamily="18" charset="0"/>
              </a:rPr>
              <a:t>os </a:t>
            </a:r>
            <a:r>
              <a:rPr lang="pt-BR" sz="2200" dirty="0" err="1">
                <a:latin typeface="Times New Roman" pitchFamily="18" charset="0"/>
                <a:cs typeface="Times New Roman" pitchFamily="18" charset="0"/>
              </a:rPr>
              <a:t>SNs</a:t>
            </a:r>
            <a:r>
              <a:rPr lang="pt-BR" sz="2200" dirty="0">
                <a:latin typeface="Times New Roman" pitchFamily="18" charset="0"/>
                <a:cs typeface="Times New Roman" pitchFamily="18" charset="0"/>
              </a:rPr>
              <a:t> em posições isoladas ao verbo (PR. 727) e, em seguida, os </a:t>
            </a:r>
            <a:r>
              <a:rPr lang="pt-BR" sz="2200" dirty="0" err="1">
                <a:latin typeface="Times New Roman" pitchFamily="18" charset="0"/>
                <a:cs typeface="Times New Roman" pitchFamily="18" charset="0"/>
              </a:rPr>
              <a:t>SNs</a:t>
            </a:r>
            <a:r>
              <a:rPr lang="pt-BR" sz="2200" dirty="0">
                <a:latin typeface="Times New Roman" pitchFamily="18" charset="0"/>
                <a:cs typeface="Times New Roman" pitchFamily="18" charset="0"/>
              </a:rPr>
              <a:t> à direita do verbo (PR. 531) que apresentaram maiores tendências ao uso da </a:t>
            </a:r>
            <a:r>
              <a:rPr lang="pt-BR" sz="2200" dirty="0" smtClean="0">
                <a:latin typeface="Times New Roman" pitchFamily="18" charset="0"/>
                <a:cs typeface="Times New Roman" pitchFamily="18" charset="0"/>
              </a:rPr>
              <a:t>concordância;</a:t>
            </a:r>
          </a:p>
          <a:p>
            <a:pPr lvl="0" algn="just"/>
            <a:endParaRPr lang="pt-BR" sz="1800" dirty="0" smtClean="0">
              <a:latin typeface="Times New Roman" pitchFamily="18" charset="0"/>
              <a:cs typeface="Times New Roman" pitchFamily="18" charset="0"/>
            </a:endParaRPr>
          </a:p>
          <a:p>
            <a:pPr lvl="0" algn="just"/>
            <a:r>
              <a:rPr lang="pt-BR" sz="2200" dirty="0" smtClean="0">
                <a:latin typeface="Times New Roman" pitchFamily="18" charset="0"/>
                <a:cs typeface="Times New Roman" pitchFamily="18" charset="0"/>
              </a:rPr>
              <a:t>Maior extensão sintagmática = menor  </a:t>
            </a:r>
            <a:r>
              <a:rPr lang="pt-BR" sz="2200" dirty="0">
                <a:latin typeface="Times New Roman" pitchFamily="18" charset="0"/>
                <a:cs typeface="Times New Roman" pitchFamily="18" charset="0"/>
              </a:rPr>
              <a:t>realização das marcas de </a:t>
            </a:r>
            <a:r>
              <a:rPr lang="pt-BR" sz="2200" dirty="0" smtClean="0">
                <a:latin typeface="Times New Roman" pitchFamily="18" charset="0"/>
                <a:cs typeface="Times New Roman" pitchFamily="18" charset="0"/>
              </a:rPr>
              <a:t>concordância/ Menor extensão sintagmática = </a:t>
            </a:r>
            <a:r>
              <a:rPr lang="pt-BR" sz="2200" dirty="0">
                <a:latin typeface="Times New Roman" pitchFamily="18" charset="0"/>
                <a:cs typeface="Times New Roman" pitchFamily="18" charset="0"/>
              </a:rPr>
              <a:t>maior </a:t>
            </a:r>
            <a:r>
              <a:rPr lang="pt-BR" sz="2200" dirty="0" smtClean="0">
                <a:latin typeface="Times New Roman" pitchFamily="18" charset="0"/>
                <a:cs typeface="Times New Roman" pitchFamily="18" charset="0"/>
              </a:rPr>
              <a:t>favorecimento </a:t>
            </a:r>
            <a:r>
              <a:rPr lang="pt-BR" sz="2200" dirty="0">
                <a:latin typeface="Times New Roman" pitchFamily="18" charset="0"/>
                <a:cs typeface="Times New Roman" pitchFamily="18" charset="0"/>
              </a:rPr>
              <a:t>da </a:t>
            </a:r>
            <a:r>
              <a:rPr lang="pt-BR" sz="2200" dirty="0" smtClean="0">
                <a:latin typeface="Times New Roman" pitchFamily="18" charset="0"/>
                <a:cs typeface="Times New Roman" pitchFamily="18" charset="0"/>
              </a:rPr>
              <a:t>concordância;</a:t>
            </a:r>
          </a:p>
          <a:p>
            <a:pPr lvl="0" algn="just"/>
            <a:endParaRPr lang="pt-BR" sz="1800" dirty="0">
              <a:latin typeface="Times New Roman" pitchFamily="18" charset="0"/>
              <a:cs typeface="Times New Roman" pitchFamily="18" charset="0"/>
            </a:endParaRPr>
          </a:p>
          <a:p>
            <a:pPr lvl="0" algn="just"/>
            <a:r>
              <a:rPr lang="pt-BR" sz="2200" dirty="0">
                <a:latin typeface="Times New Roman" pitchFamily="18" charset="0"/>
                <a:cs typeface="Times New Roman" pitchFamily="18" charset="0"/>
              </a:rPr>
              <a:t>A variável social </a:t>
            </a:r>
            <a:r>
              <a:rPr lang="pt-BR" sz="2200" i="1" dirty="0">
                <a:latin typeface="Times New Roman" pitchFamily="18" charset="0"/>
                <a:cs typeface="Times New Roman" pitchFamily="18" charset="0"/>
              </a:rPr>
              <a:t>situação de aprendizagem</a:t>
            </a:r>
            <a:r>
              <a:rPr lang="pt-BR" sz="2200" dirty="0">
                <a:latin typeface="Times New Roman" pitchFamily="18" charset="0"/>
                <a:cs typeface="Times New Roman" pitchFamily="18" charset="0"/>
              </a:rPr>
              <a:t> evidenciou que o espaço escolar ainda exerce muita influência com relação à aplicação das regras de concordância</a:t>
            </a:r>
            <a:r>
              <a:rPr lang="pt-BR" sz="2200" dirty="0" smtClean="0">
                <a:latin typeface="Times New Roman" pitchFamily="18" charset="0"/>
                <a:cs typeface="Times New Roman" pitchFamily="18" charset="0"/>
              </a:rPr>
              <a:t>;</a:t>
            </a:r>
          </a:p>
          <a:p>
            <a:pPr lvl="0" algn="just"/>
            <a:endParaRPr lang="pt-BR" sz="1800" dirty="0" smtClean="0">
              <a:latin typeface="Times New Roman" pitchFamily="18" charset="0"/>
              <a:cs typeface="Times New Roman" pitchFamily="18" charset="0"/>
            </a:endParaRPr>
          </a:p>
          <a:p>
            <a:pPr lvl="0" algn="just"/>
            <a:r>
              <a:rPr lang="pt-BR" sz="2200" dirty="0">
                <a:latin typeface="Times New Roman" pitchFamily="18" charset="0"/>
                <a:cs typeface="Times New Roman" pitchFamily="18" charset="0"/>
              </a:rPr>
              <a:t> </a:t>
            </a:r>
            <a:r>
              <a:rPr lang="pt-BR" sz="2200" dirty="0" smtClean="0">
                <a:latin typeface="Times New Roman" pitchFamily="18" charset="0"/>
                <a:cs typeface="Times New Roman" pitchFamily="18" charset="0"/>
              </a:rPr>
              <a:t>As </a:t>
            </a:r>
            <a:r>
              <a:rPr lang="pt-BR" sz="2200" dirty="0">
                <a:latin typeface="Times New Roman" pitchFamily="18" charset="0"/>
                <a:cs typeface="Times New Roman" pitchFamily="18" charset="0"/>
              </a:rPr>
              <a:t>expressões cristalizadas não constituem espaços de resistência à variação.</a:t>
            </a:r>
          </a:p>
          <a:p>
            <a:pPr algn="just"/>
            <a:endParaRPr lang="pt-BR" sz="2200" dirty="0">
              <a:latin typeface="Times New Roman" pitchFamily="18" charset="0"/>
              <a:cs typeface="Times New Roman" pitchFamily="18" charset="0"/>
            </a:endParaRPr>
          </a:p>
        </p:txBody>
      </p:sp>
    </p:spTree>
    <p:extLst>
      <p:ext uri="{BB962C8B-B14F-4D97-AF65-F5344CB8AC3E}">
        <p14:creationId xmlns:p14="http://schemas.microsoft.com/office/powerpoint/2010/main" val="6911192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8229600" cy="5793507"/>
          </a:xfrm>
        </p:spPr>
        <p:txBody>
          <a:bodyPr>
            <a:noAutofit/>
          </a:bodyPr>
          <a:lstStyle/>
          <a:p>
            <a:pPr marL="0" indent="0" algn="just">
              <a:buNone/>
            </a:pPr>
            <a:r>
              <a:rPr lang="pt-BR" sz="2800" b="1" dirty="0">
                <a:solidFill>
                  <a:srgbClr val="FF0000"/>
                </a:solidFill>
                <a:latin typeface="Times New Roman" pitchFamily="18" charset="0"/>
                <a:cs typeface="Times New Roman" pitchFamily="18" charset="0"/>
              </a:rPr>
              <a:t>Da análise </a:t>
            </a:r>
            <a:r>
              <a:rPr lang="pt-BR" sz="2800" b="1" dirty="0" smtClean="0">
                <a:solidFill>
                  <a:srgbClr val="FF0000"/>
                </a:solidFill>
                <a:latin typeface="Times New Roman" pitchFamily="18" charset="0"/>
                <a:cs typeface="Times New Roman" pitchFamily="18" charset="0"/>
              </a:rPr>
              <a:t>mórfica:</a:t>
            </a:r>
          </a:p>
          <a:p>
            <a:pPr marL="0" indent="0" algn="just">
              <a:buNone/>
            </a:pPr>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Predominância </a:t>
            </a:r>
            <a:r>
              <a:rPr lang="pt-BR" sz="2400" dirty="0">
                <a:latin typeface="Times New Roman" pitchFamily="18" charset="0"/>
                <a:cs typeface="Times New Roman" pitchFamily="18" charset="0"/>
              </a:rPr>
              <a:t>à marcação de pluralidade nos constituintes analisados isoladamente. Dos 710 constituintes, 59% obtiveram a marca de PL</a:t>
            </a:r>
            <a:r>
              <a:rPr lang="pt-BR" sz="2400" dirty="0" smtClean="0">
                <a:latin typeface="Times New Roman" pitchFamily="18" charset="0"/>
                <a:cs typeface="Times New Roman" pitchFamily="18" charset="0"/>
              </a:rPr>
              <a:t>;</a:t>
            </a:r>
            <a:endParaRPr lang="pt-BR" sz="2400" dirty="0">
              <a:latin typeface="Times New Roman" pitchFamily="18" charset="0"/>
              <a:cs typeface="Times New Roman" pitchFamily="18" charset="0"/>
            </a:endParaRPr>
          </a:p>
          <a:p>
            <a:pPr lvl="0" algn="just"/>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O </a:t>
            </a:r>
            <a:r>
              <a:rPr lang="pt-BR" sz="2400" dirty="0">
                <a:latin typeface="Times New Roman" pitchFamily="18" charset="0"/>
                <a:cs typeface="Times New Roman" pitchFamily="18" charset="0"/>
              </a:rPr>
              <a:t>item localizado à esquerda do núcleo, adjacente a ele, apresenta um favorecimento maior à presença da marca de pluralidade</a:t>
            </a:r>
            <a:r>
              <a:rPr lang="pt-BR" sz="2400" dirty="0" smtClean="0">
                <a:latin typeface="Times New Roman" pitchFamily="18" charset="0"/>
                <a:cs typeface="Times New Roman" pitchFamily="18" charset="0"/>
              </a:rPr>
              <a:t>;</a:t>
            </a:r>
            <a:endParaRPr lang="pt-BR" sz="2400" dirty="0">
              <a:latin typeface="Times New Roman" pitchFamily="18" charset="0"/>
              <a:cs typeface="Times New Roman" pitchFamily="18" charset="0"/>
            </a:endParaRPr>
          </a:p>
          <a:p>
            <a:pPr lvl="0" algn="just"/>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A </a:t>
            </a:r>
            <a:r>
              <a:rPr lang="pt-BR" sz="2400" dirty="0">
                <a:latin typeface="Times New Roman" pitchFamily="18" charset="0"/>
                <a:cs typeface="Times New Roman" pitchFamily="18" charset="0"/>
              </a:rPr>
              <a:t>escala de saliência fônica, na dimensão Processos, não se aplica aos dados dos inábeis. Entretanto, ao observar a Tonicidade atrelada a Processos foi verificado que as formas mais salientes </a:t>
            </a:r>
            <a:r>
              <a:rPr lang="pt-BR" sz="2400" smtClean="0">
                <a:latin typeface="Times New Roman" pitchFamily="18" charset="0"/>
                <a:cs typeface="Times New Roman" pitchFamily="18" charset="0"/>
              </a:rPr>
              <a:t>apresentam maior probabilidade </a:t>
            </a:r>
            <a:r>
              <a:rPr lang="pt-BR" sz="2400" dirty="0">
                <a:latin typeface="Times New Roman" pitchFamily="18" charset="0"/>
                <a:cs typeface="Times New Roman" pitchFamily="18" charset="0"/>
              </a:rPr>
              <a:t>de marca que os menos salientes</a:t>
            </a:r>
            <a:r>
              <a:rPr lang="pt-BR" sz="2400" dirty="0" smtClean="0">
                <a:latin typeface="Times New Roman" pitchFamily="18" charset="0"/>
                <a:cs typeface="Times New Roman" pitchFamily="18" charset="0"/>
              </a:rPr>
              <a:t>;</a:t>
            </a:r>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12270417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8229600" cy="5433467"/>
          </a:xfrm>
        </p:spPr>
        <p:txBody>
          <a:bodyPr>
            <a:normAutofit/>
          </a:bodyPr>
          <a:lstStyle/>
          <a:p>
            <a:pPr lvl="0" algn="just"/>
            <a:r>
              <a:rPr lang="pt-BR" sz="2400" dirty="0" smtClean="0">
                <a:latin typeface="Times New Roman" pitchFamily="18" charset="0"/>
                <a:cs typeface="Times New Roman" pitchFamily="18" charset="0"/>
              </a:rPr>
              <a:t>O princípio </a:t>
            </a:r>
            <a:r>
              <a:rPr lang="pt-BR" sz="2400" i="1" dirty="0" smtClean="0">
                <a:latin typeface="Times New Roman" pitchFamily="18" charset="0"/>
                <a:cs typeface="Times New Roman" pitchFamily="18" charset="0"/>
              </a:rPr>
              <a:t>marcas levam a marcas e zeros levam a zeros</a:t>
            </a:r>
            <a:r>
              <a:rPr lang="pt-BR" sz="2400" dirty="0" smtClean="0">
                <a:latin typeface="Times New Roman" pitchFamily="18" charset="0"/>
                <a:cs typeface="Times New Roman" pitchFamily="18" charset="0"/>
              </a:rPr>
              <a:t> não foi relevante para os dados dos inábeis. Resultado semelhante ao encontrado por </a:t>
            </a:r>
            <a:r>
              <a:rPr lang="pt-BR" sz="2400" dirty="0" err="1" smtClean="0">
                <a:latin typeface="Times New Roman" pitchFamily="18" charset="0"/>
                <a:cs typeface="Times New Roman" pitchFamily="18" charset="0"/>
              </a:rPr>
              <a:t>Baxter</a:t>
            </a:r>
            <a:r>
              <a:rPr lang="pt-BR" sz="2400" dirty="0" smtClean="0">
                <a:latin typeface="Times New Roman" pitchFamily="18" charset="0"/>
                <a:cs typeface="Times New Roman" pitchFamily="18" charset="0"/>
              </a:rPr>
              <a:t> (2009);</a:t>
            </a:r>
          </a:p>
          <a:p>
            <a:pPr lvl="0" algn="just"/>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Aqueles que estudaram até a 4ª série realizaram maior marcação de PL nos itens do SN;</a:t>
            </a:r>
          </a:p>
          <a:p>
            <a:pPr lvl="0" algn="just"/>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Ocorre a variação na aplicação das regras de concordância também entre os itens presentes nas expressões </a:t>
            </a:r>
            <a:r>
              <a:rPr lang="pt-BR" sz="2400" dirty="0" err="1" smtClean="0">
                <a:latin typeface="Times New Roman" pitchFamily="18" charset="0"/>
                <a:cs typeface="Times New Roman" pitchFamily="18" charset="0"/>
              </a:rPr>
              <a:t>formuláicas</a:t>
            </a:r>
            <a:r>
              <a:rPr lang="pt-BR" sz="2400" dirty="0" smtClean="0">
                <a:latin typeface="Times New Roman" pitchFamily="18" charset="0"/>
                <a:cs typeface="Times New Roman" pitchFamily="18" charset="0"/>
              </a:rPr>
              <a:t>;</a:t>
            </a:r>
          </a:p>
          <a:p>
            <a:pPr algn="just"/>
            <a:endParaRPr lang="pt-BR" sz="2400" dirty="0" smtClean="0">
              <a:latin typeface="Times New Roman" pitchFamily="18" charset="0"/>
              <a:cs typeface="Times New Roman" pitchFamily="18" charset="0"/>
            </a:endParaRPr>
          </a:p>
          <a:p>
            <a:endParaRPr lang="pt-BR" sz="2400" dirty="0"/>
          </a:p>
        </p:txBody>
      </p:sp>
    </p:spTree>
    <p:extLst>
      <p:ext uri="{BB962C8B-B14F-4D97-AF65-F5344CB8AC3E}">
        <p14:creationId xmlns:p14="http://schemas.microsoft.com/office/powerpoint/2010/main" val="42495479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87821"/>
            <a:ext cx="8229600" cy="5577483"/>
          </a:xfrm>
        </p:spPr>
        <p:txBody>
          <a:bodyPr>
            <a:normAutofit lnSpcReduction="10000"/>
          </a:bodyPr>
          <a:lstStyle/>
          <a:p>
            <a:pPr marL="0" indent="0" algn="just">
              <a:buNone/>
            </a:pPr>
            <a:r>
              <a:rPr lang="pt-BR" sz="2800" b="1" dirty="0">
                <a:solidFill>
                  <a:srgbClr val="FF0000"/>
                </a:solidFill>
                <a:latin typeface="Times New Roman" pitchFamily="18" charset="0"/>
                <a:cs typeface="Times New Roman" pitchFamily="18" charset="0"/>
              </a:rPr>
              <a:t>Da comparação entre os dados dos inábeis com os de aquisição do número gramatical por crianças do PB:</a:t>
            </a:r>
            <a:endParaRPr lang="pt-BR" sz="2800" dirty="0">
              <a:solidFill>
                <a:srgbClr val="FF0000"/>
              </a:solidFill>
              <a:latin typeface="Times New Roman" pitchFamily="18" charset="0"/>
              <a:cs typeface="Times New Roman" pitchFamily="18" charset="0"/>
            </a:endParaRPr>
          </a:p>
          <a:p>
            <a:pPr lvl="0" algn="just"/>
            <a:endParaRPr lang="pt-BR" sz="2400" dirty="0" smtClean="0">
              <a:latin typeface="Times New Roman" pitchFamily="18" charset="0"/>
              <a:cs typeface="Times New Roman" pitchFamily="18" charset="0"/>
            </a:endParaRPr>
          </a:p>
          <a:p>
            <a:pPr lvl="0" algn="just"/>
            <a:r>
              <a:rPr lang="pt-BR" sz="2400" dirty="0" smtClean="0">
                <a:latin typeface="Times New Roman" pitchFamily="18" charset="0"/>
                <a:cs typeface="Times New Roman" pitchFamily="18" charset="0"/>
              </a:rPr>
              <a:t>Tanto </a:t>
            </a:r>
            <a:r>
              <a:rPr lang="pt-BR" sz="2400" dirty="0">
                <a:latin typeface="Times New Roman" pitchFamily="18" charset="0"/>
                <a:cs typeface="Times New Roman" pitchFamily="18" charset="0"/>
              </a:rPr>
              <a:t>para a criança em fase de aquisição de número gramatical no PB, como para os inábeis, a informação de número em D demonstrou ser a mais confiável</a:t>
            </a:r>
            <a:r>
              <a:rPr lang="pt-BR" sz="2400" dirty="0" smtClean="0">
                <a:latin typeface="Times New Roman" pitchFamily="18" charset="0"/>
                <a:cs typeface="Times New Roman" pitchFamily="18" charset="0"/>
              </a:rPr>
              <a:t>;</a:t>
            </a:r>
          </a:p>
          <a:p>
            <a:pPr lvl="0" algn="just"/>
            <a:endParaRPr lang="pt-BR" sz="2400" dirty="0">
              <a:latin typeface="Times New Roman" pitchFamily="18" charset="0"/>
              <a:cs typeface="Times New Roman" pitchFamily="18" charset="0"/>
            </a:endParaRPr>
          </a:p>
          <a:p>
            <a:pPr lvl="0" algn="just"/>
            <a:r>
              <a:rPr lang="pt-BR" sz="2400" dirty="0">
                <a:latin typeface="Times New Roman" pitchFamily="18" charset="0"/>
                <a:cs typeface="Times New Roman" pitchFamily="18" charset="0"/>
              </a:rPr>
              <a:t>A extração de informação de número de D pode ser tomada como evidência de concordância de número no âmbito do DP em ambos os contextos (crianças e inábeis</a:t>
            </a:r>
            <a:r>
              <a:rPr lang="pt-BR" sz="2400" dirty="0" smtClean="0">
                <a:latin typeface="Times New Roman" pitchFamily="18" charset="0"/>
                <a:cs typeface="Times New Roman" pitchFamily="18" charset="0"/>
              </a:rPr>
              <a:t>);</a:t>
            </a:r>
          </a:p>
          <a:p>
            <a:pPr lvl="0" algn="just"/>
            <a:endParaRPr lang="pt-BR" sz="2400" dirty="0">
              <a:latin typeface="Times New Roman" pitchFamily="18" charset="0"/>
              <a:cs typeface="Times New Roman" pitchFamily="18" charset="0"/>
            </a:endParaRPr>
          </a:p>
          <a:p>
            <a:pPr lvl="0" algn="just"/>
            <a:r>
              <a:rPr lang="pt-BR" sz="2400" dirty="0">
                <a:latin typeface="Times New Roman" pitchFamily="18" charset="0"/>
                <a:cs typeface="Times New Roman" pitchFamily="18" charset="0"/>
              </a:rPr>
              <a:t>As estratégias mais usadas pelos escreventes inábeis estão próximas tanto às variantes populares do PB, como às construções encontradas em estudos sobre aquisição.</a:t>
            </a:r>
          </a:p>
          <a:p>
            <a:pPr algn="just"/>
            <a:endParaRPr lang="pt-BR" sz="2400" dirty="0">
              <a:latin typeface="Times New Roman" pitchFamily="18" charset="0"/>
              <a:cs typeface="Times New Roman" pitchFamily="18" charset="0"/>
            </a:endParaRPr>
          </a:p>
        </p:txBody>
      </p:sp>
    </p:spTree>
    <p:extLst>
      <p:ext uri="{BB962C8B-B14F-4D97-AF65-F5344CB8AC3E}">
        <p14:creationId xmlns:p14="http://schemas.microsoft.com/office/powerpoint/2010/main" val="4813859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39552" y="2492896"/>
            <a:ext cx="8229600" cy="792088"/>
          </a:xfrm>
          <a:prstGeom prst="rect">
            <a:avLst/>
          </a:prstGeom>
          <a:ln>
            <a:noFill/>
          </a:ln>
          <a:effectLst/>
          <a:scene3d>
            <a:camera prst="orthographicFront">
              <a:rot lat="0" lon="0" rev="0"/>
            </a:camera>
            <a:lightRig rig="chilly" dir="t">
              <a:rot lat="0" lon="0" rev="18480000"/>
            </a:lightRig>
          </a:scene3d>
          <a:sp3d prstMaterial="clear">
            <a:bevelT h="63500"/>
          </a:sp3d>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smtClean="0">
                <a:effectLst>
                  <a:glow rad="228600">
                    <a:schemeClr val="accent6">
                      <a:satMod val="175000"/>
                      <a:alpha val="40000"/>
                    </a:schemeClr>
                  </a:glow>
                </a:effectLst>
                <a:latin typeface="Times New Roman" pitchFamily="18" charset="0"/>
                <a:cs typeface="Times New Roman" pitchFamily="18" charset="0"/>
              </a:rPr>
              <a:t>REFERÊNCIAS</a:t>
            </a:r>
            <a:endParaRPr lang="pt-BR" dirty="0">
              <a:effectLst>
                <a:glow rad="228600">
                  <a:schemeClr val="accent6">
                    <a:satMod val="175000"/>
                    <a:alpha val="40000"/>
                  </a:schemeClr>
                </a:glow>
              </a:effectLst>
            </a:endParaRPr>
          </a:p>
        </p:txBody>
      </p:sp>
    </p:spTree>
    <p:extLst>
      <p:ext uri="{BB962C8B-B14F-4D97-AF65-F5344CB8AC3E}">
        <p14:creationId xmlns:p14="http://schemas.microsoft.com/office/powerpoint/2010/main" val="9876472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692696"/>
            <a:ext cx="8229600" cy="5793507"/>
          </a:xfrm>
        </p:spPr>
        <p:txBody>
          <a:bodyPr>
            <a:noAutofit/>
          </a:bodyPr>
          <a:lstStyle/>
          <a:p>
            <a:pPr marL="0" indent="0">
              <a:buNone/>
            </a:pPr>
            <a:r>
              <a:rPr lang="pt-BR" sz="1050" dirty="0">
                <a:latin typeface="Times New Roman" pitchFamily="18" charset="0"/>
                <a:cs typeface="Times New Roman" pitchFamily="18" charset="0"/>
              </a:rPr>
              <a:t>ALI, M. S. </a:t>
            </a:r>
            <a:r>
              <a:rPr lang="pt-BR" sz="1050" i="1" dirty="0">
                <a:latin typeface="Times New Roman" pitchFamily="18" charset="0"/>
                <a:cs typeface="Times New Roman" pitchFamily="18" charset="0"/>
              </a:rPr>
              <a:t>Gramática secundaria da língua portuguesa</a:t>
            </a:r>
            <a:r>
              <a:rPr lang="pt-BR" sz="1050" dirty="0">
                <a:latin typeface="Times New Roman" pitchFamily="18" charset="0"/>
                <a:cs typeface="Times New Roman" pitchFamily="18" charset="0"/>
              </a:rPr>
              <a:t>. 2. ed. São Paulo: Melhoramentos, 1927. 25p.</a:t>
            </a:r>
          </a:p>
          <a:p>
            <a:pPr marL="0" indent="0">
              <a:buNone/>
            </a:pPr>
            <a:r>
              <a:rPr lang="pt-BR" sz="1050"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ALMEIDA, N. M. </a:t>
            </a:r>
            <a:r>
              <a:rPr lang="pt-BR" sz="1050" i="1" dirty="0">
                <a:latin typeface="Times New Roman" pitchFamily="18" charset="0"/>
                <a:cs typeface="Times New Roman" pitchFamily="18" charset="0"/>
              </a:rPr>
              <a:t>Gramática metódica da língua portuguesa</a:t>
            </a:r>
            <a:r>
              <a:rPr lang="pt-BR" sz="1050" dirty="0">
                <a:latin typeface="Times New Roman" pitchFamily="18" charset="0"/>
                <a:cs typeface="Times New Roman" pitchFamily="18" charset="0"/>
              </a:rPr>
              <a:t>. 38. ed. São Paulo: Saraiva, 1992. 658p.</a:t>
            </a:r>
          </a:p>
          <a:p>
            <a:pPr marL="0" indent="0">
              <a:buNone/>
            </a:pPr>
            <a:r>
              <a:rPr lang="pt-BR" sz="1050"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ANDRADE, P. R. de. </a:t>
            </a:r>
            <a:r>
              <a:rPr lang="pt-BR" sz="1050" i="1" dirty="0">
                <a:latin typeface="Times New Roman" pitchFamily="18" charset="0"/>
                <a:cs typeface="Times New Roman" pitchFamily="18" charset="0"/>
              </a:rPr>
              <a:t>Um fragmento da constituição </a:t>
            </a:r>
            <a:r>
              <a:rPr lang="pt-BR" sz="1050" i="1" dirty="0" err="1">
                <a:latin typeface="Times New Roman" pitchFamily="18" charset="0"/>
                <a:cs typeface="Times New Roman" pitchFamily="18" charset="0"/>
              </a:rPr>
              <a:t>sócio-histórica</a:t>
            </a:r>
            <a:r>
              <a:rPr lang="pt-BR" sz="1050" i="1" dirty="0">
                <a:latin typeface="Times New Roman" pitchFamily="18" charset="0"/>
                <a:cs typeface="Times New Roman" pitchFamily="18" charset="0"/>
              </a:rPr>
              <a:t> do português do Brasil</a:t>
            </a:r>
            <a:r>
              <a:rPr lang="pt-BR" sz="1050" dirty="0">
                <a:latin typeface="Times New Roman" pitchFamily="18" charset="0"/>
                <a:cs typeface="Times New Roman" pitchFamily="18" charset="0"/>
              </a:rPr>
              <a:t>: variação na concordância nominal de número em um dialeto afro-brasileiro. 2003. Dissertação de Mestrado em Língua Portuguesa, UFBA, Salvador. </a:t>
            </a:r>
          </a:p>
          <a:p>
            <a:pPr marL="0" indent="0">
              <a:buNone/>
            </a:pPr>
            <a:r>
              <a:rPr lang="pt-BR" sz="1050"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BARBOSA, A. G. </a:t>
            </a:r>
            <a:r>
              <a:rPr lang="pt-BR" sz="1050" i="1" dirty="0">
                <a:latin typeface="Times New Roman" pitchFamily="18" charset="0"/>
                <a:cs typeface="Times New Roman" pitchFamily="18" charset="0"/>
              </a:rPr>
              <a:t>Para uma história do português colonial:</a:t>
            </a:r>
            <a:r>
              <a:rPr lang="pt-BR" sz="1050" dirty="0">
                <a:latin typeface="Times New Roman" pitchFamily="18" charset="0"/>
                <a:cs typeface="Times New Roman" pitchFamily="18" charset="0"/>
              </a:rPr>
              <a:t> aspectos linguísticos em cartas do comércio. 1999. Tese (Doutorado em Língua Portuguesa) – Faculdade de Letras, UFRJ, Rio de Janeiro.</a:t>
            </a:r>
          </a:p>
          <a:p>
            <a:pPr marL="0" indent="0">
              <a:buNone/>
            </a:pPr>
            <a:r>
              <a:rPr lang="pt-BR" sz="1050"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BAXTER, A. A concordância de número. In: LUCCHESI, D.; BAXTER, A. N.; RIBEIRO, I. (Org.). </a:t>
            </a:r>
            <a:r>
              <a:rPr lang="pt-BR" sz="1050" i="1" dirty="0">
                <a:latin typeface="Times New Roman" pitchFamily="18" charset="0"/>
                <a:cs typeface="Times New Roman" pitchFamily="18" charset="0"/>
              </a:rPr>
              <a:t>O Português Afro-Brasileiro</a:t>
            </a:r>
            <a:r>
              <a:rPr lang="pt-BR" sz="1050" dirty="0">
                <a:latin typeface="Times New Roman" pitchFamily="18" charset="0"/>
                <a:cs typeface="Times New Roman" pitchFamily="18" charset="0"/>
              </a:rPr>
              <a:t>. Salvador: EDUFBA, 2009. p. 269-293.</a:t>
            </a:r>
          </a:p>
          <a:p>
            <a:pPr marL="0" indent="0">
              <a:buNone/>
            </a:pPr>
            <a:r>
              <a:rPr lang="pt-BR" sz="1050"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______. </a:t>
            </a:r>
            <a:r>
              <a:rPr lang="pt-BR" sz="1050" dirty="0" err="1">
                <a:latin typeface="Times New Roman" pitchFamily="18" charset="0"/>
                <a:cs typeface="Times New Roman" pitchFamily="18" charset="0"/>
              </a:rPr>
              <a:t>Semicreolization</a:t>
            </a:r>
            <a:r>
              <a:rPr lang="pt-BR" sz="1050" dirty="0">
                <a:latin typeface="Times New Roman" pitchFamily="18" charset="0"/>
                <a:cs typeface="Times New Roman" pitchFamily="18" charset="0"/>
              </a:rPr>
              <a:t>? The </a:t>
            </a:r>
            <a:r>
              <a:rPr lang="pt-BR" sz="1050" dirty="0" err="1">
                <a:latin typeface="Times New Roman" pitchFamily="18" charset="0"/>
                <a:cs typeface="Times New Roman" pitchFamily="18" charset="0"/>
              </a:rPr>
              <a:t>restructured</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Portuguese</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of</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the</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Tongas</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of</a:t>
            </a:r>
            <a:r>
              <a:rPr lang="pt-BR" sz="1050" dirty="0">
                <a:latin typeface="Times New Roman" pitchFamily="18" charset="0"/>
                <a:cs typeface="Times New Roman" pitchFamily="18" charset="0"/>
              </a:rPr>
              <a:t> São Tomé, a </a:t>
            </a:r>
            <a:r>
              <a:rPr lang="pt-BR" sz="1050" dirty="0" err="1">
                <a:latin typeface="Times New Roman" pitchFamily="18" charset="0"/>
                <a:cs typeface="Times New Roman" pitchFamily="18" charset="0"/>
              </a:rPr>
              <a:t>consequence</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of</a:t>
            </a:r>
            <a:r>
              <a:rPr lang="pt-BR" sz="1050" dirty="0">
                <a:latin typeface="Times New Roman" pitchFamily="18" charset="0"/>
                <a:cs typeface="Times New Roman" pitchFamily="18" charset="0"/>
              </a:rPr>
              <a:t> L1 </a:t>
            </a:r>
            <a:r>
              <a:rPr lang="pt-BR" sz="1050" dirty="0" err="1">
                <a:latin typeface="Times New Roman" pitchFamily="18" charset="0"/>
                <a:cs typeface="Times New Roman" pitchFamily="18" charset="0"/>
              </a:rPr>
              <a:t>acquisition</a:t>
            </a:r>
            <a:r>
              <a:rPr lang="pt-BR" sz="1050" dirty="0">
                <a:latin typeface="Times New Roman" pitchFamily="18" charset="0"/>
                <a:cs typeface="Times New Roman" pitchFamily="18" charset="0"/>
              </a:rPr>
              <a:t> in a </a:t>
            </a:r>
            <a:r>
              <a:rPr lang="pt-BR" sz="1050" dirty="0" err="1">
                <a:latin typeface="Times New Roman" pitchFamily="18" charset="0"/>
                <a:cs typeface="Times New Roman" pitchFamily="18" charset="0"/>
              </a:rPr>
              <a:t>special</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contact</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situation</a:t>
            </a:r>
            <a:r>
              <a:rPr lang="pt-BR" sz="1050" dirty="0">
                <a:latin typeface="Times New Roman" pitchFamily="18" charset="0"/>
                <a:cs typeface="Times New Roman" pitchFamily="18" charset="0"/>
              </a:rPr>
              <a:t>. </a:t>
            </a:r>
            <a:r>
              <a:rPr lang="en-US" sz="1050" i="1" dirty="0">
                <a:latin typeface="Times New Roman" pitchFamily="18" charset="0"/>
                <a:cs typeface="Times New Roman" pitchFamily="18" charset="0"/>
              </a:rPr>
              <a:t>Journal of Portuguese Linguistics</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Lisboa</a:t>
            </a:r>
            <a:r>
              <a:rPr lang="en-US" sz="1050" dirty="0">
                <a:latin typeface="Times New Roman" pitchFamily="18" charset="0"/>
                <a:cs typeface="Times New Roman" pitchFamily="18" charset="0"/>
              </a:rPr>
              <a:t>, v. 1, n. 1, p. 7-39, 2002.</a:t>
            </a:r>
            <a:endParaRPr lang="pt-BR" sz="1050" dirty="0">
              <a:latin typeface="Times New Roman" pitchFamily="18" charset="0"/>
              <a:cs typeface="Times New Roman" pitchFamily="18" charset="0"/>
            </a:endParaRPr>
          </a:p>
          <a:p>
            <a:pPr marL="0" indent="0">
              <a:buNone/>
            </a:pPr>
            <a:r>
              <a:rPr lang="en-US" sz="1050" dirty="0">
                <a:latin typeface="Times New Roman" pitchFamily="18" charset="0"/>
                <a:cs typeface="Times New Roman" pitchFamily="18" charset="0"/>
              </a:rPr>
              <a:t> </a:t>
            </a:r>
            <a:endParaRPr lang="pt-BR" sz="1050" dirty="0">
              <a:latin typeface="Times New Roman" pitchFamily="18" charset="0"/>
              <a:cs typeface="Times New Roman" pitchFamily="18" charset="0"/>
            </a:endParaRPr>
          </a:p>
          <a:p>
            <a:pPr marL="0" indent="0">
              <a:buNone/>
            </a:pPr>
            <a:r>
              <a:rPr lang="en-US" sz="1050" dirty="0">
                <a:latin typeface="Times New Roman" pitchFamily="18" charset="0"/>
                <a:cs typeface="Times New Roman" pitchFamily="18" charset="0"/>
              </a:rPr>
              <a:t>______. </a:t>
            </a:r>
            <a:r>
              <a:rPr lang="en-US" sz="1050" dirty="0" err="1">
                <a:latin typeface="Times New Roman" pitchFamily="18" charset="0"/>
                <a:cs typeface="Times New Roman" pitchFamily="18" charset="0"/>
              </a:rPr>
              <a:t>Morfossintaxe</a:t>
            </a:r>
            <a:r>
              <a:rPr lang="en-US" sz="1050" dirty="0">
                <a:latin typeface="Times New Roman" pitchFamily="18" charset="0"/>
                <a:cs typeface="Times New Roman" pitchFamily="18" charset="0"/>
              </a:rPr>
              <a:t>. In: PERL, M.; SCHWEGLER, A. (orgs.). </a:t>
            </a:r>
            <a:r>
              <a:rPr lang="pt-BR" sz="1050" i="1" dirty="0">
                <a:latin typeface="Times New Roman" pitchFamily="18" charset="0"/>
                <a:cs typeface="Times New Roman" pitchFamily="18" charset="0"/>
              </a:rPr>
              <a:t>América negra</a:t>
            </a:r>
            <a:r>
              <a:rPr lang="pt-BR" sz="1050" dirty="0">
                <a:latin typeface="Times New Roman" pitchFamily="18" charset="0"/>
                <a:cs typeface="Times New Roman" pitchFamily="18" charset="0"/>
              </a:rPr>
              <a:t>:</a:t>
            </a:r>
          </a:p>
          <a:p>
            <a:pPr marL="0" indent="0">
              <a:buNone/>
            </a:pPr>
            <a:r>
              <a:rPr lang="pt-BR" sz="1050" dirty="0" err="1">
                <a:latin typeface="Times New Roman" pitchFamily="18" charset="0"/>
                <a:cs typeface="Times New Roman" pitchFamily="18" charset="0"/>
              </a:rPr>
              <a:t>panorámica</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actual</a:t>
            </a:r>
            <a:r>
              <a:rPr lang="pt-BR" sz="1050" dirty="0">
                <a:latin typeface="Times New Roman" pitchFamily="18" charset="0"/>
                <a:cs typeface="Times New Roman" pitchFamily="18" charset="0"/>
              </a:rPr>
              <a:t> de </a:t>
            </a:r>
            <a:r>
              <a:rPr lang="pt-BR" sz="1050" dirty="0" err="1">
                <a:latin typeface="Times New Roman" pitchFamily="18" charset="0"/>
                <a:cs typeface="Times New Roman" pitchFamily="18" charset="0"/>
              </a:rPr>
              <a:t>los</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estudios</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lingüísticos</a:t>
            </a:r>
            <a:r>
              <a:rPr lang="pt-BR" sz="1050" dirty="0">
                <a:latin typeface="Times New Roman" pitchFamily="18" charset="0"/>
                <a:cs typeface="Times New Roman" pitchFamily="18" charset="0"/>
              </a:rPr>
              <a:t> sobre variedades hispanas, portuguesas y</a:t>
            </a:r>
          </a:p>
          <a:p>
            <a:pPr marL="0" indent="0">
              <a:buNone/>
            </a:pPr>
            <a:r>
              <a:rPr lang="en-US" sz="1050" dirty="0" err="1">
                <a:latin typeface="Times New Roman" pitchFamily="18" charset="0"/>
                <a:cs typeface="Times New Roman" pitchFamily="18" charset="0"/>
              </a:rPr>
              <a:t>criollas</a:t>
            </a:r>
            <a:r>
              <a:rPr lang="en-US" sz="1050" dirty="0">
                <a:latin typeface="Times New Roman" pitchFamily="18" charset="0"/>
                <a:cs typeface="Times New Roman" pitchFamily="18" charset="0"/>
              </a:rPr>
              <a:t>. Frankfurt am Main: </a:t>
            </a:r>
            <a:r>
              <a:rPr lang="en-US" sz="1050" dirty="0" err="1">
                <a:latin typeface="Times New Roman" pitchFamily="18" charset="0"/>
                <a:cs typeface="Times New Roman" pitchFamily="18" charset="0"/>
              </a:rPr>
              <a:t>Vervuert</a:t>
            </a:r>
            <a:r>
              <a:rPr lang="en-US" sz="1050" dirty="0">
                <a:latin typeface="Times New Roman" pitchFamily="18" charset="0"/>
                <a:cs typeface="Times New Roman" pitchFamily="18" charset="0"/>
              </a:rPr>
              <a:t>, 1998. p. 97-134.</a:t>
            </a:r>
            <a:endParaRPr lang="pt-BR" sz="1050" dirty="0">
              <a:latin typeface="Times New Roman" pitchFamily="18" charset="0"/>
              <a:cs typeface="Times New Roman" pitchFamily="18" charset="0"/>
            </a:endParaRPr>
          </a:p>
          <a:p>
            <a:pPr marL="0" indent="0">
              <a:buNone/>
            </a:pPr>
            <a:r>
              <a:rPr lang="en-US" sz="1050" dirty="0">
                <a:latin typeface="Times New Roman" pitchFamily="18" charset="0"/>
                <a:cs typeface="Times New Roman" pitchFamily="18" charset="0"/>
              </a:rPr>
              <a:t> </a:t>
            </a:r>
            <a:endParaRPr lang="pt-BR" sz="1050" dirty="0">
              <a:latin typeface="Times New Roman" pitchFamily="18" charset="0"/>
              <a:cs typeface="Times New Roman" pitchFamily="18" charset="0"/>
            </a:endParaRPr>
          </a:p>
          <a:p>
            <a:pPr marL="0" indent="0">
              <a:buNone/>
            </a:pPr>
            <a:r>
              <a:rPr lang="pt-BR" sz="1050" dirty="0">
                <a:latin typeface="Times New Roman" pitchFamily="18" charset="0"/>
                <a:cs typeface="Times New Roman" pitchFamily="18" charset="0"/>
              </a:rPr>
              <a:t>_______; LUCCHESI, D. </a:t>
            </a:r>
            <a:r>
              <a:rPr lang="pt-BR" sz="1050" dirty="0" err="1">
                <a:latin typeface="Times New Roman" pitchFamily="18" charset="0"/>
                <a:cs typeface="Times New Roman" pitchFamily="18" charset="0"/>
              </a:rPr>
              <a:t>Un</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paso</a:t>
            </a:r>
            <a:r>
              <a:rPr lang="pt-BR" sz="1050" dirty="0">
                <a:latin typeface="Times New Roman" pitchFamily="18" charset="0"/>
                <a:cs typeface="Times New Roman" pitchFamily="18" charset="0"/>
              </a:rPr>
              <a:t> más </a:t>
            </a:r>
            <a:r>
              <a:rPr lang="pt-BR" sz="1050" dirty="0" err="1">
                <a:latin typeface="Times New Roman" pitchFamily="18" charset="0"/>
                <a:cs typeface="Times New Roman" pitchFamily="18" charset="0"/>
              </a:rPr>
              <a:t>hacia</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la</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definición</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del</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pasado</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criollo</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del</a:t>
            </a:r>
            <a:r>
              <a:rPr lang="pt-BR" sz="1050" dirty="0">
                <a:latin typeface="Times New Roman" pitchFamily="18" charset="0"/>
                <a:cs typeface="Times New Roman" pitchFamily="18" charset="0"/>
              </a:rPr>
              <a:t> </a:t>
            </a:r>
            <a:r>
              <a:rPr lang="pt-BR" sz="1050" dirty="0" err="1">
                <a:latin typeface="Times New Roman" pitchFamily="18" charset="0"/>
                <a:cs typeface="Times New Roman" pitchFamily="18" charset="0"/>
              </a:rPr>
              <a:t>dialecto</a:t>
            </a:r>
            <a:r>
              <a:rPr lang="pt-BR" sz="1050" dirty="0">
                <a:latin typeface="Times New Roman" pitchFamily="18" charset="0"/>
                <a:cs typeface="Times New Roman" pitchFamily="18" charset="0"/>
              </a:rPr>
              <a:t> afro-</a:t>
            </a:r>
            <a:r>
              <a:rPr lang="pt-BR" sz="1050" dirty="0" err="1">
                <a:latin typeface="Times New Roman" pitchFamily="18" charset="0"/>
                <a:cs typeface="Times New Roman" pitchFamily="18" charset="0"/>
              </a:rPr>
              <a:t>brasileño</a:t>
            </a:r>
            <a:r>
              <a:rPr lang="pt-BR" sz="1050" dirty="0">
                <a:latin typeface="Times New Roman" pitchFamily="18" charset="0"/>
                <a:cs typeface="Times New Roman" pitchFamily="18" charset="0"/>
              </a:rPr>
              <a:t> de Helvécia (Bahia). In: ZIMMERMANN, K. (Ed.). </a:t>
            </a:r>
            <a:r>
              <a:rPr lang="pt-BR" sz="1050" i="1" dirty="0" err="1">
                <a:latin typeface="Times New Roman" pitchFamily="18" charset="0"/>
                <a:cs typeface="Times New Roman" pitchFamily="18" charset="0"/>
              </a:rPr>
              <a:t>Lenguas</a:t>
            </a:r>
            <a:r>
              <a:rPr lang="pt-BR" sz="1050" i="1" dirty="0">
                <a:latin typeface="Times New Roman" pitchFamily="18" charset="0"/>
                <a:cs typeface="Times New Roman" pitchFamily="18" charset="0"/>
              </a:rPr>
              <a:t> </a:t>
            </a:r>
            <a:r>
              <a:rPr lang="pt-BR" sz="1050" i="1" dirty="0" err="1">
                <a:latin typeface="Times New Roman" pitchFamily="18" charset="0"/>
                <a:cs typeface="Times New Roman" pitchFamily="18" charset="0"/>
              </a:rPr>
              <a:t>criollas</a:t>
            </a:r>
            <a:r>
              <a:rPr lang="pt-BR" sz="1050" i="1" dirty="0">
                <a:latin typeface="Times New Roman" pitchFamily="18" charset="0"/>
                <a:cs typeface="Times New Roman" pitchFamily="18" charset="0"/>
              </a:rPr>
              <a:t> de base lexical </a:t>
            </a:r>
            <a:r>
              <a:rPr lang="pt-BR" sz="1050" i="1" dirty="0" err="1">
                <a:latin typeface="Times New Roman" pitchFamily="18" charset="0"/>
                <a:cs typeface="Times New Roman" pitchFamily="18" charset="0"/>
              </a:rPr>
              <a:t>española</a:t>
            </a:r>
            <a:r>
              <a:rPr lang="pt-BR" sz="1050" i="1" dirty="0">
                <a:latin typeface="Times New Roman" pitchFamily="18" charset="0"/>
                <a:cs typeface="Times New Roman" pitchFamily="18" charset="0"/>
              </a:rPr>
              <a:t> y portuguesa</a:t>
            </a:r>
            <a:r>
              <a:rPr lang="pt-BR" sz="1050" dirty="0">
                <a:latin typeface="Times New Roman" pitchFamily="18" charset="0"/>
                <a:cs typeface="Times New Roman" pitchFamily="18" charset="0"/>
              </a:rPr>
              <a:t>. Madri: </a:t>
            </a:r>
            <a:r>
              <a:rPr lang="pt-BR" sz="1050" dirty="0" err="1">
                <a:latin typeface="Times New Roman" pitchFamily="18" charset="0"/>
                <a:cs typeface="Times New Roman" pitchFamily="18" charset="0"/>
              </a:rPr>
              <a:t>Iberoamericana</a:t>
            </a:r>
            <a:r>
              <a:rPr lang="pt-BR" sz="1050" dirty="0">
                <a:latin typeface="Times New Roman" pitchFamily="18" charset="0"/>
                <a:cs typeface="Times New Roman" pitchFamily="18" charset="0"/>
              </a:rPr>
              <a:t>, 1999. p. 119-141.</a:t>
            </a:r>
          </a:p>
          <a:p>
            <a:pPr marL="0" indent="0">
              <a:buNone/>
            </a:pPr>
            <a:r>
              <a:rPr lang="pt-BR" sz="1050"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_______; _______. A relevância dos processos de </a:t>
            </a:r>
            <a:r>
              <a:rPr lang="pt-BR" sz="1050" dirty="0" err="1">
                <a:latin typeface="Times New Roman" pitchFamily="18" charset="0"/>
                <a:cs typeface="Times New Roman" pitchFamily="18" charset="0"/>
              </a:rPr>
              <a:t>pidginização</a:t>
            </a:r>
            <a:r>
              <a:rPr lang="pt-BR" sz="1050" dirty="0">
                <a:latin typeface="Times New Roman" pitchFamily="18" charset="0"/>
                <a:cs typeface="Times New Roman" pitchFamily="18" charset="0"/>
              </a:rPr>
              <a:t> e </a:t>
            </a:r>
            <a:r>
              <a:rPr lang="pt-BR" sz="1050" dirty="0" err="1">
                <a:latin typeface="Times New Roman" pitchFamily="18" charset="0"/>
                <a:cs typeface="Times New Roman" pitchFamily="18" charset="0"/>
              </a:rPr>
              <a:t>crioulização</a:t>
            </a:r>
            <a:r>
              <a:rPr lang="pt-BR" sz="1050" dirty="0">
                <a:latin typeface="Times New Roman" pitchFamily="18" charset="0"/>
                <a:cs typeface="Times New Roman" pitchFamily="18" charset="0"/>
              </a:rPr>
              <a:t> na formação da língua portuguesa no Brasil. </a:t>
            </a:r>
            <a:r>
              <a:rPr lang="pt-BR" sz="1050" i="1" dirty="0">
                <a:latin typeface="Times New Roman" pitchFamily="18" charset="0"/>
                <a:cs typeface="Times New Roman" pitchFamily="18" charset="0"/>
              </a:rPr>
              <a:t>Estudos </a:t>
            </a:r>
            <a:r>
              <a:rPr lang="pt-BR" sz="1050" i="1" dirty="0" err="1">
                <a:latin typeface="Times New Roman" pitchFamily="18" charset="0"/>
                <a:cs typeface="Times New Roman" pitchFamily="18" charset="0"/>
              </a:rPr>
              <a:t>lingüísticos</a:t>
            </a:r>
            <a:r>
              <a:rPr lang="pt-BR" sz="1050" i="1" dirty="0">
                <a:latin typeface="Times New Roman" pitchFamily="18" charset="0"/>
                <a:cs typeface="Times New Roman" pitchFamily="18" charset="0"/>
              </a:rPr>
              <a:t> e literários</a:t>
            </a:r>
            <a:r>
              <a:rPr lang="pt-BR" sz="1050" dirty="0">
                <a:latin typeface="Times New Roman" pitchFamily="18" charset="0"/>
                <a:cs typeface="Times New Roman" pitchFamily="18" charset="0"/>
              </a:rPr>
              <a:t>, Salvador, n. 19. 1997. p. 65-83.</a:t>
            </a:r>
          </a:p>
          <a:p>
            <a:pPr marL="0" indent="0">
              <a:buNone/>
            </a:pPr>
            <a:r>
              <a:rPr lang="pt-BR" sz="1050"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BECHARA, E. </a:t>
            </a:r>
            <a:r>
              <a:rPr lang="pt-BR" sz="1050" i="1" dirty="0">
                <a:latin typeface="Times New Roman" pitchFamily="18" charset="0"/>
                <a:cs typeface="Times New Roman" pitchFamily="18" charset="0"/>
              </a:rPr>
              <a:t>Moderna gramática portuguesa</a:t>
            </a:r>
            <a:r>
              <a:rPr lang="pt-BR" sz="1050" dirty="0">
                <a:latin typeface="Times New Roman" pitchFamily="18" charset="0"/>
                <a:cs typeface="Times New Roman" pitchFamily="18" charset="0"/>
              </a:rPr>
              <a:t>. São Paulo: Companhia Editora Nacional, 1999.</a:t>
            </a:r>
          </a:p>
          <a:p>
            <a:pPr marL="0" indent="0">
              <a:buNone/>
            </a:pPr>
            <a:r>
              <a:rPr lang="pt-BR" sz="1050" dirty="0">
                <a:latin typeface="Times New Roman" pitchFamily="18" charset="0"/>
                <a:cs typeface="Times New Roman" pitchFamily="18" charset="0"/>
              </a:rPr>
              <a:t> </a:t>
            </a:r>
          </a:p>
          <a:p>
            <a:pPr marL="0" indent="0">
              <a:buNone/>
            </a:pPr>
            <a:r>
              <a:rPr lang="en-US" sz="1050" dirty="0">
                <a:latin typeface="Times New Roman" pitchFamily="18" charset="0"/>
                <a:cs typeface="Times New Roman" pitchFamily="18" charset="0"/>
              </a:rPr>
              <a:t>BERKO, J. </a:t>
            </a:r>
            <a:r>
              <a:rPr lang="en-US" sz="1050" i="1" dirty="0">
                <a:latin typeface="Times New Roman" pitchFamily="18" charset="0"/>
                <a:cs typeface="Times New Roman" pitchFamily="18" charset="0"/>
              </a:rPr>
              <a:t>The child’s learning of English morphology</a:t>
            </a:r>
            <a:r>
              <a:rPr lang="en-US" sz="1050" dirty="0">
                <a:latin typeface="Times New Roman" pitchFamily="18" charset="0"/>
                <a:cs typeface="Times New Roman" pitchFamily="18" charset="0"/>
              </a:rPr>
              <a:t>. </a:t>
            </a:r>
            <a:r>
              <a:rPr lang="pt-BR" sz="1050" dirty="0">
                <a:latin typeface="Times New Roman" pitchFamily="18" charset="0"/>
                <a:cs typeface="Times New Roman" pitchFamily="18" charset="0"/>
              </a:rPr>
              <a:t>Word, 14. 1958. p. 150-177.</a:t>
            </a:r>
          </a:p>
          <a:p>
            <a:pPr marL="0" indent="0">
              <a:buNone/>
            </a:pPr>
            <a:r>
              <a:rPr lang="pt-BR" sz="1050"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BOUVET, N. E. </a:t>
            </a:r>
            <a:r>
              <a:rPr lang="pt-BR" sz="1050" i="1" dirty="0">
                <a:latin typeface="Times New Roman" pitchFamily="18" charset="0"/>
                <a:cs typeface="Times New Roman" pitchFamily="18" charset="0"/>
              </a:rPr>
              <a:t>La  escritura  epistolar</a:t>
            </a:r>
            <a:r>
              <a:rPr lang="pt-BR" sz="1050" dirty="0">
                <a:latin typeface="Times New Roman" pitchFamily="18" charset="0"/>
                <a:cs typeface="Times New Roman" pitchFamily="18" charset="0"/>
              </a:rPr>
              <a:t>. Buenos Aires: EUDEBA, 2006.</a:t>
            </a:r>
          </a:p>
          <a:p>
            <a:pPr marL="0" indent="0">
              <a:buNone/>
            </a:pPr>
            <a:endParaRPr lang="pt-BR" sz="1050" dirty="0">
              <a:latin typeface="Times New Roman" pitchFamily="18" charset="0"/>
              <a:cs typeface="Times New Roman" pitchFamily="18" charset="0"/>
            </a:endParaRPr>
          </a:p>
        </p:txBody>
      </p:sp>
    </p:spTree>
    <p:extLst>
      <p:ext uri="{BB962C8B-B14F-4D97-AF65-F5344CB8AC3E}">
        <p14:creationId xmlns:p14="http://schemas.microsoft.com/office/powerpoint/2010/main" val="29287925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6192688"/>
          </a:xfrm>
        </p:spPr>
        <p:txBody>
          <a:bodyPr>
            <a:normAutofit fontScale="25000" lnSpcReduction="20000"/>
          </a:bodyPr>
          <a:lstStyle/>
          <a:p>
            <a:pPr marL="0" indent="0">
              <a:buNone/>
            </a:pPr>
            <a:r>
              <a:rPr lang="pt-BR" dirty="0">
                <a:latin typeface="Times New Roman" pitchFamily="18" charset="0"/>
                <a:cs typeface="Times New Roman" pitchFamily="18" charset="0"/>
              </a:rPr>
              <a:t>BRAGA, M. L. </a:t>
            </a:r>
            <a:r>
              <a:rPr lang="pt-BR" i="1" dirty="0">
                <a:latin typeface="Times New Roman" pitchFamily="18" charset="0"/>
                <a:cs typeface="Times New Roman" pitchFamily="18" charset="0"/>
              </a:rPr>
              <a:t>A concordância de número no sintagma nominal no triângulo mineiro</a:t>
            </a:r>
            <a:r>
              <a:rPr lang="pt-BR" dirty="0">
                <a:latin typeface="Times New Roman" pitchFamily="18" charset="0"/>
                <a:cs typeface="Times New Roman" pitchFamily="18" charset="0"/>
              </a:rPr>
              <a:t>. 1977. Dissertação de Mestrado – Pontifícia Universidade Católica, Rio de Janeiro.</a:t>
            </a:r>
          </a:p>
          <a:p>
            <a:pPr marL="0" indent="0">
              <a:buNone/>
            </a:pPr>
            <a:r>
              <a:rPr lang="pt-BR" dirty="0">
                <a:latin typeface="Times New Roman" pitchFamily="18" charset="0"/>
                <a:cs typeface="Times New Roman" pitchFamily="18" charset="0"/>
              </a:rPr>
              <a:t> </a:t>
            </a:r>
            <a:endParaRPr lang="pt-BR" dirty="0" smtClean="0">
              <a:latin typeface="Times New Roman" pitchFamily="18" charset="0"/>
              <a:cs typeface="Times New Roman" pitchFamily="18" charset="0"/>
            </a:endParaRPr>
          </a:p>
          <a:p>
            <a:pPr marL="0" indent="0">
              <a:buNone/>
            </a:pPr>
            <a:r>
              <a:rPr lang="pt-BR" dirty="0" smtClean="0">
                <a:latin typeface="Times New Roman" pitchFamily="18" charset="0"/>
                <a:cs typeface="Times New Roman" pitchFamily="18" charset="0"/>
              </a:rPr>
              <a:t>_______; </a:t>
            </a:r>
            <a:r>
              <a:rPr lang="pt-BR" dirty="0">
                <a:latin typeface="Times New Roman" pitchFamily="18" charset="0"/>
                <a:cs typeface="Times New Roman" pitchFamily="18" charset="0"/>
              </a:rPr>
              <a:t>SCHERRE, M. M. P. A concordância de número no SN na área urbana do Rio de Janeiro. Encontro Nacional de Linguística, 1. </a:t>
            </a:r>
            <a:r>
              <a:rPr lang="pt-BR" i="1" dirty="0">
                <a:latin typeface="Times New Roman" pitchFamily="18" charset="0"/>
                <a:cs typeface="Times New Roman" pitchFamily="18" charset="0"/>
              </a:rPr>
              <a:t>Anais</a:t>
            </a:r>
            <a:r>
              <a:rPr lang="pt-BR" dirty="0">
                <a:latin typeface="Times New Roman" pitchFamily="18" charset="0"/>
                <a:cs typeface="Times New Roman" pitchFamily="18" charset="0"/>
              </a:rPr>
              <a:t>... Rio de Janeiro: PUC, 1976. p. 464-77.</a:t>
            </a:r>
          </a:p>
          <a:p>
            <a:pPr marL="0" indent="0">
              <a:buNone/>
            </a:pPr>
            <a:endParaRPr lang="pt-BR" dirty="0" smtClean="0">
              <a:latin typeface="Times New Roman" pitchFamily="18" charset="0"/>
              <a:cs typeface="Times New Roman" pitchFamily="18" charset="0"/>
            </a:endParaRPr>
          </a:p>
          <a:p>
            <a:pPr marL="0" indent="0">
              <a:buNone/>
            </a:pPr>
            <a:r>
              <a:rPr lang="pt-BR" dirty="0" smtClean="0">
                <a:latin typeface="Times New Roman" pitchFamily="18" charset="0"/>
                <a:cs typeface="Times New Roman" pitchFamily="18" charset="0"/>
              </a:rPr>
              <a:t>BRANDÃO</a:t>
            </a:r>
            <a:r>
              <a:rPr lang="pt-BR" dirty="0">
                <a:latin typeface="Times New Roman" pitchFamily="18" charset="0"/>
                <a:cs typeface="Times New Roman" pitchFamily="18" charset="0"/>
              </a:rPr>
              <a:t>, S. F.; VIEIRA, S. R. (</a:t>
            </a:r>
            <a:r>
              <a:rPr lang="pt-BR" dirty="0" err="1">
                <a:latin typeface="Times New Roman" pitchFamily="18" charset="0"/>
                <a:cs typeface="Times New Roman" pitchFamily="18" charset="0"/>
              </a:rPr>
              <a:t>Org</a:t>
            </a:r>
            <a:r>
              <a:rPr lang="pt-BR" dirty="0">
                <a:latin typeface="Times New Roman" pitchFamily="18" charset="0"/>
                <a:cs typeface="Times New Roman" pitchFamily="18" charset="0"/>
              </a:rPr>
              <a:t>). </a:t>
            </a:r>
            <a:r>
              <a:rPr lang="pt-BR" i="1" dirty="0">
                <a:latin typeface="Times New Roman" pitchFamily="18" charset="0"/>
                <a:cs typeface="Times New Roman" pitchFamily="18" charset="0"/>
              </a:rPr>
              <a:t>Ensino de gramática-descrição e uso</a:t>
            </a:r>
            <a:r>
              <a:rPr lang="pt-BR" dirty="0">
                <a:latin typeface="Times New Roman" pitchFamily="18" charset="0"/>
                <a:cs typeface="Times New Roman" pitchFamily="18" charset="0"/>
              </a:rPr>
              <a:t>. </a:t>
            </a:r>
            <a:r>
              <a:rPr lang="en-US" dirty="0">
                <a:latin typeface="Times New Roman" pitchFamily="18" charset="0"/>
                <a:cs typeface="Times New Roman" pitchFamily="18" charset="0"/>
              </a:rPr>
              <a:t>São Paulo: Ed. </a:t>
            </a:r>
            <a:r>
              <a:rPr lang="en-US" dirty="0" err="1">
                <a:latin typeface="Times New Roman" pitchFamily="18" charset="0"/>
                <a:cs typeface="Times New Roman" pitchFamily="18" charset="0"/>
              </a:rPr>
              <a:t>Contexto</a:t>
            </a:r>
            <a:r>
              <a:rPr lang="en-US" dirty="0">
                <a:latin typeface="Times New Roman" pitchFamily="18" charset="0"/>
                <a:cs typeface="Times New Roman" pitchFamily="18" charset="0"/>
              </a:rPr>
              <a:t>, 2009.</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endParaRPr lang="pt-BR"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CAMERON</a:t>
            </a:r>
            <a:r>
              <a:rPr lang="en-US" dirty="0">
                <a:latin typeface="Times New Roman" pitchFamily="18" charset="0"/>
                <a:cs typeface="Times New Roman" pitchFamily="18" charset="0"/>
              </a:rPr>
              <a:t>. R. Ambiguous agreement, functional compensation, and non-specific </a:t>
            </a:r>
            <a:r>
              <a:rPr lang="en-US" dirty="0" err="1">
                <a:latin typeface="Times New Roman" pitchFamily="18" charset="0"/>
                <a:cs typeface="Times New Roman" pitchFamily="18" charset="0"/>
              </a:rPr>
              <a:t>tu</a:t>
            </a:r>
            <a:r>
              <a:rPr lang="en-US" dirty="0">
                <a:latin typeface="Times New Roman" pitchFamily="18" charset="0"/>
                <a:cs typeface="Times New Roman" pitchFamily="18" charset="0"/>
              </a:rPr>
              <a:t> in Spanish of San Juan, Puerto Rico, and Madrid, Spain</a:t>
            </a:r>
            <a:r>
              <a:rPr lang="en-US" i="1" dirty="0">
                <a:latin typeface="Times New Roman" pitchFamily="18" charset="0"/>
                <a:cs typeface="Times New Roman" pitchFamily="18" charset="0"/>
              </a:rPr>
              <a:t>. </a:t>
            </a:r>
            <a:r>
              <a:rPr lang="pt-BR" i="1" dirty="0" err="1">
                <a:latin typeface="Times New Roman" pitchFamily="18" charset="0"/>
                <a:cs typeface="Times New Roman" pitchFamily="18" charset="0"/>
              </a:rPr>
              <a:t>Language</a:t>
            </a:r>
            <a:r>
              <a:rPr lang="pt-BR" i="1" dirty="0">
                <a:latin typeface="Times New Roman" pitchFamily="18" charset="0"/>
                <a:cs typeface="Times New Roman" pitchFamily="18" charset="0"/>
              </a:rPr>
              <a:t> </a:t>
            </a:r>
            <a:r>
              <a:rPr lang="pt-BR" i="1" dirty="0" err="1">
                <a:latin typeface="Times New Roman" pitchFamily="18" charset="0"/>
                <a:cs typeface="Times New Roman" pitchFamily="18" charset="0"/>
              </a:rPr>
              <a:t>Variation</a:t>
            </a:r>
            <a:r>
              <a:rPr lang="pt-BR" i="1" dirty="0">
                <a:latin typeface="Times New Roman" pitchFamily="18" charset="0"/>
                <a:cs typeface="Times New Roman" pitchFamily="18" charset="0"/>
              </a:rPr>
              <a:t> </a:t>
            </a:r>
            <a:r>
              <a:rPr lang="pt-BR" i="1" dirty="0" err="1">
                <a:latin typeface="Times New Roman" pitchFamily="18" charset="0"/>
                <a:cs typeface="Times New Roman" pitchFamily="18" charset="0"/>
              </a:rPr>
              <a:t>and</a:t>
            </a:r>
            <a:r>
              <a:rPr lang="pt-BR" i="1" dirty="0">
                <a:latin typeface="Times New Roman" pitchFamily="18" charset="0"/>
                <a:cs typeface="Times New Roman" pitchFamily="18" charset="0"/>
              </a:rPr>
              <a:t> </a:t>
            </a:r>
            <a:r>
              <a:rPr lang="pt-BR" i="1" dirty="0" err="1">
                <a:latin typeface="Times New Roman" pitchFamily="18" charset="0"/>
                <a:cs typeface="Times New Roman" pitchFamily="18" charset="0"/>
              </a:rPr>
              <a:t>Change</a:t>
            </a:r>
            <a:r>
              <a:rPr lang="pt-BR" dirty="0">
                <a:latin typeface="Times New Roman" pitchFamily="18" charset="0"/>
                <a:cs typeface="Times New Roman" pitchFamily="18" charset="0"/>
              </a:rPr>
              <a:t>, v. 5, n. 3,1993. p. 35-49.</a:t>
            </a:r>
          </a:p>
          <a:p>
            <a:pPr marL="0" indent="0">
              <a:buNone/>
            </a:pPr>
            <a:r>
              <a:rPr lang="pt-BR" dirty="0">
                <a:latin typeface="Times New Roman" pitchFamily="18" charset="0"/>
                <a:cs typeface="Times New Roman" pitchFamily="18" charset="0"/>
              </a:rPr>
              <a:t> </a:t>
            </a:r>
          </a:p>
          <a:p>
            <a:pPr marL="0" indent="0">
              <a:buNone/>
            </a:pPr>
            <a:r>
              <a:rPr lang="pt-BR" dirty="0" smtClean="0">
                <a:latin typeface="Times New Roman" pitchFamily="18" charset="0"/>
                <a:cs typeface="Times New Roman" pitchFamily="18" charset="0"/>
              </a:rPr>
              <a:t>CAPPELLARI</a:t>
            </a:r>
            <a:r>
              <a:rPr lang="pt-BR" dirty="0">
                <a:latin typeface="Times New Roman" pitchFamily="18" charset="0"/>
                <a:cs typeface="Times New Roman" pitchFamily="18" charset="0"/>
              </a:rPr>
              <a:t>, E. T.; ZILLES, A.M.S. A Marcação de Plural na Linguagem Infantil -Estudo Longitudinal. </a:t>
            </a:r>
            <a:r>
              <a:rPr lang="pt-BR" i="1" dirty="0">
                <a:latin typeface="Times New Roman" pitchFamily="18" charset="0"/>
                <a:cs typeface="Times New Roman" pitchFamily="18" charset="0"/>
              </a:rPr>
              <a:t>Revista da </a:t>
            </a:r>
            <a:r>
              <a:rPr lang="pt-BR" i="1" dirty="0" err="1">
                <a:latin typeface="Times New Roman" pitchFamily="18" charset="0"/>
                <a:cs typeface="Times New Roman" pitchFamily="18" charset="0"/>
              </a:rPr>
              <a:t>Abralin</a:t>
            </a:r>
            <a:r>
              <a:rPr lang="pt-BR" dirty="0">
                <a:latin typeface="Times New Roman" pitchFamily="18" charset="0"/>
                <a:cs typeface="Times New Roman" pitchFamily="18" charset="0"/>
              </a:rPr>
              <a:t>, v. 1, n. 1, p. 185-218, 2002.</a:t>
            </a:r>
          </a:p>
          <a:p>
            <a:pPr marL="0" indent="0">
              <a:buNone/>
            </a:pPr>
            <a:r>
              <a:rPr lang="pt-BR" dirty="0">
                <a:latin typeface="Times New Roman" pitchFamily="18" charset="0"/>
                <a:cs typeface="Times New Roman" pitchFamily="18" charset="0"/>
              </a:rPr>
              <a:t> </a:t>
            </a:r>
            <a:endParaRPr lang="pt-BR" dirty="0" smtClean="0">
              <a:latin typeface="Times New Roman" pitchFamily="18" charset="0"/>
              <a:cs typeface="Times New Roman" pitchFamily="18" charset="0"/>
            </a:endParaRPr>
          </a:p>
          <a:p>
            <a:pPr marL="0" indent="0">
              <a:buNone/>
            </a:pPr>
            <a:r>
              <a:rPr lang="pt-BR" dirty="0" smtClean="0">
                <a:latin typeface="Times New Roman" pitchFamily="18" charset="0"/>
                <a:cs typeface="Times New Roman" pitchFamily="18" charset="0"/>
              </a:rPr>
              <a:t>CARNEIRO</a:t>
            </a:r>
            <a:r>
              <a:rPr lang="pt-BR" dirty="0">
                <a:latin typeface="Times New Roman" pitchFamily="18" charset="0"/>
                <a:cs typeface="Times New Roman" pitchFamily="18" charset="0"/>
              </a:rPr>
              <a:t>, Z. O. N.; ALMEIDA, N. L. F. de. Demografia e norma linguística no semiárido baiano nos séculos XVIII e XIX: uma introdução. In: NEVES, E. F. (Org.).</a:t>
            </a:r>
            <a:r>
              <a:rPr lang="pt-BR" b="1" dirty="0">
                <a:latin typeface="Times New Roman" pitchFamily="18" charset="0"/>
                <a:cs typeface="Times New Roman" pitchFamily="18" charset="0"/>
              </a:rPr>
              <a:t> </a:t>
            </a:r>
            <a:r>
              <a:rPr lang="pt-BR" i="1" dirty="0">
                <a:latin typeface="Times New Roman" pitchFamily="18" charset="0"/>
                <a:cs typeface="Times New Roman" pitchFamily="18" charset="0"/>
              </a:rPr>
              <a:t>Sertões da Bahia</a:t>
            </a:r>
            <a:r>
              <a:rPr lang="pt-BR" dirty="0">
                <a:latin typeface="Times New Roman" pitchFamily="18" charset="0"/>
                <a:cs typeface="Times New Roman" pitchFamily="18" charset="0"/>
              </a:rPr>
              <a:t> – Formação social, desenvolvimento econômico, evolução política e diversidade cultural. Salvador: Arcádia, 2011. p. 599-617.</a:t>
            </a:r>
          </a:p>
          <a:p>
            <a:pPr marL="0" indent="0">
              <a:buNone/>
            </a:pPr>
            <a:r>
              <a:rPr lang="pt-BR" dirty="0">
                <a:latin typeface="Times New Roman" pitchFamily="18" charset="0"/>
                <a:cs typeface="Times New Roman" pitchFamily="18" charset="0"/>
              </a:rPr>
              <a:t> </a:t>
            </a:r>
            <a:endParaRPr lang="pt-BR" dirty="0" smtClean="0">
              <a:latin typeface="Times New Roman" pitchFamily="18" charset="0"/>
              <a:cs typeface="Times New Roman" pitchFamily="18" charset="0"/>
            </a:endParaRPr>
          </a:p>
          <a:p>
            <a:pPr marL="0" indent="0">
              <a:buNone/>
            </a:pPr>
            <a:r>
              <a:rPr lang="pt-BR" dirty="0" smtClean="0">
                <a:latin typeface="Times New Roman" pitchFamily="18" charset="0"/>
                <a:cs typeface="Times New Roman" pitchFamily="18" charset="0"/>
              </a:rPr>
              <a:t>CARVALHO</a:t>
            </a:r>
            <a:r>
              <a:rPr lang="pt-BR" dirty="0">
                <a:latin typeface="Times New Roman" pitchFamily="18" charset="0"/>
                <a:cs typeface="Times New Roman" pitchFamily="18" charset="0"/>
              </a:rPr>
              <a:t>, H. M. de. </a:t>
            </a:r>
            <a:r>
              <a:rPr lang="pt-BR" i="1" dirty="0">
                <a:latin typeface="Times New Roman" pitchFamily="18" charset="0"/>
                <a:cs typeface="Times New Roman" pitchFamily="18" charset="0"/>
              </a:rPr>
              <a:t>Concordância nominal</a:t>
            </a:r>
            <a:r>
              <a:rPr lang="pt-BR" dirty="0">
                <a:latin typeface="Times New Roman" pitchFamily="18" charset="0"/>
                <a:cs typeface="Times New Roman" pitchFamily="18" charset="0"/>
              </a:rPr>
              <a:t>: uma análise </a:t>
            </a:r>
            <a:r>
              <a:rPr lang="pt-BR" dirty="0" err="1">
                <a:latin typeface="Times New Roman" pitchFamily="18" charset="0"/>
                <a:cs typeface="Times New Roman" pitchFamily="18" charset="0"/>
              </a:rPr>
              <a:t>variacionista</a:t>
            </a:r>
            <a:r>
              <a:rPr lang="pt-BR" dirty="0">
                <a:latin typeface="Times New Roman" pitchFamily="18" charset="0"/>
                <a:cs typeface="Times New Roman" pitchFamily="18" charset="0"/>
              </a:rPr>
              <a:t>. 1997. Dissertação de Mestrado em Língua Portuguesa, UFPB, João Pessoa.</a:t>
            </a:r>
          </a:p>
          <a:p>
            <a:pPr marL="0" indent="0">
              <a:buNone/>
            </a:pPr>
            <a:r>
              <a:rPr lang="pt-BR" dirty="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CAZDEN</a:t>
            </a:r>
            <a:r>
              <a:rPr lang="en-US" dirty="0">
                <a:latin typeface="Times New Roman" pitchFamily="18" charset="0"/>
                <a:cs typeface="Times New Roman" pitchFamily="18" charset="0"/>
              </a:rPr>
              <a:t>, C. B. The Acquisition of Noun and Verb Inflections. </a:t>
            </a:r>
            <a:r>
              <a:rPr lang="en-US" i="1" dirty="0">
                <a:latin typeface="Times New Roman" pitchFamily="18" charset="0"/>
                <a:cs typeface="Times New Roman" pitchFamily="18" charset="0"/>
              </a:rPr>
              <a:t>Child Development</a:t>
            </a:r>
            <a:r>
              <a:rPr lang="en-US" dirty="0">
                <a:latin typeface="Times New Roman" pitchFamily="18" charset="0"/>
                <a:cs typeface="Times New Roman" pitchFamily="18" charset="0"/>
              </a:rPr>
              <a:t>, 39, 1968.</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CERTEAU</a:t>
            </a:r>
            <a:r>
              <a:rPr lang="en-US" dirty="0">
                <a:latin typeface="Times New Roman" pitchFamily="18" charset="0"/>
                <a:cs typeface="Times New Roman" pitchFamily="18" charset="0"/>
              </a:rPr>
              <a:t>, M. de. </a:t>
            </a:r>
            <a:r>
              <a:rPr lang="pt-BR" i="1" dirty="0">
                <a:latin typeface="Times New Roman" pitchFamily="18" charset="0"/>
                <a:cs typeface="Times New Roman" pitchFamily="18" charset="0"/>
              </a:rPr>
              <a:t>A invenção do cotidiano:</a:t>
            </a:r>
            <a:r>
              <a:rPr lang="pt-BR" dirty="0">
                <a:latin typeface="Times New Roman" pitchFamily="18" charset="0"/>
                <a:cs typeface="Times New Roman" pitchFamily="18" charset="0"/>
              </a:rPr>
              <a:t> 1. Artes de fazer. Tradução de </a:t>
            </a:r>
            <a:r>
              <a:rPr lang="pt-BR" dirty="0" err="1">
                <a:latin typeface="Times New Roman" pitchFamily="18" charset="0"/>
                <a:cs typeface="Times New Roman" pitchFamily="18" charset="0"/>
              </a:rPr>
              <a:t>Ephraim</a:t>
            </a:r>
            <a:r>
              <a:rPr lang="pt-BR" dirty="0">
                <a:latin typeface="Times New Roman" pitchFamily="18" charset="0"/>
                <a:cs typeface="Times New Roman" pitchFamily="18" charset="0"/>
              </a:rPr>
              <a:t> Ferreira Alves. Petrópolis: Vozes, 2013.</a:t>
            </a:r>
          </a:p>
          <a:p>
            <a:pPr marL="0" indent="0">
              <a:buNone/>
            </a:pPr>
            <a:r>
              <a:rPr lang="pt-BR" dirty="0">
                <a:latin typeface="Times New Roman" pitchFamily="18" charset="0"/>
                <a:cs typeface="Times New Roman" pitchFamily="18" charset="0"/>
              </a:rPr>
              <a:t> </a:t>
            </a:r>
          </a:p>
          <a:p>
            <a:pPr marL="0" indent="0">
              <a:buNone/>
            </a:pPr>
            <a:r>
              <a:rPr lang="pt-BR" dirty="0" smtClean="0">
                <a:latin typeface="Times New Roman" pitchFamily="18" charset="0"/>
                <a:cs typeface="Times New Roman" pitchFamily="18" charset="0"/>
              </a:rPr>
              <a:t>CHOMSKY</a:t>
            </a:r>
            <a:r>
              <a:rPr lang="pt-BR" dirty="0">
                <a:latin typeface="Times New Roman" pitchFamily="18" charset="0"/>
                <a:cs typeface="Times New Roman" pitchFamily="18" charset="0"/>
              </a:rPr>
              <a:t>, N. </a:t>
            </a:r>
            <a:r>
              <a:rPr lang="pt-BR" i="1" dirty="0">
                <a:latin typeface="Times New Roman" pitchFamily="18" charset="0"/>
                <a:cs typeface="Times New Roman" pitchFamily="18" charset="0"/>
              </a:rPr>
              <a:t>O Programa Minimalista</a:t>
            </a:r>
            <a:r>
              <a:rPr lang="pt-BR" dirty="0">
                <a:latin typeface="Times New Roman" pitchFamily="18" charset="0"/>
                <a:cs typeface="Times New Roman" pitchFamily="18" charset="0"/>
              </a:rPr>
              <a:t>. Lisboa: Editorial Caminho, 1999.</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_______. </a:t>
            </a:r>
            <a:r>
              <a:rPr lang="en-US" i="1" dirty="0">
                <a:latin typeface="Times New Roman" pitchFamily="18" charset="0"/>
                <a:cs typeface="Times New Roman" pitchFamily="18" charset="0"/>
              </a:rPr>
              <a:t>The Minimalist Program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Massachussetts</a:t>
            </a:r>
            <a:r>
              <a:rPr lang="en-US" dirty="0">
                <a:latin typeface="Times New Roman" pitchFamily="18" charset="0"/>
                <a:cs typeface="Times New Roman" pitchFamily="18" charset="0"/>
              </a:rPr>
              <a:t>, MIT Press, 1995.</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pPr>
            <a:r>
              <a:rPr lang="pt-BR" dirty="0" smtClean="0">
                <a:latin typeface="Times New Roman" pitchFamily="18" charset="0"/>
                <a:cs typeface="Times New Roman" pitchFamily="18" charset="0"/>
              </a:rPr>
              <a:t>COELHO</a:t>
            </a:r>
            <a:r>
              <a:rPr lang="pt-BR" dirty="0">
                <a:latin typeface="Times New Roman" pitchFamily="18" charset="0"/>
                <a:cs typeface="Times New Roman" pitchFamily="18" charset="0"/>
              </a:rPr>
              <a:t>, F. A. Os dialetos românticos ou neolatinos na África, Ásia e América. </a:t>
            </a:r>
            <a:r>
              <a:rPr lang="pt-BR" i="1" dirty="0">
                <a:latin typeface="Times New Roman" pitchFamily="18" charset="0"/>
                <a:cs typeface="Times New Roman" pitchFamily="18" charset="0"/>
              </a:rPr>
              <a:t>Boletim da Sociedade de Geografia de Lisboa</a:t>
            </a:r>
            <a:r>
              <a:rPr lang="pt-BR" dirty="0">
                <a:latin typeface="Times New Roman" pitchFamily="18" charset="0"/>
                <a:cs typeface="Times New Roman" pitchFamily="18" charset="0"/>
              </a:rPr>
              <a:t>. 2. série, 3, p. 96- 129, 1880.</a:t>
            </a:r>
          </a:p>
          <a:p>
            <a:pPr marL="0" indent="0">
              <a:buNone/>
            </a:pPr>
            <a:endParaRPr lang="pt-BR" dirty="0" smtClean="0">
              <a:latin typeface="Times New Roman" pitchFamily="18" charset="0"/>
              <a:cs typeface="Times New Roman" pitchFamily="18" charset="0"/>
            </a:endParaRPr>
          </a:p>
          <a:p>
            <a:pPr marL="0" indent="0">
              <a:buNone/>
            </a:pPr>
            <a:endParaRPr lang="pt-BR" dirty="0">
              <a:latin typeface="Times New Roman" pitchFamily="18" charset="0"/>
              <a:cs typeface="Times New Roman" pitchFamily="18" charset="0"/>
            </a:endParaRPr>
          </a:p>
          <a:p>
            <a:pPr marL="0" indent="0">
              <a:buNone/>
            </a:pPr>
            <a:r>
              <a:rPr lang="pt-BR" dirty="0">
                <a:latin typeface="Times New Roman" pitchFamily="18" charset="0"/>
                <a:cs typeface="Times New Roman" pitchFamily="18" charset="0"/>
              </a:rPr>
              <a:t>CORRÊA, M. L. G. (Org.). </a:t>
            </a:r>
            <a:r>
              <a:rPr lang="pt-BR" i="1" dirty="0">
                <a:latin typeface="Times New Roman" pitchFamily="18" charset="0"/>
                <a:cs typeface="Times New Roman" pitchFamily="18" charset="0"/>
              </a:rPr>
              <a:t>Aquisição da Linguagem e Problemas do Desenvolvimento </a:t>
            </a:r>
            <a:r>
              <a:rPr lang="pt-BR" i="1" dirty="0" err="1">
                <a:latin typeface="Times New Roman" pitchFamily="18" charset="0"/>
                <a:cs typeface="Times New Roman" pitchFamily="18" charset="0"/>
              </a:rPr>
              <a:t>Lingüístico</a:t>
            </a:r>
            <a:r>
              <a:rPr lang="pt-BR" dirty="0">
                <a:latin typeface="Times New Roman" pitchFamily="18" charset="0"/>
                <a:cs typeface="Times New Roman" pitchFamily="18" charset="0"/>
              </a:rPr>
              <a:t>. Rio de Janeiro: Editora da PUC-Rio/Edições Loyola, 2006, p. 9-18.</a:t>
            </a:r>
          </a:p>
          <a:p>
            <a:pPr marL="0" indent="0">
              <a:buNone/>
            </a:pPr>
            <a:endParaRPr lang="pt-BR" dirty="0" smtClean="0">
              <a:latin typeface="Times New Roman" pitchFamily="18" charset="0"/>
              <a:cs typeface="Times New Roman" pitchFamily="18" charset="0"/>
            </a:endParaRPr>
          </a:p>
          <a:p>
            <a:pPr marL="0" indent="0">
              <a:buNone/>
            </a:pPr>
            <a:r>
              <a:rPr lang="pt-BR" dirty="0">
                <a:latin typeface="Times New Roman" pitchFamily="18" charset="0"/>
                <a:cs typeface="Times New Roman" pitchFamily="18" charset="0"/>
              </a:rPr>
              <a:t>______. Explorando a relação entre língua e cognição na interface</a:t>
            </a:r>
            <a:r>
              <a:rPr lang="pt-BR" i="1" dirty="0">
                <a:latin typeface="Times New Roman" pitchFamily="18" charset="0"/>
                <a:cs typeface="Times New Roman" pitchFamily="18" charset="0"/>
              </a:rPr>
              <a:t>:</a:t>
            </a:r>
            <a:r>
              <a:rPr lang="pt-BR" dirty="0">
                <a:latin typeface="Times New Roman" pitchFamily="18" charset="0"/>
                <a:cs typeface="Times New Roman" pitchFamily="18" charset="0"/>
              </a:rPr>
              <a:t> o conceito de </a:t>
            </a:r>
            <a:r>
              <a:rPr lang="pt-BR" dirty="0" err="1">
                <a:latin typeface="Times New Roman" pitchFamily="18" charset="0"/>
                <a:cs typeface="Times New Roman" pitchFamily="18" charset="0"/>
              </a:rPr>
              <a:t>interpretabilidade</a:t>
            </a:r>
            <a:r>
              <a:rPr lang="pt-BR" dirty="0">
                <a:latin typeface="Times New Roman" pitchFamily="18" charset="0"/>
                <a:cs typeface="Times New Roman" pitchFamily="18" charset="0"/>
              </a:rPr>
              <a:t> e suas implicações para teorias do processamento e da aquisição da linguagem. </a:t>
            </a:r>
            <a:r>
              <a:rPr lang="pt-BR" i="1" dirty="0">
                <a:latin typeface="Times New Roman" pitchFamily="18" charset="0"/>
                <a:cs typeface="Times New Roman" pitchFamily="18" charset="0"/>
              </a:rPr>
              <a:t>Veredas </a:t>
            </a:r>
            <a:r>
              <a:rPr lang="pt-BR" dirty="0">
                <a:latin typeface="Times New Roman" pitchFamily="18" charset="0"/>
                <a:cs typeface="Times New Roman" pitchFamily="18" charset="0"/>
              </a:rPr>
              <a:t>(UFJF), Juiz de</a:t>
            </a:r>
            <a:r>
              <a:rPr lang="pt-BR" b="1" dirty="0">
                <a:latin typeface="Times New Roman" pitchFamily="18" charset="0"/>
                <a:cs typeface="Times New Roman" pitchFamily="18" charset="0"/>
              </a:rPr>
              <a:t> </a:t>
            </a:r>
            <a:r>
              <a:rPr lang="pt-BR" dirty="0">
                <a:latin typeface="Times New Roman" pitchFamily="18" charset="0"/>
                <a:cs typeface="Times New Roman" pitchFamily="18" charset="0"/>
              </a:rPr>
              <a:t>Fora, v. 6, 2002, p. 113-129.</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_______. A metalinguagem e o ensino de língua portuguesa. </a:t>
            </a:r>
            <a:r>
              <a:rPr lang="pt-BR" i="1" dirty="0">
                <a:latin typeface="Times New Roman" pitchFamily="18" charset="0"/>
                <a:cs typeface="Times New Roman" pitchFamily="18" charset="0"/>
              </a:rPr>
              <a:t>Trabalhos de Linguística Aplicada</a:t>
            </a:r>
            <a:r>
              <a:rPr lang="pt-BR" dirty="0">
                <a:latin typeface="Times New Roman" pitchFamily="18" charset="0"/>
                <a:cs typeface="Times New Roman" pitchFamily="18" charset="0"/>
              </a:rPr>
              <a:t>, n. 22, </a:t>
            </a:r>
            <a:r>
              <a:rPr lang="pt-BR" dirty="0" err="1">
                <a:latin typeface="Times New Roman" pitchFamily="18" charset="0"/>
                <a:cs typeface="Times New Roman" pitchFamily="18" charset="0"/>
              </a:rPr>
              <a:t>jul.-dez</a:t>
            </a:r>
            <a:r>
              <a:rPr lang="pt-BR" dirty="0">
                <a:latin typeface="Times New Roman" pitchFamily="18" charset="0"/>
                <a:cs typeface="Times New Roman" pitchFamily="18" charset="0"/>
              </a:rPr>
              <a:t>., Campinas, 1993.</a:t>
            </a:r>
          </a:p>
          <a:p>
            <a:pPr marL="0" indent="0">
              <a:buNone/>
            </a:pPr>
            <a:r>
              <a:rPr lang="pt-BR" i="1" dirty="0">
                <a:latin typeface="Times New Roman" pitchFamily="18" charset="0"/>
                <a:cs typeface="Times New Roman" pitchFamily="18" charset="0"/>
              </a:rPr>
              <a:t> </a:t>
            </a:r>
            <a:endParaRPr lang="pt-BR" dirty="0">
              <a:latin typeface="Times New Roman" pitchFamily="18" charset="0"/>
              <a:cs typeface="Times New Roman" pitchFamily="18" charset="0"/>
            </a:endParaRPr>
          </a:p>
          <a:p>
            <a:pPr marL="0" indent="0">
              <a:buNone/>
            </a:pPr>
            <a:r>
              <a:rPr lang="pt-BR" dirty="0">
                <a:latin typeface="Times New Roman" pitchFamily="18" charset="0"/>
                <a:cs typeface="Times New Roman" pitchFamily="18" charset="0"/>
              </a:rPr>
              <a:t>COSTA, J.; FIGUEIREDO-SILVA, M. C. Notas Sobre a Concordância Verbal e Nominal em Português. </a:t>
            </a:r>
            <a:r>
              <a:rPr lang="pt-BR" i="1" dirty="0">
                <a:latin typeface="Times New Roman" pitchFamily="18" charset="0"/>
                <a:cs typeface="Times New Roman" pitchFamily="18" charset="0"/>
              </a:rPr>
              <a:t>Estudos </a:t>
            </a:r>
            <a:r>
              <a:rPr lang="pt-BR" i="1" dirty="0" err="1">
                <a:latin typeface="Times New Roman" pitchFamily="18" charset="0"/>
                <a:cs typeface="Times New Roman" pitchFamily="18" charset="0"/>
              </a:rPr>
              <a:t>Lingüísticos</a:t>
            </a:r>
            <a:r>
              <a:rPr lang="pt-BR" dirty="0">
                <a:latin typeface="Times New Roman" pitchFamily="18" charset="0"/>
                <a:cs typeface="Times New Roman" pitchFamily="18" charset="0"/>
              </a:rPr>
              <a:t>, n. 35, 2006.</a:t>
            </a:r>
          </a:p>
          <a:p>
            <a:pPr marL="0" indent="0">
              <a:buNone/>
            </a:pPr>
            <a:r>
              <a:rPr lang="pt-BR" b="1" dirty="0">
                <a:latin typeface="Times New Roman" pitchFamily="18" charset="0"/>
                <a:cs typeface="Times New Roman" pitchFamily="18" charset="0"/>
              </a:rPr>
              <a:t> </a:t>
            </a:r>
            <a:endParaRPr lang="pt-BR" dirty="0">
              <a:latin typeface="Times New Roman" pitchFamily="18" charset="0"/>
              <a:cs typeface="Times New Roman" pitchFamily="18" charset="0"/>
            </a:endParaRPr>
          </a:p>
          <a:p>
            <a:pPr marL="0" indent="0">
              <a:buNone/>
            </a:pPr>
            <a:r>
              <a:rPr lang="pt-BR" dirty="0">
                <a:latin typeface="Times New Roman" pitchFamily="18" charset="0"/>
                <a:cs typeface="Times New Roman" pitchFamily="18" charset="0"/>
              </a:rPr>
              <a:t>COSTA, M. T. B. da. Variação da concordância nominal no sintagma nominal: um estudo na escrita dos alunos do município de Ribeira do Pombal – Bahia. In: MOURA, D. (Org.). </a:t>
            </a:r>
            <a:r>
              <a:rPr lang="pt-BR" i="1" dirty="0">
                <a:latin typeface="Times New Roman" pitchFamily="18" charset="0"/>
                <a:cs typeface="Times New Roman" pitchFamily="18" charset="0"/>
              </a:rPr>
              <a:t>Os desafios da língua: </a:t>
            </a:r>
            <a:r>
              <a:rPr lang="pt-BR" dirty="0">
                <a:latin typeface="Times New Roman" pitchFamily="18" charset="0"/>
                <a:cs typeface="Times New Roman" pitchFamily="18" charset="0"/>
              </a:rPr>
              <a:t>pesquisas em língua falada e escrita. Maceió: EDUFAL, 2008. p. 567-570.</a:t>
            </a:r>
          </a:p>
          <a:p>
            <a:pPr marL="0" indent="0">
              <a:buNone/>
            </a:pP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38379703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6192688"/>
          </a:xfrm>
        </p:spPr>
        <p:txBody>
          <a:bodyPr>
            <a:normAutofit fontScale="32500" lnSpcReduction="20000"/>
          </a:bodyPr>
          <a:lstStyle/>
          <a:p>
            <a:pPr marL="0" indent="0">
              <a:buNone/>
            </a:pPr>
            <a:r>
              <a:rPr lang="pt-BR" dirty="0">
                <a:latin typeface="Times New Roman" pitchFamily="18" charset="0"/>
                <a:cs typeface="Times New Roman" pitchFamily="18" charset="0"/>
              </a:rPr>
              <a:t>CUNHA, C; CINTRA, L. F. </a:t>
            </a:r>
            <a:r>
              <a:rPr lang="pt-BR" i="1" dirty="0">
                <a:latin typeface="Times New Roman" pitchFamily="18" charset="0"/>
                <a:cs typeface="Times New Roman" pitchFamily="18" charset="0"/>
              </a:rPr>
              <a:t>Nova gramática do português contemporâneo</a:t>
            </a:r>
            <a:r>
              <a:rPr lang="pt-BR" dirty="0">
                <a:latin typeface="Times New Roman" pitchFamily="18" charset="0"/>
                <a:cs typeface="Times New Roman" pitchFamily="18" charset="0"/>
              </a:rPr>
              <a:t>. Rio de Janeiro: Nova Fronteira, 1985.</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DU BOIS, J. W. </a:t>
            </a:r>
            <a:r>
              <a:rPr lang="pt-BR" dirty="0" err="1">
                <a:latin typeface="Times New Roman" pitchFamily="18" charset="0"/>
                <a:cs typeface="Times New Roman" pitchFamily="18" charset="0"/>
              </a:rPr>
              <a:t>Competing</a:t>
            </a:r>
            <a:r>
              <a:rPr lang="pt-BR" dirty="0">
                <a:latin typeface="Times New Roman" pitchFamily="18" charset="0"/>
                <a:cs typeface="Times New Roman" pitchFamily="18" charset="0"/>
              </a:rPr>
              <a:t> </a:t>
            </a:r>
            <a:r>
              <a:rPr lang="pt-BR" dirty="0" err="1">
                <a:latin typeface="Times New Roman" pitchFamily="18" charset="0"/>
                <a:cs typeface="Times New Roman" pitchFamily="18" charset="0"/>
              </a:rPr>
              <a:t>motivations</a:t>
            </a:r>
            <a:r>
              <a:rPr lang="pt-BR" dirty="0">
                <a:latin typeface="Times New Roman" pitchFamily="18" charset="0"/>
                <a:cs typeface="Times New Roman" pitchFamily="18" charset="0"/>
              </a:rPr>
              <a:t>. </a:t>
            </a:r>
            <a:r>
              <a:rPr lang="en-US" dirty="0">
                <a:latin typeface="Times New Roman" pitchFamily="18" charset="0"/>
                <a:cs typeface="Times New Roman" pitchFamily="18" charset="0"/>
              </a:rPr>
              <a:t>In: HAIMAN, J. </a:t>
            </a:r>
            <a:r>
              <a:rPr lang="en-US" i="1" dirty="0">
                <a:latin typeface="Times New Roman" pitchFamily="18" charset="0"/>
                <a:cs typeface="Times New Roman" pitchFamily="18" charset="0"/>
              </a:rPr>
              <a:t>Iconicity in Syntax</a:t>
            </a:r>
            <a:r>
              <a:rPr lang="en-US" dirty="0">
                <a:latin typeface="Times New Roman" pitchFamily="18" charset="0"/>
                <a:cs typeface="Times New Roman" pitchFamily="18" charset="0"/>
              </a:rPr>
              <a:t>. Amsterdam: John </a:t>
            </a:r>
            <a:r>
              <a:rPr lang="en-US" dirty="0" err="1">
                <a:latin typeface="Times New Roman" pitchFamily="18" charset="0"/>
                <a:cs typeface="Times New Roman" pitchFamily="18" charset="0"/>
              </a:rPr>
              <a:t>Benjamins</a:t>
            </a:r>
            <a:r>
              <a:rPr lang="en-US" dirty="0">
                <a:latin typeface="Times New Roman" pitchFamily="18" charset="0"/>
                <a:cs typeface="Times New Roman" pitchFamily="18" charset="0"/>
              </a:rPr>
              <a:t>, 1984. p. 342-65.</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EMBICK, D.; NOYER, R. Movement Operations after Syntax. </a:t>
            </a:r>
            <a:r>
              <a:rPr lang="pt-BR" i="1" dirty="0" err="1">
                <a:latin typeface="Times New Roman" pitchFamily="18" charset="0"/>
                <a:cs typeface="Times New Roman" pitchFamily="18" charset="0"/>
              </a:rPr>
              <a:t>Linguistic</a:t>
            </a:r>
            <a:r>
              <a:rPr lang="pt-BR" i="1" dirty="0">
                <a:latin typeface="Times New Roman" pitchFamily="18" charset="0"/>
                <a:cs typeface="Times New Roman" pitchFamily="18" charset="0"/>
              </a:rPr>
              <a:t> </a:t>
            </a:r>
            <a:r>
              <a:rPr lang="pt-BR" i="1" dirty="0" err="1">
                <a:latin typeface="Times New Roman" pitchFamily="18" charset="0"/>
                <a:cs typeface="Times New Roman" pitchFamily="18" charset="0"/>
              </a:rPr>
              <a:t>Inquiry</a:t>
            </a:r>
            <a:r>
              <a:rPr lang="pt-BR" dirty="0">
                <a:latin typeface="Times New Roman" pitchFamily="18" charset="0"/>
                <a:cs typeface="Times New Roman" pitchFamily="18" charset="0"/>
              </a:rPr>
              <a:t>, n. 32, 2001.</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FERNANDES, M. </a:t>
            </a:r>
            <a:r>
              <a:rPr lang="pt-BR" i="1" dirty="0">
                <a:latin typeface="Times New Roman" pitchFamily="18" charset="0"/>
                <a:cs typeface="Times New Roman" pitchFamily="18" charset="0"/>
              </a:rPr>
              <a:t>Concordância nominal na região sul</a:t>
            </a:r>
            <a:r>
              <a:rPr lang="pt-BR" dirty="0">
                <a:latin typeface="Times New Roman" pitchFamily="18" charset="0"/>
                <a:cs typeface="Times New Roman" pitchFamily="18" charset="0"/>
              </a:rPr>
              <a:t>. 1996. Dissertação de Mestrado. UFRGS, Porto Alegre.</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FERRARI-NETO, J. </a:t>
            </a:r>
            <a:r>
              <a:rPr lang="pt-BR" i="1" dirty="0">
                <a:latin typeface="Times New Roman" pitchFamily="18" charset="0"/>
                <a:cs typeface="Times New Roman" pitchFamily="18" charset="0"/>
              </a:rPr>
              <a:t>Aquisição de Número Gramatical no Português Brasileiro</a:t>
            </a:r>
            <a:r>
              <a:rPr lang="pt-BR" dirty="0">
                <a:latin typeface="Times New Roman" pitchFamily="18" charset="0"/>
                <a:cs typeface="Times New Roman" pitchFamily="18" charset="0"/>
              </a:rPr>
              <a:t>: Processamento de Informação de Interface e Concordância. 2008. Tese (Doutorado em Letras – Estudos da Linguagem), PUC, Rio de Janeiro, 2008.</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_______. </a:t>
            </a:r>
            <a:r>
              <a:rPr lang="pt-BR" i="1" dirty="0">
                <a:latin typeface="Times New Roman" pitchFamily="18" charset="0"/>
                <a:cs typeface="Times New Roman" pitchFamily="18" charset="0"/>
              </a:rPr>
              <a:t>Reconhecimento do número gramatical e processamento da concordância de número no sintagma determinante na aquisição do português brasileiro</a:t>
            </a:r>
            <a:r>
              <a:rPr lang="pt-BR" dirty="0">
                <a:latin typeface="Times New Roman" pitchFamily="18" charset="0"/>
                <a:cs typeface="Times New Roman" pitchFamily="18" charset="0"/>
              </a:rPr>
              <a:t>. 2003. Dissertação de Mestrado – PUC, Rio de Janeiro.</a:t>
            </a:r>
          </a:p>
          <a:p>
            <a:pPr marL="0" indent="0">
              <a:buNone/>
            </a:pPr>
            <a:r>
              <a:rPr lang="pt-BR" b="1" dirty="0">
                <a:latin typeface="Times New Roman" pitchFamily="18" charset="0"/>
                <a:cs typeface="Times New Roman" pitchFamily="18" charset="0"/>
              </a:rPr>
              <a:t> </a:t>
            </a:r>
            <a:endParaRPr lang="pt-BR" dirty="0">
              <a:latin typeface="Times New Roman" pitchFamily="18" charset="0"/>
              <a:cs typeface="Times New Roman" pitchFamily="18" charset="0"/>
            </a:endParaRPr>
          </a:p>
          <a:p>
            <a:pPr marL="0" indent="0">
              <a:buNone/>
            </a:pPr>
            <a:r>
              <a:rPr lang="pt-BR" dirty="0">
                <a:latin typeface="Times New Roman" pitchFamily="18" charset="0"/>
                <a:cs typeface="Times New Roman" pitchFamily="18" charset="0"/>
              </a:rPr>
              <a:t>FREIRE, L. C. M. Povoamento, produção agropecuária e trabalho escravo na comarca de Feira de Santana. In: NEVES, E. F. (</a:t>
            </a:r>
            <a:r>
              <a:rPr lang="pt-BR" dirty="0" err="1">
                <a:latin typeface="Times New Roman" pitchFamily="18" charset="0"/>
                <a:cs typeface="Times New Roman" pitchFamily="18" charset="0"/>
              </a:rPr>
              <a:t>Org</a:t>
            </a:r>
            <a:r>
              <a:rPr lang="pt-BR" dirty="0">
                <a:latin typeface="Times New Roman" pitchFamily="18" charset="0"/>
                <a:cs typeface="Times New Roman" pitchFamily="18" charset="0"/>
              </a:rPr>
              <a:t>). </a:t>
            </a:r>
            <a:r>
              <a:rPr lang="pt-BR" i="1" dirty="0">
                <a:latin typeface="Times New Roman" pitchFamily="18" charset="0"/>
                <a:cs typeface="Times New Roman" pitchFamily="18" charset="0"/>
              </a:rPr>
              <a:t>Sertões da Bahia</a:t>
            </a:r>
            <a:r>
              <a:rPr lang="pt-BR" dirty="0">
                <a:latin typeface="Times New Roman" pitchFamily="18" charset="0"/>
                <a:cs typeface="Times New Roman" pitchFamily="18" charset="0"/>
              </a:rPr>
              <a:t> – Formação social, desenvolvimento econômico, evolução política e diversidade cultural. Salvador: Arcádia, 2011. p. 381-442.</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GALVES, C. M. C. Posfácio. In: LOBO, T.; OLIVEIRA, K. de. (Org.). </a:t>
            </a:r>
            <a:r>
              <a:rPr lang="pt-BR" i="1" dirty="0">
                <a:latin typeface="Times New Roman" pitchFamily="18" charset="0"/>
                <a:cs typeface="Times New Roman" pitchFamily="18" charset="0"/>
              </a:rPr>
              <a:t>África à vista</a:t>
            </a:r>
            <a:r>
              <a:rPr lang="pt-BR" dirty="0">
                <a:latin typeface="Times New Roman" pitchFamily="18" charset="0"/>
                <a:cs typeface="Times New Roman" pitchFamily="18" charset="0"/>
              </a:rPr>
              <a:t>: dez estudos sobre o português escrito por Africanos no Brasil do Séc. XIX. Salvador: EDUFBA, 2009, p. 352-367.</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GUINZBURG, C. </a:t>
            </a:r>
            <a:r>
              <a:rPr lang="pt-BR" i="1" dirty="0">
                <a:latin typeface="Times New Roman" pitchFamily="18" charset="0"/>
                <a:cs typeface="Times New Roman" pitchFamily="18" charset="0"/>
              </a:rPr>
              <a:t>Mitos, emblemas, sinais</a:t>
            </a:r>
            <a:r>
              <a:rPr lang="pt-BR" dirty="0">
                <a:latin typeface="Times New Roman" pitchFamily="18" charset="0"/>
                <a:cs typeface="Times New Roman" pitchFamily="18" charset="0"/>
              </a:rPr>
              <a:t>: Morfologia e história. São Paulo: Cia das Letras. 1989.</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GUY, G. R. A Questão da </a:t>
            </a:r>
            <a:r>
              <a:rPr lang="pt-BR" dirty="0" err="1">
                <a:latin typeface="Times New Roman" pitchFamily="18" charset="0"/>
                <a:cs typeface="Times New Roman" pitchFamily="18" charset="0"/>
              </a:rPr>
              <a:t>crioulização</a:t>
            </a:r>
            <a:r>
              <a:rPr lang="pt-BR" dirty="0">
                <a:latin typeface="Times New Roman" pitchFamily="18" charset="0"/>
                <a:cs typeface="Times New Roman" pitchFamily="18" charset="0"/>
              </a:rPr>
              <a:t> no português do Brasil. In: ZILLES, A. M. S. </a:t>
            </a:r>
            <a:r>
              <a:rPr lang="pt-BR" i="1" dirty="0">
                <a:latin typeface="Times New Roman" pitchFamily="18" charset="0"/>
                <a:cs typeface="Times New Roman" pitchFamily="18" charset="0"/>
              </a:rPr>
              <a:t>A Variação linguística no Brasil e no Cone Sul</a:t>
            </a:r>
            <a:r>
              <a:rPr lang="pt-BR" dirty="0">
                <a:latin typeface="Times New Roman" pitchFamily="18" charset="0"/>
                <a:cs typeface="Times New Roman" pitchFamily="18" charset="0"/>
              </a:rPr>
              <a:t>. </a:t>
            </a:r>
            <a:r>
              <a:rPr lang="en-US" dirty="0">
                <a:latin typeface="Times New Roman" pitchFamily="18" charset="0"/>
                <a:cs typeface="Times New Roman" pitchFamily="18" charset="0"/>
              </a:rPr>
              <a:t>Porto </a:t>
            </a:r>
            <a:r>
              <a:rPr lang="en-US" dirty="0" err="1">
                <a:latin typeface="Times New Roman" pitchFamily="18" charset="0"/>
                <a:cs typeface="Times New Roman" pitchFamily="18" charset="0"/>
              </a:rPr>
              <a:t>Alegre</a:t>
            </a:r>
            <a:r>
              <a:rPr lang="en-US" dirty="0">
                <a:latin typeface="Times New Roman" pitchFamily="18" charset="0"/>
                <a:cs typeface="Times New Roman" pitchFamily="18" charset="0"/>
              </a:rPr>
              <a:t>: UFRGS, 2005. </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_______. </a:t>
            </a:r>
            <a:r>
              <a:rPr lang="en-US" i="1" dirty="0">
                <a:latin typeface="Times New Roman" pitchFamily="18" charset="0"/>
                <a:cs typeface="Times New Roman" pitchFamily="18" charset="0"/>
              </a:rPr>
              <a:t>Linguistic Variation in Brazilian Portuguese:</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Aspects of the Phonology, Syntax, and Language History. 1981a. Dissertation (PhD) – University of Pennsylvania, Philadelphia.</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______. Parallel variability in American dialects of Spanish and Portuguese. In: SANKOFF, D.; CEDERGREN, H. </a:t>
            </a:r>
            <a:r>
              <a:rPr lang="en-US" i="1" dirty="0">
                <a:latin typeface="Times New Roman" pitchFamily="18" charset="0"/>
                <a:cs typeface="Times New Roman" pitchFamily="18" charset="0"/>
              </a:rPr>
              <a:t>Variation Omnibus</a:t>
            </a:r>
            <a:r>
              <a:rPr lang="en-US" dirty="0">
                <a:latin typeface="Times New Roman" pitchFamily="18" charset="0"/>
                <a:cs typeface="Times New Roman" pitchFamily="18" charset="0"/>
              </a:rPr>
              <a:t>. Canada: Linguistic Research,1981b, p.85-93.</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HAIMAN, J. Iconic and economic motivation. </a:t>
            </a:r>
            <a:r>
              <a:rPr lang="pt-BR" i="1" dirty="0" err="1">
                <a:latin typeface="Times New Roman" pitchFamily="18" charset="0"/>
                <a:cs typeface="Times New Roman" pitchFamily="18" charset="0"/>
              </a:rPr>
              <a:t>Language</a:t>
            </a:r>
            <a:r>
              <a:rPr lang="pt-BR" dirty="0">
                <a:latin typeface="Times New Roman" pitchFamily="18" charset="0"/>
                <a:cs typeface="Times New Roman" pitchFamily="18" charset="0"/>
              </a:rPr>
              <a:t>, v. 59, n. 4, 1983, p. 781-819.</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HOLM, J. Popular </a:t>
            </a:r>
            <a:r>
              <a:rPr lang="pt-BR" dirty="0" err="1">
                <a:latin typeface="Times New Roman" pitchFamily="18" charset="0"/>
                <a:cs typeface="Times New Roman" pitchFamily="18" charset="0"/>
              </a:rPr>
              <a:t>Brazilian</a:t>
            </a:r>
            <a:r>
              <a:rPr lang="pt-BR" dirty="0">
                <a:latin typeface="Times New Roman" pitchFamily="18" charset="0"/>
                <a:cs typeface="Times New Roman" pitchFamily="18" charset="0"/>
              </a:rPr>
              <a:t> </a:t>
            </a:r>
            <a:r>
              <a:rPr lang="pt-BR" dirty="0" err="1">
                <a:latin typeface="Times New Roman" pitchFamily="18" charset="0"/>
                <a:cs typeface="Times New Roman" pitchFamily="18" charset="0"/>
              </a:rPr>
              <a:t>Portuguese</a:t>
            </a:r>
            <a:r>
              <a:rPr lang="pt-BR" dirty="0">
                <a:latin typeface="Times New Roman" pitchFamily="18" charset="0"/>
                <a:cs typeface="Times New Roman" pitchFamily="18" charset="0"/>
              </a:rPr>
              <a:t>: a </a:t>
            </a:r>
            <a:r>
              <a:rPr lang="pt-BR" dirty="0" err="1">
                <a:latin typeface="Times New Roman" pitchFamily="18" charset="0"/>
                <a:cs typeface="Times New Roman" pitchFamily="18" charset="0"/>
              </a:rPr>
              <a:t>semi-creole</a:t>
            </a:r>
            <a:r>
              <a:rPr lang="pt-BR" dirty="0">
                <a:latin typeface="Times New Roman" pitchFamily="18" charset="0"/>
                <a:cs typeface="Times New Roman" pitchFamily="18" charset="0"/>
              </a:rPr>
              <a:t>. </a:t>
            </a:r>
            <a:r>
              <a:rPr lang="en-US" dirty="0">
                <a:latin typeface="Times New Roman" pitchFamily="18" charset="0"/>
                <a:cs typeface="Times New Roman" pitchFamily="18" charset="0"/>
              </a:rPr>
              <a:t>In: D’ANDRADE, E.; KIHM, Al. </a:t>
            </a:r>
            <a:r>
              <a:rPr lang="pt-BR" dirty="0">
                <a:latin typeface="Times New Roman" pitchFamily="18" charset="0"/>
                <a:cs typeface="Times New Roman" pitchFamily="18" charset="0"/>
              </a:rPr>
              <a:t>(Org.). </a:t>
            </a:r>
            <a:r>
              <a:rPr lang="pt-BR" i="1" dirty="0" err="1">
                <a:latin typeface="Times New Roman" pitchFamily="18" charset="0"/>
                <a:cs typeface="Times New Roman" pitchFamily="18" charset="0"/>
              </a:rPr>
              <a:t>Actas</a:t>
            </a:r>
            <a:r>
              <a:rPr lang="pt-BR" i="1" dirty="0">
                <a:latin typeface="Times New Roman" pitchFamily="18" charset="0"/>
                <a:cs typeface="Times New Roman" pitchFamily="18" charset="0"/>
              </a:rPr>
              <a:t> do colóquio sobre crioulos de base lexical portuguesa</a:t>
            </a:r>
            <a:r>
              <a:rPr lang="pt-BR" dirty="0">
                <a:latin typeface="Times New Roman" pitchFamily="18" charset="0"/>
                <a:cs typeface="Times New Roman" pitchFamily="18" charset="0"/>
              </a:rPr>
              <a:t>. Lisboa: Edições Colibri, 1992. p. 37-66.</a:t>
            </a:r>
          </a:p>
          <a:p>
            <a:pPr marL="0" indent="0">
              <a:buNone/>
            </a:pPr>
            <a:endParaRPr lang="pt-BR" dirty="0" smtClean="0">
              <a:latin typeface="Times New Roman" pitchFamily="18" charset="0"/>
              <a:cs typeface="Times New Roman" pitchFamily="18" charset="0"/>
            </a:endParaRPr>
          </a:p>
          <a:p>
            <a:pPr marL="0" indent="0">
              <a:buNone/>
            </a:pPr>
            <a:r>
              <a:rPr lang="pt-BR" dirty="0">
                <a:latin typeface="Times New Roman" pitchFamily="18" charset="0"/>
                <a:cs typeface="Times New Roman" pitchFamily="18" charset="0"/>
              </a:rPr>
              <a:t>_______. </a:t>
            </a:r>
            <a:r>
              <a:rPr lang="pt-BR" dirty="0" err="1">
                <a:latin typeface="Times New Roman" pitchFamily="18" charset="0"/>
                <a:cs typeface="Times New Roman" pitchFamily="18" charset="0"/>
              </a:rPr>
              <a:t>Creole</a:t>
            </a:r>
            <a:r>
              <a:rPr lang="pt-BR" dirty="0">
                <a:latin typeface="Times New Roman" pitchFamily="18" charset="0"/>
                <a:cs typeface="Times New Roman" pitchFamily="18" charset="0"/>
              </a:rPr>
              <a:t> </a:t>
            </a:r>
            <a:r>
              <a:rPr lang="pt-BR" dirty="0" err="1">
                <a:latin typeface="Times New Roman" pitchFamily="18" charset="0"/>
                <a:cs typeface="Times New Roman" pitchFamily="18" charset="0"/>
              </a:rPr>
              <a:t>influence</a:t>
            </a:r>
            <a:r>
              <a:rPr lang="pt-BR" dirty="0">
                <a:latin typeface="Times New Roman" pitchFamily="18" charset="0"/>
                <a:cs typeface="Times New Roman" pitchFamily="18" charset="0"/>
              </a:rPr>
              <a:t> </a:t>
            </a:r>
            <a:r>
              <a:rPr lang="pt-BR" dirty="0" err="1">
                <a:latin typeface="Times New Roman" pitchFamily="18" charset="0"/>
                <a:cs typeface="Times New Roman" pitchFamily="18" charset="0"/>
              </a:rPr>
              <a:t>on</a:t>
            </a:r>
            <a:r>
              <a:rPr lang="pt-BR" dirty="0">
                <a:latin typeface="Times New Roman" pitchFamily="18" charset="0"/>
                <a:cs typeface="Times New Roman" pitchFamily="18" charset="0"/>
              </a:rPr>
              <a:t> popular </a:t>
            </a:r>
            <a:r>
              <a:rPr lang="pt-BR" dirty="0" err="1">
                <a:latin typeface="Times New Roman" pitchFamily="18" charset="0"/>
                <a:cs typeface="Times New Roman" pitchFamily="18" charset="0"/>
              </a:rPr>
              <a:t>Brazilian</a:t>
            </a:r>
            <a:r>
              <a:rPr lang="pt-BR" dirty="0">
                <a:latin typeface="Times New Roman" pitchFamily="18" charset="0"/>
                <a:cs typeface="Times New Roman" pitchFamily="18" charset="0"/>
              </a:rPr>
              <a:t> </a:t>
            </a:r>
            <a:r>
              <a:rPr lang="pt-BR" dirty="0" err="1">
                <a:latin typeface="Times New Roman" pitchFamily="18" charset="0"/>
                <a:cs typeface="Times New Roman" pitchFamily="18" charset="0"/>
              </a:rPr>
              <a:t>Portuguese</a:t>
            </a:r>
            <a:r>
              <a:rPr lang="pt-BR" dirty="0">
                <a:latin typeface="Times New Roman" pitchFamily="18" charset="0"/>
                <a:cs typeface="Times New Roman" pitchFamily="18" charset="0"/>
              </a:rPr>
              <a:t>. </a:t>
            </a:r>
            <a:r>
              <a:rPr lang="en-US" dirty="0">
                <a:latin typeface="Times New Roman" pitchFamily="18" charset="0"/>
                <a:cs typeface="Times New Roman" pitchFamily="18" charset="0"/>
              </a:rPr>
              <a:t>In: GILBERT, G. G. (Org.). </a:t>
            </a:r>
            <a:r>
              <a:rPr lang="en-US" i="1" dirty="0">
                <a:latin typeface="Times New Roman" pitchFamily="18" charset="0"/>
                <a:cs typeface="Times New Roman" pitchFamily="18" charset="0"/>
              </a:rPr>
              <a:t>Pidgin and creole languages: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essays in memory of john E. </a:t>
            </a:r>
            <a:r>
              <a:rPr lang="en-US" dirty="0" err="1">
                <a:latin typeface="Times New Roman" pitchFamily="18" charset="0"/>
                <a:cs typeface="Times New Roman" pitchFamily="18" charset="0"/>
              </a:rPr>
              <a:t>Reinecke</a:t>
            </a:r>
            <a:r>
              <a:rPr lang="en-US" b="1" dirty="0">
                <a:latin typeface="Times New Roman" pitchFamily="18" charset="0"/>
                <a:cs typeface="Times New Roman" pitchFamily="18" charset="0"/>
              </a:rPr>
              <a:t>. </a:t>
            </a:r>
            <a:r>
              <a:rPr lang="pt-BR" dirty="0">
                <a:latin typeface="Times New Roman" pitchFamily="18" charset="0"/>
                <a:cs typeface="Times New Roman" pitchFamily="18" charset="0"/>
              </a:rPr>
              <a:t>Honolulu: </a:t>
            </a:r>
            <a:r>
              <a:rPr lang="pt-BR" dirty="0" err="1">
                <a:latin typeface="Times New Roman" pitchFamily="18" charset="0"/>
                <a:cs typeface="Times New Roman" pitchFamily="18" charset="0"/>
              </a:rPr>
              <a:t>University</a:t>
            </a:r>
            <a:r>
              <a:rPr lang="pt-BR" dirty="0">
                <a:latin typeface="Times New Roman" pitchFamily="18" charset="0"/>
                <a:cs typeface="Times New Roman" pitchFamily="18" charset="0"/>
              </a:rPr>
              <a:t> </a:t>
            </a:r>
            <a:r>
              <a:rPr lang="pt-BR" dirty="0" err="1">
                <a:latin typeface="Times New Roman" pitchFamily="18" charset="0"/>
                <a:cs typeface="Times New Roman" pitchFamily="18" charset="0"/>
              </a:rPr>
              <a:t>of</a:t>
            </a:r>
            <a:r>
              <a:rPr lang="pt-BR" dirty="0">
                <a:latin typeface="Times New Roman" pitchFamily="18" charset="0"/>
                <a:cs typeface="Times New Roman" pitchFamily="18" charset="0"/>
              </a:rPr>
              <a:t> Hawaii Press, 1987, p. 406-429.</a:t>
            </a:r>
          </a:p>
          <a:p>
            <a:pPr marL="0" indent="0">
              <a:buNone/>
            </a:pPr>
            <a:r>
              <a:rPr lang="pt-BR" dirty="0">
                <a:latin typeface="Times New Roman" pitchFamily="18" charset="0"/>
                <a:cs typeface="Times New Roman" pitchFamily="18" charset="0"/>
              </a:rPr>
              <a:t> </a:t>
            </a:r>
            <a:endParaRPr lang="pt-BR" dirty="0" smtClean="0">
              <a:latin typeface="Times New Roman" pitchFamily="18" charset="0"/>
              <a:cs typeface="Times New Roman" pitchFamily="18" charset="0"/>
            </a:endParaRPr>
          </a:p>
          <a:p>
            <a:pPr marL="0" indent="0">
              <a:buNone/>
            </a:pPr>
            <a:r>
              <a:rPr lang="pt-BR" dirty="0">
                <a:latin typeface="Times New Roman" pitchFamily="18" charset="0"/>
                <a:cs typeface="Times New Roman" pitchFamily="18" charset="0"/>
              </a:rPr>
              <a:t>KATO, M. A. A gramática do letrado: questões para a teoria gramatical. In: MARQUES M. A. et al. (Org.). </a:t>
            </a:r>
            <a:r>
              <a:rPr lang="pt-BR" i="1" dirty="0">
                <a:latin typeface="Times New Roman" pitchFamily="18" charset="0"/>
                <a:cs typeface="Times New Roman" pitchFamily="18" charset="0"/>
              </a:rPr>
              <a:t>Ciências da Linguagem</a:t>
            </a:r>
            <a:r>
              <a:rPr lang="pt-BR" dirty="0">
                <a:latin typeface="Times New Roman" pitchFamily="18" charset="0"/>
                <a:cs typeface="Times New Roman" pitchFamily="18" charset="0"/>
              </a:rPr>
              <a:t>: 30 anos de investigação e ensino. Braga: CEHUM (Universidade do Minho), 2005.</a:t>
            </a:r>
          </a:p>
          <a:p>
            <a:pPr marL="0" indent="0">
              <a:buNone/>
            </a:pP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19426197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16632"/>
            <a:ext cx="8507288" cy="6480720"/>
          </a:xfrm>
        </p:spPr>
        <p:txBody>
          <a:bodyPr>
            <a:noAutofit/>
          </a:bodyPr>
          <a:lstStyle/>
          <a:p>
            <a:pPr marL="0" indent="0">
              <a:buNone/>
            </a:pPr>
            <a:r>
              <a:rPr lang="pt-BR" sz="1000" dirty="0">
                <a:latin typeface="Times New Roman" pitchFamily="18" charset="0"/>
                <a:cs typeface="Times New Roman" pitchFamily="18" charset="0"/>
              </a:rPr>
              <a:t>_______. Apresentação: como e por que escavar. In: KATO, M; ROBERTS, I. </a:t>
            </a:r>
            <a:r>
              <a:rPr lang="pt-BR" sz="1000" i="1" dirty="0">
                <a:latin typeface="Times New Roman" pitchFamily="18" charset="0"/>
                <a:cs typeface="Times New Roman" pitchFamily="18" charset="0"/>
              </a:rPr>
              <a:t>Português brasileiro</a:t>
            </a:r>
            <a:r>
              <a:rPr lang="pt-BR" sz="1000" dirty="0">
                <a:latin typeface="Times New Roman" pitchFamily="18" charset="0"/>
                <a:cs typeface="Times New Roman" pitchFamily="18" charset="0"/>
              </a:rPr>
              <a:t>: uma viagem diacrônica. </a:t>
            </a:r>
            <a:r>
              <a:rPr lang="en-US" sz="1000" dirty="0">
                <a:latin typeface="Times New Roman" pitchFamily="18" charset="0"/>
                <a:cs typeface="Times New Roman" pitchFamily="18" charset="0"/>
              </a:rPr>
              <a:t>Campinas: </a:t>
            </a:r>
            <a:r>
              <a:rPr lang="en-US" sz="1000" dirty="0" err="1">
                <a:latin typeface="Times New Roman" pitchFamily="18" charset="0"/>
                <a:cs typeface="Times New Roman" pitchFamily="18" charset="0"/>
              </a:rPr>
              <a:t>Unicam</a:t>
            </a:r>
            <a:r>
              <a:rPr lang="en-US" sz="1000" dirty="0">
                <a:latin typeface="Times New Roman" pitchFamily="18" charset="0"/>
                <a:cs typeface="Times New Roman" pitchFamily="18" charset="0"/>
              </a:rPr>
              <a:t>, 1993. p. 13-30.</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KIPARSKY, P. Explanation in phonology. In: PETERS, S. </a:t>
            </a:r>
            <a:r>
              <a:rPr lang="en-US" sz="1000" i="1" dirty="0">
                <a:latin typeface="Times New Roman" pitchFamily="18" charset="0"/>
                <a:cs typeface="Times New Roman" pitchFamily="18" charset="0"/>
              </a:rPr>
              <a:t>Goals of Linguistic Theory</a:t>
            </a:r>
            <a:r>
              <a:rPr lang="en-US" sz="1000" dirty="0">
                <a:latin typeface="Times New Roman" pitchFamily="18" charset="0"/>
                <a:cs typeface="Times New Roman" pitchFamily="18" charset="0"/>
              </a:rPr>
              <a:t>. New Jersey: Prentice Hall, 1972. p. 189-225.</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KROCH, A.; TAYLOR, A. </a:t>
            </a:r>
            <a:r>
              <a:rPr lang="en-US" sz="1000" i="1" dirty="0">
                <a:latin typeface="Times New Roman" pitchFamily="18" charset="0"/>
                <a:cs typeface="Times New Roman" pitchFamily="18" charset="0"/>
              </a:rPr>
              <a:t>English Verb-</a:t>
            </a:r>
            <a:r>
              <a:rPr lang="en-US" sz="1000" i="1" dirty="0" err="1">
                <a:latin typeface="Times New Roman" pitchFamily="18" charset="0"/>
                <a:cs typeface="Times New Roman" pitchFamily="18" charset="0"/>
              </a:rPr>
              <a:t>secund</a:t>
            </a:r>
            <a:r>
              <a:rPr lang="en-US" sz="1000" i="1" dirty="0">
                <a:latin typeface="Times New Roman" pitchFamily="18" charset="0"/>
                <a:cs typeface="Times New Roman" pitchFamily="18" charset="0"/>
              </a:rPr>
              <a:t> Constraint:</a:t>
            </a:r>
            <a:r>
              <a:rPr lang="en-US" sz="1000" dirty="0">
                <a:latin typeface="Times New Roman" pitchFamily="18" charset="0"/>
                <a:cs typeface="Times New Roman" pitchFamily="18" charset="0"/>
              </a:rPr>
              <a:t> case study in language and language change. 1994.</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LABOV, W. </a:t>
            </a:r>
            <a:r>
              <a:rPr lang="en-US" sz="1000" i="1" dirty="0" err="1">
                <a:latin typeface="Times New Roman" pitchFamily="18" charset="0"/>
                <a:cs typeface="Times New Roman" pitchFamily="18" charset="0"/>
              </a:rPr>
              <a:t>Padrões</a:t>
            </a:r>
            <a:r>
              <a:rPr lang="en-US" sz="1000" i="1" dirty="0">
                <a:latin typeface="Times New Roman" pitchFamily="18" charset="0"/>
                <a:cs typeface="Times New Roman" pitchFamily="18" charset="0"/>
              </a:rPr>
              <a:t> </a:t>
            </a:r>
            <a:r>
              <a:rPr lang="en-US" sz="1000" i="1" dirty="0" err="1">
                <a:latin typeface="Times New Roman" pitchFamily="18" charset="0"/>
                <a:cs typeface="Times New Roman" pitchFamily="18" charset="0"/>
              </a:rPr>
              <a:t>Sociolinguísticos</a:t>
            </a:r>
            <a:r>
              <a:rPr lang="en-US" sz="1000" dirty="0">
                <a:latin typeface="Times New Roman" pitchFamily="18" charset="0"/>
                <a:cs typeface="Times New Roman" pitchFamily="18" charset="0"/>
              </a:rPr>
              <a:t>. São Paulo: </a:t>
            </a:r>
            <a:r>
              <a:rPr lang="en-US" sz="1000" dirty="0" err="1">
                <a:latin typeface="Times New Roman" pitchFamily="18" charset="0"/>
                <a:cs typeface="Times New Roman" pitchFamily="18" charset="0"/>
              </a:rPr>
              <a:t>Parábola</a:t>
            </a:r>
            <a:r>
              <a:rPr lang="en-US" sz="1000" dirty="0">
                <a:latin typeface="Times New Roman" pitchFamily="18" charset="0"/>
                <a:cs typeface="Times New Roman" pitchFamily="18" charset="0"/>
              </a:rPr>
              <a:t>, 2008. [1972].</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_______. Building on Empirical Foundations. In: LEHMANN, W.; MALKIEL, Y. </a:t>
            </a:r>
            <a:r>
              <a:rPr lang="en-US" sz="1000" i="1" dirty="0">
                <a:latin typeface="Times New Roman" pitchFamily="18" charset="0"/>
                <a:cs typeface="Times New Roman" pitchFamily="18" charset="0"/>
              </a:rPr>
              <a:t>Perspectives on Historical Linguistics</a:t>
            </a:r>
            <a:r>
              <a:rPr lang="en-US" sz="1000" dirty="0">
                <a:latin typeface="Times New Roman" pitchFamily="18" charset="0"/>
                <a:cs typeface="Times New Roman" pitchFamily="18" charset="0"/>
              </a:rPr>
              <a:t>. </a:t>
            </a:r>
            <a:r>
              <a:rPr lang="pt-BR" sz="1000" dirty="0">
                <a:latin typeface="Times New Roman" pitchFamily="18" charset="0"/>
                <a:cs typeface="Times New Roman" pitchFamily="18" charset="0"/>
              </a:rPr>
              <a:t>Amsterdam: John Benjamins: 1982. p.17-92.</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LACERDA, A. P. C. T. </a:t>
            </a:r>
            <a:r>
              <a:rPr lang="pt-BR" sz="1000" i="1" dirty="0">
                <a:latin typeface="Times New Roman" pitchFamily="18" charset="0"/>
                <a:cs typeface="Times New Roman" pitchFamily="18" charset="0"/>
              </a:rPr>
              <a:t>Caminhos da liberdade:</a:t>
            </a:r>
            <a:r>
              <a:rPr lang="pt-BR" sz="1000" dirty="0">
                <a:latin typeface="Times New Roman" pitchFamily="18" charset="0"/>
                <a:cs typeface="Times New Roman" pitchFamily="18" charset="0"/>
              </a:rPr>
              <a:t> a escravidão em Serrinha-Bahia (1868-1888). 2008. 127f. Dissertação (Mestrado em Estudos Étnicos e Africanos) - Faculdade de Filosofia e Ciências Humanas, Universidade Federal da Bahia, Salvador.</a:t>
            </a:r>
          </a:p>
          <a:p>
            <a:pPr marL="0" indent="0">
              <a:buNone/>
            </a:pPr>
            <a:r>
              <a:rPr lang="pt-BR" sz="1000" dirty="0">
                <a:latin typeface="Times New Roman" pitchFamily="18" charset="0"/>
                <a:cs typeface="Times New Roman" pitchFamily="18" charset="0"/>
              </a:rPr>
              <a:t> </a:t>
            </a:r>
          </a:p>
          <a:p>
            <a:pPr marL="0" indent="0">
              <a:buNone/>
            </a:pPr>
            <a:r>
              <a:rPr lang="en-US" sz="1000" dirty="0">
                <a:latin typeface="Times New Roman" pitchFamily="18" charset="0"/>
                <a:cs typeface="Times New Roman" pitchFamily="18" charset="0"/>
              </a:rPr>
              <a:t>LASS, R. </a:t>
            </a:r>
            <a:r>
              <a:rPr lang="en-US" sz="1000" i="1" dirty="0">
                <a:latin typeface="Times New Roman" pitchFamily="18" charset="0"/>
                <a:cs typeface="Times New Roman" pitchFamily="18" charset="0"/>
              </a:rPr>
              <a:t>Historical Linguistics and Language Change</a:t>
            </a:r>
            <a:r>
              <a:rPr lang="en-US" sz="1000" dirty="0">
                <a:latin typeface="Times New Roman" pitchFamily="18" charset="0"/>
                <a:cs typeface="Times New Roman" pitchFamily="18" charset="0"/>
              </a:rPr>
              <a:t>. </a:t>
            </a:r>
            <a:r>
              <a:rPr lang="pt-BR" sz="1000" dirty="0">
                <a:latin typeface="Times New Roman" pitchFamily="18" charset="0"/>
                <a:cs typeface="Times New Roman" pitchFamily="18" charset="0"/>
              </a:rPr>
              <a:t>Cambridge: Cambridge </a:t>
            </a:r>
            <a:r>
              <a:rPr lang="pt-BR" sz="1000" dirty="0" err="1">
                <a:latin typeface="Times New Roman" pitchFamily="18" charset="0"/>
                <a:cs typeface="Times New Roman" pitchFamily="18" charset="0"/>
              </a:rPr>
              <a:t>University</a:t>
            </a:r>
            <a:r>
              <a:rPr lang="pt-BR" sz="1000" dirty="0">
                <a:latin typeface="Times New Roman" pitchFamily="18" charset="0"/>
                <a:cs typeface="Times New Roman" pitchFamily="18" charset="0"/>
              </a:rPr>
              <a:t> Press, 1997.</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LEMLE, M.; NARO, A. J. </a:t>
            </a:r>
            <a:r>
              <a:rPr lang="pt-BR" sz="1000" i="1" dirty="0">
                <a:latin typeface="Times New Roman" pitchFamily="18" charset="0"/>
                <a:cs typeface="Times New Roman" pitchFamily="18" charset="0"/>
              </a:rPr>
              <a:t>Competências básicas do português</a:t>
            </a:r>
            <a:r>
              <a:rPr lang="pt-BR" sz="1000" dirty="0">
                <a:latin typeface="Times New Roman" pitchFamily="18" charset="0"/>
                <a:cs typeface="Times New Roman" pitchFamily="18" charset="0"/>
              </a:rPr>
              <a:t>. (Relatório final de pesquisa apresentado às instituições patrocinadoras Fundação Movimento Brasileiro de Alfabetização - MOBRAL e Fundação Ford). Rio de Janeiro, 1977.</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LEMOS, D. M. </a:t>
            </a:r>
            <a:r>
              <a:rPr lang="pt-BR" sz="1000" i="1" dirty="0">
                <a:latin typeface="Times New Roman" pitchFamily="18" charset="0"/>
                <a:cs typeface="Times New Roman" pitchFamily="18" charset="0"/>
              </a:rPr>
              <a:t>Português brasileiro e português angolano</a:t>
            </a:r>
            <a:r>
              <a:rPr lang="pt-BR" sz="1000" dirty="0">
                <a:latin typeface="Times New Roman" pitchFamily="18" charset="0"/>
                <a:cs typeface="Times New Roman" pitchFamily="18" charset="0"/>
              </a:rPr>
              <a:t>: variação na concordância nominal de número. 2014. Dissertação de mestrado – UEFS, Feira de Santana.</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LOBO, T. A formação histórica do português brasileiro. O estado da questão</a:t>
            </a:r>
            <a:r>
              <a:rPr lang="pt-BR" sz="1000" i="1" dirty="0">
                <a:latin typeface="Times New Roman" pitchFamily="18" charset="0"/>
                <a:cs typeface="Times New Roman" pitchFamily="18" charset="0"/>
              </a:rPr>
              <a:t>. Comunicação ao XI Congresso da AFAL</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Gran</a:t>
            </a:r>
            <a:r>
              <a:rPr lang="pt-BR" sz="1000" dirty="0">
                <a:latin typeface="Times New Roman" pitchFamily="18" charset="0"/>
                <a:cs typeface="Times New Roman" pitchFamily="18" charset="0"/>
              </a:rPr>
              <a:t> Canaria, 1996.</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LOPES, N. S. O mecanismo da variação da concordância no Português: observações quanto a marcas nos verbos e nos nomes. Rev. </a:t>
            </a:r>
            <a:r>
              <a:rPr lang="pt-BR" sz="1000" i="1" dirty="0">
                <a:latin typeface="Times New Roman" pitchFamily="18" charset="0"/>
                <a:cs typeface="Times New Roman" pitchFamily="18" charset="0"/>
              </a:rPr>
              <a:t>Estudos da linguagem</a:t>
            </a:r>
            <a:r>
              <a:rPr lang="pt-BR" sz="1000" dirty="0">
                <a:latin typeface="Times New Roman" pitchFamily="18" charset="0"/>
                <a:cs typeface="Times New Roman" pitchFamily="18" charset="0"/>
              </a:rPr>
              <a:t>. Vitória da Conquista, v. 13, n. 2. 2015. p. 59-72.</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_______. </a:t>
            </a:r>
            <a:r>
              <a:rPr lang="pt-BR" sz="1000" i="1" dirty="0">
                <a:latin typeface="Times New Roman" pitchFamily="18" charset="0"/>
                <a:cs typeface="Times New Roman" pitchFamily="18" charset="0"/>
              </a:rPr>
              <a:t>Concordância nominal, contexto </a:t>
            </a:r>
            <a:r>
              <a:rPr lang="pt-BR" sz="1000" i="1" dirty="0" err="1">
                <a:latin typeface="Times New Roman" pitchFamily="18" charset="0"/>
                <a:cs typeface="Times New Roman" pitchFamily="18" charset="0"/>
              </a:rPr>
              <a:t>lingüístico</a:t>
            </a:r>
            <a:r>
              <a:rPr lang="pt-BR" sz="1000" i="1" dirty="0">
                <a:latin typeface="Times New Roman" pitchFamily="18" charset="0"/>
                <a:cs typeface="Times New Roman" pitchFamily="18" charset="0"/>
              </a:rPr>
              <a:t> e sociedade</a:t>
            </a:r>
            <a:r>
              <a:rPr lang="pt-BR" sz="1000" dirty="0">
                <a:latin typeface="Times New Roman" pitchFamily="18" charset="0"/>
                <a:cs typeface="Times New Roman" pitchFamily="18" charset="0"/>
              </a:rPr>
              <a:t>. 2001. Tese (Doutorado em Letras e Linguística) – Instituto de Letras, Universidade Federal da Bahia, Salvador.</a:t>
            </a:r>
          </a:p>
          <a:p>
            <a:pPr marL="0" indent="0">
              <a:buNone/>
            </a:pPr>
            <a:r>
              <a:rPr lang="pt-BR" sz="1000" dirty="0">
                <a:latin typeface="Times New Roman" pitchFamily="18" charset="0"/>
                <a:cs typeface="Times New Roman" pitchFamily="18" charset="0"/>
              </a:rPr>
              <a:t> </a:t>
            </a:r>
          </a:p>
          <a:p>
            <a:pPr marL="0" indent="0">
              <a:buNone/>
            </a:pPr>
            <a:r>
              <a:rPr lang="en-US" sz="1000" dirty="0">
                <a:latin typeface="Times New Roman" pitchFamily="18" charset="0"/>
                <a:cs typeface="Times New Roman" pitchFamily="18" charset="0"/>
              </a:rPr>
              <a:t>LOPES, R. E. V. </a:t>
            </a:r>
            <a:r>
              <a:rPr lang="en-US" sz="1000" i="1" dirty="0">
                <a:latin typeface="Times New Roman" pitchFamily="18" charset="0"/>
                <a:cs typeface="Times New Roman" pitchFamily="18" charset="0"/>
              </a:rPr>
              <a:t>Bare Nouns and DP Number Agreement in The Acquisition of Brazilian Portuguese</a:t>
            </a:r>
            <a:r>
              <a:rPr lang="en-US"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Cascadilla</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Proceedings</a:t>
            </a:r>
            <a:r>
              <a:rPr lang="pt-BR" sz="1000" dirty="0">
                <a:latin typeface="Times New Roman" pitchFamily="18" charset="0"/>
                <a:cs typeface="Times New Roman" pitchFamily="18" charset="0"/>
              </a:rPr>
              <a:t> Project, 2006.</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_______. Estágios no processo de aquisição de número no DP do português brasileiro. </a:t>
            </a:r>
            <a:r>
              <a:rPr lang="pt-BR" sz="1000" i="1" dirty="0">
                <a:latin typeface="Times New Roman" pitchFamily="18" charset="0"/>
                <a:cs typeface="Times New Roman" pitchFamily="18" charset="0"/>
              </a:rPr>
              <a:t>Letras de Hoje.</a:t>
            </a:r>
            <a:r>
              <a:rPr lang="pt-BR" sz="1000" dirty="0">
                <a:latin typeface="Times New Roman" pitchFamily="18" charset="0"/>
                <a:cs typeface="Times New Roman" pitchFamily="18" charset="0"/>
              </a:rPr>
              <a:t> Porto Alegre, v. 39, n. 3, p. 157-171,</a:t>
            </a:r>
            <a:r>
              <a:rPr lang="pt-BR" sz="1000" b="1" dirty="0">
                <a:latin typeface="Times New Roman" pitchFamily="18" charset="0"/>
                <a:cs typeface="Times New Roman" pitchFamily="18" charset="0"/>
              </a:rPr>
              <a:t> </a:t>
            </a:r>
            <a:r>
              <a:rPr lang="pt-BR" sz="1000" dirty="0">
                <a:latin typeface="Times New Roman" pitchFamily="18" charset="0"/>
                <a:cs typeface="Times New Roman" pitchFamily="18" charset="0"/>
              </a:rPr>
              <a:t>2004</a:t>
            </a:r>
            <a:r>
              <a:rPr lang="pt-BR" sz="1000" dirty="0" smtClean="0">
                <a:latin typeface="Times New Roman" pitchFamily="18" charset="0"/>
                <a:cs typeface="Times New Roman" pitchFamily="18" charset="0"/>
              </a:rPr>
              <a:t>.</a:t>
            </a:r>
          </a:p>
          <a:p>
            <a:pPr marL="0" indent="0">
              <a:buNone/>
            </a:pPr>
            <a:endParaRPr lang="pt-BR" sz="1000" dirty="0">
              <a:latin typeface="Times New Roman" pitchFamily="18" charset="0"/>
              <a:cs typeface="Times New Roman" pitchFamily="18" charset="0"/>
            </a:endParaRPr>
          </a:p>
          <a:p>
            <a:pPr marL="0" indent="0">
              <a:buNone/>
            </a:pPr>
            <a:r>
              <a:rPr lang="pt-BR" sz="1000" dirty="0">
                <a:latin typeface="Times New Roman" pitchFamily="18" charset="0"/>
                <a:cs typeface="Times New Roman" pitchFamily="18" charset="0"/>
              </a:rPr>
              <a:t>LUCCHESI, D. A deriva secular na formação do português brasileiro: uma visão crítica. In: LOBO, T. et al. (Org.). </a:t>
            </a:r>
            <a:r>
              <a:rPr lang="pt-BR" sz="1000" i="1" dirty="0" err="1">
                <a:latin typeface="Times New Roman" pitchFamily="18" charset="0"/>
                <a:cs typeface="Times New Roman" pitchFamily="18" charset="0"/>
              </a:rPr>
              <a:t>Rosae</a:t>
            </a:r>
            <a:r>
              <a:rPr lang="pt-BR" sz="1000" dirty="0">
                <a:latin typeface="Times New Roman" pitchFamily="18" charset="0"/>
                <a:cs typeface="Times New Roman" pitchFamily="18" charset="0"/>
              </a:rPr>
              <a:t>: linguística histórica, história das línguas e outras histórias [online]. Salvador: EDUFBA, 2012. p. 249-274.</a:t>
            </a:r>
          </a:p>
          <a:p>
            <a:pPr marL="0" indent="0">
              <a:buNone/>
            </a:pPr>
            <a:r>
              <a:rPr lang="pt-BR" sz="1000" dirty="0">
                <a:latin typeface="Times New Roman" pitchFamily="18" charset="0"/>
                <a:cs typeface="Times New Roman" pitchFamily="18" charset="0"/>
              </a:rPr>
              <a:t> </a:t>
            </a:r>
          </a:p>
          <a:p>
            <a:pPr marL="0" indent="0">
              <a:buNone/>
            </a:pPr>
            <a:endParaRPr lang="pt-BR" sz="1000" dirty="0">
              <a:latin typeface="Times New Roman" pitchFamily="18" charset="0"/>
              <a:cs typeface="Times New Roman" pitchFamily="18" charset="0"/>
            </a:endParaRPr>
          </a:p>
          <a:p>
            <a:pPr marL="0" indent="0">
              <a:buNone/>
            </a:pPr>
            <a:endParaRPr lang="pt-BR" sz="1000" dirty="0">
              <a:latin typeface="Times New Roman" pitchFamily="18" charset="0"/>
              <a:cs typeface="Times New Roman" pitchFamily="18" charset="0"/>
            </a:endParaRPr>
          </a:p>
        </p:txBody>
      </p:sp>
    </p:spTree>
    <p:extLst>
      <p:ext uri="{BB962C8B-B14F-4D97-AF65-F5344CB8AC3E}">
        <p14:creationId xmlns:p14="http://schemas.microsoft.com/office/powerpoint/2010/main" val="37471292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29600" cy="6480720"/>
          </a:xfrm>
        </p:spPr>
        <p:txBody>
          <a:bodyPr>
            <a:normAutofit fontScale="32500" lnSpcReduction="20000"/>
          </a:bodyPr>
          <a:lstStyle/>
          <a:p>
            <a:pPr marL="0" indent="0">
              <a:buNone/>
            </a:pPr>
            <a:r>
              <a:rPr lang="pt-BR" dirty="0">
                <a:latin typeface="Times New Roman" pitchFamily="18" charset="0"/>
                <a:cs typeface="Times New Roman" pitchFamily="18" charset="0"/>
              </a:rPr>
              <a:t>______. História do contato entre línguas no Brasil. In: LUCCHESI, D.; BAXTER, A.; RIBEIRO, I. (Org.). </a:t>
            </a:r>
            <a:r>
              <a:rPr lang="pt-BR" i="1" dirty="0">
                <a:latin typeface="Times New Roman" pitchFamily="18" charset="0"/>
                <a:cs typeface="Times New Roman" pitchFamily="18" charset="0"/>
              </a:rPr>
              <a:t>O português afro-brasileiro</a:t>
            </a:r>
            <a:r>
              <a:rPr lang="pt-BR" dirty="0">
                <a:latin typeface="Times New Roman" pitchFamily="18" charset="0"/>
                <a:cs typeface="Times New Roman" pitchFamily="18" charset="0"/>
              </a:rPr>
              <a:t>. Salvador: </a:t>
            </a:r>
            <a:r>
              <a:rPr lang="pt-BR" dirty="0" err="1">
                <a:latin typeface="Times New Roman" pitchFamily="18" charset="0"/>
                <a:cs typeface="Times New Roman" pitchFamily="18" charset="0"/>
              </a:rPr>
              <a:t>Edufba</a:t>
            </a:r>
            <a:r>
              <a:rPr lang="pt-BR" dirty="0">
                <a:latin typeface="Times New Roman" pitchFamily="18" charset="0"/>
                <a:cs typeface="Times New Roman" pitchFamily="18" charset="0"/>
              </a:rPr>
              <a:t>, 2009. p. 41-73.</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Africanos, crioulos e a língua portuguesa. In: LIMA, I. S.; CARMO, L. do (Org.). </a:t>
            </a:r>
            <a:r>
              <a:rPr lang="pt-BR" i="1" dirty="0">
                <a:latin typeface="Times New Roman" pitchFamily="18" charset="0"/>
                <a:cs typeface="Times New Roman" pitchFamily="18" charset="0"/>
              </a:rPr>
              <a:t>História social da língua nacional</a:t>
            </a:r>
            <a:r>
              <a:rPr lang="pt-BR" dirty="0">
                <a:latin typeface="Times New Roman" pitchFamily="18" charset="0"/>
                <a:cs typeface="Times New Roman" pitchFamily="18" charset="0"/>
              </a:rPr>
              <a:t>. Rio de Janeiro: Casa de Rui Barbosa, 2008. p. 148-168.</a:t>
            </a:r>
          </a:p>
          <a:p>
            <a:pPr marL="0" indent="0">
              <a:buNone/>
            </a:pPr>
            <a:endParaRPr lang="pt-BR" dirty="0" smtClean="0">
              <a:latin typeface="Times New Roman" pitchFamily="18" charset="0"/>
              <a:cs typeface="Times New Roman" pitchFamily="18" charset="0"/>
            </a:endParaRPr>
          </a:p>
          <a:p>
            <a:pPr marL="0" indent="0">
              <a:buNone/>
            </a:pPr>
            <a:r>
              <a:rPr lang="pt-BR" dirty="0" smtClean="0">
                <a:latin typeface="Times New Roman" pitchFamily="18" charset="0"/>
                <a:cs typeface="Times New Roman" pitchFamily="18" charset="0"/>
              </a:rPr>
              <a:t>______. </a:t>
            </a:r>
            <a:r>
              <a:rPr lang="pt-BR" dirty="0">
                <a:latin typeface="Times New Roman" pitchFamily="18" charset="0"/>
                <a:cs typeface="Times New Roman" pitchFamily="18" charset="0"/>
              </a:rPr>
              <a:t>Parâmetros sociolinguísticos do português brasileiro. </a:t>
            </a:r>
            <a:r>
              <a:rPr lang="pt-BR" i="1" dirty="0">
                <a:latin typeface="Times New Roman" pitchFamily="18" charset="0"/>
                <a:cs typeface="Times New Roman" pitchFamily="18" charset="0"/>
              </a:rPr>
              <a:t>Revista da ABRALIN</a:t>
            </a:r>
            <a:r>
              <a:rPr lang="pt-BR" dirty="0">
                <a:latin typeface="Times New Roman" pitchFamily="18" charset="0"/>
                <a:cs typeface="Times New Roman" pitchFamily="18" charset="0"/>
              </a:rPr>
              <a:t>, v. 5, n. 1 e 2, 2006, p. 83-112.</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O conceito de transmissão linguística irregular e o processo de formação do português do Brasil. In: RONCARATI, C; ABRAÇADO, J. (Org.). </a:t>
            </a:r>
            <a:r>
              <a:rPr lang="pt-BR" i="1" dirty="0">
                <a:latin typeface="Times New Roman" pitchFamily="18" charset="0"/>
                <a:cs typeface="Times New Roman" pitchFamily="18" charset="0"/>
              </a:rPr>
              <a:t>Português brasileiro</a:t>
            </a:r>
            <a:r>
              <a:rPr lang="pt-BR" dirty="0">
                <a:latin typeface="Times New Roman" pitchFamily="18" charset="0"/>
                <a:cs typeface="Times New Roman" pitchFamily="18" charset="0"/>
              </a:rPr>
              <a:t>: contato linguístico, heterogeneidade e história. Rio de Janeiro: 7Letras, 2003. p. 272-284.</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As duas grandes vertentes da história </a:t>
            </a:r>
            <a:r>
              <a:rPr lang="pt-BR" dirty="0" err="1">
                <a:latin typeface="Times New Roman" pitchFamily="18" charset="0"/>
                <a:cs typeface="Times New Roman" pitchFamily="18" charset="0"/>
              </a:rPr>
              <a:t>sociolingüística</a:t>
            </a:r>
            <a:r>
              <a:rPr lang="pt-BR" dirty="0">
                <a:latin typeface="Times New Roman" pitchFamily="18" charset="0"/>
                <a:cs typeface="Times New Roman" pitchFamily="18" charset="0"/>
              </a:rPr>
              <a:t> do Brasil. </a:t>
            </a:r>
            <a:r>
              <a:rPr lang="pt-BR" i="1" dirty="0">
                <a:latin typeface="Times New Roman" pitchFamily="18" charset="0"/>
                <a:cs typeface="Times New Roman" pitchFamily="18" charset="0"/>
              </a:rPr>
              <a:t>DELTA</a:t>
            </a:r>
            <a:r>
              <a:rPr lang="pt-BR" dirty="0">
                <a:latin typeface="Times New Roman" pitchFamily="18" charset="0"/>
                <a:cs typeface="Times New Roman" pitchFamily="18" charset="0"/>
              </a:rPr>
              <a:t>. São Paulo, n. 17, v. 1, 2001, p. 97-130.</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a:t>
            </a:r>
            <a:r>
              <a:rPr lang="pt-BR" i="1" dirty="0">
                <a:latin typeface="Times New Roman" pitchFamily="18" charset="0"/>
                <a:cs typeface="Times New Roman" pitchFamily="18" charset="0"/>
              </a:rPr>
              <a:t>A variação na concordância de gênero em uma comunidade de fala afro-brasileira</a:t>
            </a:r>
            <a:r>
              <a:rPr lang="pt-BR" dirty="0">
                <a:latin typeface="Times New Roman" pitchFamily="18" charset="0"/>
                <a:cs typeface="Times New Roman" pitchFamily="18" charset="0"/>
              </a:rPr>
              <a:t>: novos elementos sobre a formação do português popular do Brasil. 2000. Tese (Doutorado em Linguística) – Universidade Federal do Rio de Janeiro, Rio de Janeiro.</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_______. Variação e norma: elementos para uma caracterização sociolinguística do português do Brasil. </a:t>
            </a:r>
            <a:r>
              <a:rPr lang="pt-BR" i="1" dirty="0">
                <a:latin typeface="Times New Roman" pitchFamily="18" charset="0"/>
                <a:cs typeface="Times New Roman" pitchFamily="18" charset="0"/>
              </a:rPr>
              <a:t>Revista Internacional de Língua Portuguesa</a:t>
            </a:r>
            <a:r>
              <a:rPr lang="pt-BR" dirty="0">
                <a:latin typeface="Times New Roman" pitchFamily="18" charset="0"/>
                <a:cs typeface="Times New Roman" pitchFamily="18" charset="0"/>
              </a:rPr>
              <a:t>. Lisboa: Associação das Universidades de Língua Portuguesa, n. 12, 1994, p. 17-28.</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_______; BAXTER, A. Processos de </a:t>
            </a:r>
            <a:r>
              <a:rPr lang="pt-BR" dirty="0" err="1">
                <a:latin typeface="Times New Roman" pitchFamily="18" charset="0"/>
                <a:cs typeface="Times New Roman" pitchFamily="18" charset="0"/>
              </a:rPr>
              <a:t>crioulização</a:t>
            </a:r>
            <a:r>
              <a:rPr lang="pt-BR" dirty="0">
                <a:latin typeface="Times New Roman" pitchFamily="18" charset="0"/>
                <a:cs typeface="Times New Roman" pitchFamily="18" charset="0"/>
              </a:rPr>
              <a:t> na história sociolinguística do Brasil. In: CARDOSO, S.; MOTA, J.; MATTOS E SILVA, R. V (Org.). </a:t>
            </a:r>
            <a:r>
              <a:rPr lang="pt-BR" i="1" dirty="0">
                <a:latin typeface="Times New Roman" pitchFamily="18" charset="0"/>
                <a:cs typeface="Times New Roman" pitchFamily="18" charset="0"/>
              </a:rPr>
              <a:t>Quinhentos anos de história linguística do Brasil</a:t>
            </a:r>
            <a:r>
              <a:rPr lang="pt-BR" dirty="0">
                <a:latin typeface="Times New Roman" pitchFamily="18" charset="0"/>
                <a:cs typeface="Times New Roman" pitchFamily="18" charset="0"/>
              </a:rPr>
              <a:t>. Salvador: Secretaria de Cultura e Turismo do Estado da Bahia, 2006. p. 163-218.</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A transmissão linguística irregular. In: LUCCHESI; D.; BAXTER, A.; RIBEIRO, I. (Org.). </a:t>
            </a:r>
            <a:r>
              <a:rPr lang="pt-BR" i="1" dirty="0">
                <a:latin typeface="Times New Roman" pitchFamily="18" charset="0"/>
                <a:cs typeface="Times New Roman" pitchFamily="18" charset="0"/>
              </a:rPr>
              <a:t>O português afro-brasileiro</a:t>
            </a:r>
            <a:r>
              <a:rPr lang="pt-BR" dirty="0">
                <a:latin typeface="Times New Roman" pitchFamily="18" charset="0"/>
                <a:cs typeface="Times New Roman" pitchFamily="18" charset="0"/>
              </a:rPr>
              <a:t>. Salvador: </a:t>
            </a:r>
            <a:r>
              <a:rPr lang="pt-BR" dirty="0" err="1">
                <a:latin typeface="Times New Roman" pitchFamily="18" charset="0"/>
                <a:cs typeface="Times New Roman" pitchFamily="18" charset="0"/>
              </a:rPr>
              <a:t>Edufba</a:t>
            </a:r>
            <a:r>
              <a:rPr lang="pt-BR" dirty="0">
                <a:latin typeface="Times New Roman" pitchFamily="18" charset="0"/>
                <a:cs typeface="Times New Roman" pitchFamily="18" charset="0"/>
              </a:rPr>
              <a:t>, 2009.  p. 101-124.</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MAGALHÃES, T. M. V. </a:t>
            </a:r>
            <a:r>
              <a:rPr lang="pt-BR" i="1" dirty="0">
                <a:latin typeface="Times New Roman" pitchFamily="18" charset="0"/>
                <a:cs typeface="Times New Roman" pitchFamily="18" charset="0"/>
              </a:rPr>
              <a:t>Valorando Traços de Concordância Dentro do DP</a:t>
            </a:r>
            <a:r>
              <a:rPr lang="pt-BR" dirty="0">
                <a:latin typeface="Times New Roman" pitchFamily="18" charset="0"/>
                <a:cs typeface="Times New Roman" pitchFamily="18" charset="0"/>
              </a:rPr>
              <a:t>. Trabalho de Qualificação. UNICAMP, 2002.</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MAIA, C. Linguística histórica e filologia. </a:t>
            </a:r>
            <a:r>
              <a:rPr lang="en-US" dirty="0">
                <a:latin typeface="Times New Roman" pitchFamily="18" charset="0"/>
                <a:cs typeface="Times New Roman" pitchFamily="18" charset="0"/>
              </a:rPr>
              <a:t>In: LOBO, T. et al. </a:t>
            </a:r>
            <a:r>
              <a:rPr lang="pt-BR" dirty="0">
                <a:latin typeface="Times New Roman" pitchFamily="18" charset="0"/>
                <a:cs typeface="Times New Roman" pitchFamily="18" charset="0"/>
              </a:rPr>
              <a:t>(Org.). </a:t>
            </a:r>
            <a:r>
              <a:rPr lang="pt-BR" i="1" dirty="0">
                <a:latin typeface="Times New Roman" pitchFamily="18" charset="0"/>
                <a:cs typeface="Times New Roman" pitchFamily="18" charset="0"/>
              </a:rPr>
              <a:t>ROSAE</a:t>
            </a:r>
            <a:r>
              <a:rPr lang="pt-BR" dirty="0">
                <a:latin typeface="Times New Roman" pitchFamily="18" charset="0"/>
                <a:cs typeface="Times New Roman" pitchFamily="18" charset="0"/>
              </a:rPr>
              <a:t>:</a:t>
            </a:r>
            <a:r>
              <a:rPr lang="pt-BR" b="1" dirty="0">
                <a:latin typeface="Times New Roman" pitchFamily="18" charset="0"/>
                <a:cs typeface="Times New Roman" pitchFamily="18" charset="0"/>
              </a:rPr>
              <a:t> </a:t>
            </a:r>
            <a:r>
              <a:rPr lang="pt-BR" dirty="0">
                <a:latin typeface="Times New Roman" pitchFamily="18" charset="0"/>
                <a:cs typeface="Times New Roman" pitchFamily="18" charset="0"/>
              </a:rPr>
              <a:t>linguística histórica, história das línguas e outras histórias. Salvador: EDUFBA, 2012. p. 533-542.</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MARQUILHAS, R. </a:t>
            </a:r>
            <a:r>
              <a:rPr lang="pt-BR" i="1" dirty="0">
                <a:latin typeface="Times New Roman" pitchFamily="18" charset="0"/>
                <a:cs typeface="Times New Roman" pitchFamily="18" charset="0"/>
              </a:rPr>
              <a:t>A faculdade das letras</a:t>
            </a:r>
            <a:r>
              <a:rPr lang="pt-BR" dirty="0">
                <a:latin typeface="Times New Roman" pitchFamily="18" charset="0"/>
                <a:cs typeface="Times New Roman" pitchFamily="18" charset="0"/>
              </a:rPr>
              <a:t>: leitura e escrita em Portugal no séc. XVII. Lisboa: Imprensa Nacional-Casa da Moeda, 2000.</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MASCARENHAS, J. O. C. </a:t>
            </a:r>
            <a:r>
              <a:rPr lang="pt-BR" i="1" dirty="0">
                <a:latin typeface="Times New Roman" pitchFamily="18" charset="0"/>
                <a:cs typeface="Times New Roman" pitchFamily="18" charset="0"/>
              </a:rPr>
              <a:t>Sentenças relativas em cartas de inábeis</a:t>
            </a:r>
            <a:r>
              <a:rPr lang="pt-BR" dirty="0">
                <a:latin typeface="Times New Roman" pitchFamily="18" charset="0"/>
                <a:cs typeface="Times New Roman" pitchFamily="18" charset="0"/>
              </a:rPr>
              <a:t>. 2016. Dissertação de Mestrado, UEFS, Feira de Santana.</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MASSOTTI, M. T. C. </a:t>
            </a:r>
            <a:r>
              <a:rPr lang="pt-BR" i="1" dirty="0">
                <a:latin typeface="Times New Roman" pitchFamily="18" charset="0"/>
                <a:cs typeface="Times New Roman" pitchFamily="18" charset="0"/>
              </a:rPr>
              <a:t>Aquisição das Regras de Plural no Substantivo</a:t>
            </a:r>
            <a:r>
              <a:rPr lang="pt-BR" dirty="0">
                <a:latin typeface="Times New Roman" pitchFamily="18" charset="0"/>
                <a:cs typeface="Times New Roman" pitchFamily="18" charset="0"/>
              </a:rPr>
              <a:t>. 1977. Dissertação de Mestrado, PUC, Campinas</a:t>
            </a:r>
            <a:r>
              <a:rPr lang="pt-BR" dirty="0" smtClean="0">
                <a:latin typeface="Times New Roman" pitchFamily="18" charset="0"/>
                <a:cs typeface="Times New Roman" pitchFamily="18" charset="0"/>
              </a:rPr>
              <a:t>.</a:t>
            </a:r>
          </a:p>
          <a:p>
            <a:pPr marL="0" indent="0">
              <a:buNone/>
            </a:pPr>
            <a:endParaRPr lang="pt-BR" dirty="0">
              <a:latin typeface="Times New Roman" pitchFamily="18" charset="0"/>
              <a:cs typeface="Times New Roman" pitchFamily="18" charset="0"/>
            </a:endParaRPr>
          </a:p>
          <a:p>
            <a:pPr marL="0" indent="0">
              <a:buNone/>
            </a:pPr>
            <a:r>
              <a:rPr lang="pt-BR" dirty="0">
                <a:latin typeface="Times New Roman" pitchFamily="18" charset="0"/>
                <a:cs typeface="Times New Roman" pitchFamily="18" charset="0"/>
              </a:rPr>
              <a:t>MATTOS E SILVA. R. V.</a:t>
            </a:r>
            <a:r>
              <a:rPr lang="pt-BR" b="1" dirty="0">
                <a:latin typeface="Times New Roman" pitchFamily="18" charset="0"/>
                <a:cs typeface="Times New Roman" pitchFamily="18" charset="0"/>
              </a:rPr>
              <a:t> </a:t>
            </a:r>
            <a:r>
              <a:rPr lang="pt-BR" i="1" dirty="0">
                <a:latin typeface="Times New Roman" pitchFamily="18" charset="0"/>
                <a:cs typeface="Times New Roman" pitchFamily="18" charset="0"/>
              </a:rPr>
              <a:t>Caminhos da Linguística Histórica</a:t>
            </a:r>
            <a:r>
              <a:rPr lang="pt-BR" dirty="0">
                <a:latin typeface="Times New Roman" pitchFamily="18" charset="0"/>
                <a:cs typeface="Times New Roman" pitchFamily="18" charset="0"/>
              </a:rPr>
              <a:t>:</a:t>
            </a:r>
            <a:r>
              <a:rPr lang="pt-BR" i="1" dirty="0">
                <a:latin typeface="Times New Roman" pitchFamily="18" charset="0"/>
                <a:cs typeface="Times New Roman" pitchFamily="18" charset="0"/>
              </a:rPr>
              <a:t> </a:t>
            </a:r>
            <a:r>
              <a:rPr lang="pt-BR" dirty="0">
                <a:latin typeface="Times New Roman" pitchFamily="18" charset="0"/>
                <a:cs typeface="Times New Roman" pitchFamily="18" charset="0"/>
              </a:rPr>
              <a:t>ouvir o inaudível</a:t>
            </a:r>
            <a:r>
              <a:rPr lang="pt-BR" i="1" dirty="0">
                <a:latin typeface="Times New Roman" pitchFamily="18" charset="0"/>
                <a:cs typeface="Times New Roman" pitchFamily="18" charset="0"/>
              </a:rPr>
              <a:t>. </a:t>
            </a:r>
            <a:r>
              <a:rPr lang="pt-BR" dirty="0">
                <a:latin typeface="Times New Roman" pitchFamily="18" charset="0"/>
                <a:cs typeface="Times New Roman" pitchFamily="18" charset="0"/>
              </a:rPr>
              <a:t>São Paulo: Parábola, 2008.</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Uma compreensão histórica do português brasileiro: velhos problemas repensados. In: CARDOSO, S.; MOTA, J.; MATTOS E SILVA, R. V. (Org.). </a:t>
            </a:r>
            <a:r>
              <a:rPr lang="pt-BR" i="1" dirty="0">
                <a:latin typeface="Times New Roman" pitchFamily="18" charset="0"/>
                <a:cs typeface="Times New Roman" pitchFamily="18" charset="0"/>
              </a:rPr>
              <a:t>Quinhentos anos de história linguística do Brasil</a:t>
            </a:r>
            <a:r>
              <a:rPr lang="pt-BR" dirty="0">
                <a:latin typeface="Times New Roman" pitchFamily="18" charset="0"/>
                <a:cs typeface="Times New Roman" pitchFamily="18" charset="0"/>
              </a:rPr>
              <a:t>. Salvador: Secretaria da Cultura e Turismo do Estado da Bahia, 2006. p. 221-254.</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a:t>
            </a:r>
            <a:r>
              <a:rPr lang="pt-BR" i="1" dirty="0">
                <a:latin typeface="Times New Roman" pitchFamily="18" charset="0"/>
                <a:cs typeface="Times New Roman" pitchFamily="18" charset="0"/>
              </a:rPr>
              <a:t>Ensaios para uma </a:t>
            </a:r>
            <a:r>
              <a:rPr lang="pt-BR" i="1" dirty="0" err="1">
                <a:latin typeface="Times New Roman" pitchFamily="18" charset="0"/>
                <a:cs typeface="Times New Roman" pitchFamily="18" charset="0"/>
              </a:rPr>
              <a:t>sócio-história</a:t>
            </a:r>
            <a:r>
              <a:rPr lang="pt-BR" i="1" dirty="0">
                <a:latin typeface="Times New Roman" pitchFamily="18" charset="0"/>
                <a:cs typeface="Times New Roman" pitchFamily="18" charset="0"/>
              </a:rPr>
              <a:t> do português brasileiro</a:t>
            </a:r>
            <a:r>
              <a:rPr lang="pt-BR" dirty="0">
                <a:latin typeface="Times New Roman" pitchFamily="18" charset="0"/>
                <a:cs typeface="Times New Roman" pitchFamily="18" charset="0"/>
              </a:rPr>
              <a:t>. São Paulo: Parábola Editorial, 2004.</a:t>
            </a:r>
          </a:p>
          <a:p>
            <a:pPr marL="0" indent="0">
              <a:buNone/>
            </a:pPr>
            <a:r>
              <a:rPr lang="pt-BR" dirty="0">
                <a:latin typeface="Times New Roman" pitchFamily="18" charset="0"/>
                <a:cs typeface="Times New Roman" pitchFamily="18" charset="0"/>
              </a:rPr>
              <a:t> </a:t>
            </a:r>
          </a:p>
        </p:txBody>
      </p:sp>
    </p:spTree>
    <p:extLst>
      <p:ext uri="{BB962C8B-B14F-4D97-AF65-F5344CB8AC3E}">
        <p14:creationId xmlns:p14="http://schemas.microsoft.com/office/powerpoint/2010/main" val="80923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5725"/>
            <a:ext cx="8229600" cy="1143000"/>
          </a:xfrm>
        </p:spPr>
        <p:txBody>
          <a:bodyPr>
            <a:normAutofit/>
          </a:bodyPr>
          <a:lstStyle/>
          <a:p>
            <a:pPr marL="342900" indent="-342900">
              <a:defRPr/>
            </a:pPr>
            <a:r>
              <a:rPr lang="pt-BR" sz="2000" dirty="0" smtClean="0"/>
              <a:t>	</a:t>
            </a:r>
            <a:r>
              <a:rPr lang="pt-BR" sz="3200" b="1" dirty="0">
                <a:latin typeface="Times New Roman" pitchFamily="18" charset="0"/>
                <a:cs typeface="Times New Roman" pitchFamily="18" charset="0"/>
              </a:rPr>
              <a:t>FUNDAMENTAÇÃO TEÓRICA</a:t>
            </a:r>
            <a:r>
              <a:rPr lang="pt-BR" sz="2000" dirty="0" smtClean="0"/>
              <a:t/>
            </a:r>
            <a:br>
              <a:rPr lang="pt-BR" sz="2000" dirty="0" smtClean="0"/>
            </a:br>
            <a:endParaRPr lang="pt-BR" sz="1600" dirty="0" smtClean="0">
              <a:solidFill>
                <a:srgbClr val="000000"/>
              </a:solidFill>
            </a:endParaRPr>
          </a:p>
        </p:txBody>
      </p:sp>
      <p:sp>
        <p:nvSpPr>
          <p:cNvPr id="3" name="Espaço Reservado para Conteúdo 2"/>
          <p:cNvSpPr>
            <a:spLocks noGrp="1"/>
          </p:cNvSpPr>
          <p:nvPr>
            <p:ph idx="1"/>
          </p:nvPr>
        </p:nvSpPr>
        <p:spPr>
          <a:xfrm>
            <a:off x="264319" y="1052736"/>
            <a:ext cx="8329612" cy="5475064"/>
          </a:xfrm>
        </p:spPr>
        <p:txBody>
          <a:bodyPr rtlCol="0">
            <a:normAutofit/>
          </a:bodyPr>
          <a:lstStyle/>
          <a:p>
            <a:pPr>
              <a:defRPr/>
            </a:pPr>
            <a:r>
              <a:rPr lang="pt-BR" sz="2400" dirty="0">
                <a:latin typeface="Times New Roman" pitchFamily="18" charset="0"/>
                <a:cs typeface="Times New Roman" pitchFamily="18" charset="0"/>
              </a:rPr>
              <a:t>A </a:t>
            </a:r>
            <a:r>
              <a:rPr lang="pt-BR" sz="2400" b="1" dirty="0">
                <a:latin typeface="Times New Roman" pitchFamily="18" charset="0"/>
                <a:cs typeface="Times New Roman" pitchFamily="18" charset="0"/>
              </a:rPr>
              <a:t>Linguística Histórica </a:t>
            </a:r>
            <a:r>
              <a:rPr lang="pt-BR" sz="2400" b="1" i="1" dirty="0">
                <a:latin typeface="Times New Roman" pitchFamily="18" charset="0"/>
                <a:cs typeface="Times New Roman" pitchFamily="18" charset="0"/>
              </a:rPr>
              <a:t>stricto sensu</a:t>
            </a:r>
            <a:r>
              <a:rPr lang="pt-BR" sz="2400" b="1" dirty="0">
                <a:latin typeface="Times New Roman" pitchFamily="18" charset="0"/>
                <a:cs typeface="Times New Roman" pitchFamily="18" charset="0"/>
              </a:rPr>
              <a:t> </a:t>
            </a:r>
            <a:r>
              <a:rPr lang="pt-BR" sz="2400" dirty="0">
                <a:latin typeface="Times New Roman" pitchFamily="18" charset="0"/>
                <a:cs typeface="Times New Roman" pitchFamily="18" charset="0"/>
              </a:rPr>
              <a:t>(Mattos e Silva, 2008):</a:t>
            </a:r>
          </a:p>
          <a:p>
            <a:pPr eaLnBrk="1" fontAlgn="auto" hangingPunct="1">
              <a:spcAft>
                <a:spcPts val="0"/>
              </a:spcAft>
              <a:buFont typeface="Arial" pitchFamily="34" charset="0"/>
              <a:buNone/>
              <a:defRPr/>
            </a:pPr>
            <a:endParaRPr lang="pt-BR" sz="2000" dirty="0" smtClean="0"/>
          </a:p>
          <a:p>
            <a:pPr eaLnBrk="1" fontAlgn="auto" hangingPunct="1">
              <a:spcAft>
                <a:spcPts val="0"/>
              </a:spcAft>
              <a:buFont typeface="Arial" pitchFamily="34" charset="0"/>
              <a:buNone/>
              <a:defRPr/>
            </a:pPr>
            <a:r>
              <a:rPr lang="pt-BR" sz="2400" dirty="0" smtClean="0">
                <a:effectLst>
                  <a:outerShdw blurRad="38100" dist="38100" dir="2700000" algn="tl">
                    <a:srgbClr val="000000">
                      <a:alpha val="43137"/>
                    </a:srgbClr>
                  </a:outerShdw>
                </a:effectLst>
                <a:latin typeface="Times New Roman" pitchFamily="18" charset="0"/>
                <a:cs typeface="Times New Roman" pitchFamily="18" charset="0"/>
              </a:rPr>
              <a:t>Filologia	</a:t>
            </a:r>
            <a:r>
              <a:rPr lang="pt-BR" sz="2000" dirty="0" smtClean="0"/>
              <a:t>		</a:t>
            </a:r>
            <a:r>
              <a:rPr lang="pt-BR" sz="1800" b="1" dirty="0" smtClean="0">
                <a:effectLst>
                  <a:outerShdw blurRad="38100" dist="38100" dir="2700000" algn="tl">
                    <a:srgbClr val="000000">
                      <a:alpha val="43137"/>
                    </a:srgbClr>
                  </a:outerShdw>
                </a:effectLst>
                <a:latin typeface="Arial" pitchFamily="34" charset="0"/>
                <a:cs typeface="Arial" pitchFamily="34" charset="0"/>
              </a:rPr>
              <a:t> </a:t>
            </a:r>
            <a:r>
              <a:rPr lang="pt-BR" sz="2400" b="1" dirty="0" smtClean="0">
                <a:effectLst>
                  <a:outerShdw blurRad="38100" dist="38100" dir="2700000" algn="tl">
                    <a:srgbClr val="000000">
                      <a:alpha val="43137"/>
                    </a:srgbClr>
                  </a:outerShdw>
                </a:effectLst>
                <a:latin typeface="Times New Roman" pitchFamily="18" charset="0"/>
                <a:cs typeface="Times New Roman" pitchFamily="18" charset="0"/>
              </a:rPr>
              <a:t>Linguística Histórica</a:t>
            </a:r>
            <a:r>
              <a:rPr lang="pt-BR" sz="1800" b="1" dirty="0" smtClean="0">
                <a:effectLst>
                  <a:outerShdw blurRad="38100" dist="38100" dir="2700000" algn="tl">
                    <a:srgbClr val="000000">
                      <a:alpha val="43137"/>
                    </a:srgbClr>
                  </a:outerShdw>
                </a:effectLst>
                <a:latin typeface="Arial" pitchFamily="34" charset="0"/>
                <a:cs typeface="Arial" pitchFamily="34" charset="0"/>
              </a:rPr>
              <a:t>                                                                                      </a:t>
            </a:r>
            <a:r>
              <a:rPr lang="pt-BR" sz="2000" dirty="0" smtClean="0"/>
              <a:t>	  </a:t>
            </a:r>
          </a:p>
        </p:txBody>
      </p:sp>
      <p:cxnSp>
        <p:nvCxnSpPr>
          <p:cNvPr id="5" name="Conector reto 4"/>
          <p:cNvCxnSpPr/>
          <p:nvPr/>
        </p:nvCxnSpPr>
        <p:spPr>
          <a:xfrm>
            <a:off x="1571625" y="2428875"/>
            <a:ext cx="1714500" cy="1571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rot="5400000" flipH="1" flipV="1">
            <a:off x="3178970" y="2536031"/>
            <a:ext cx="1643062" cy="128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4643438" y="2357438"/>
            <a:ext cx="2500312" cy="1714500"/>
          </a:xfrm>
          <a:prstGeom prst="line">
            <a:avLst/>
          </a:prstGeom>
        </p:spPr>
        <p:style>
          <a:lnRef idx="1">
            <a:schemeClr val="accent1"/>
          </a:lnRef>
          <a:fillRef idx="0">
            <a:schemeClr val="accent1"/>
          </a:fillRef>
          <a:effectRef idx="0">
            <a:schemeClr val="accent1"/>
          </a:effectRef>
          <a:fontRef idx="minor">
            <a:schemeClr val="tx1"/>
          </a:fontRef>
        </p:style>
      </p:cxnSp>
      <p:sp>
        <p:nvSpPr>
          <p:cNvPr id="17415" name="Text Box 1"/>
          <p:cNvSpPr txBox="1">
            <a:spLocks noChangeArrowheads="1"/>
          </p:cNvSpPr>
          <p:nvPr/>
        </p:nvSpPr>
        <p:spPr bwMode="auto">
          <a:xfrm>
            <a:off x="110331" y="2857499"/>
            <a:ext cx="1889919" cy="1507605"/>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pt-BR" b="1" dirty="0">
                <a:solidFill>
                  <a:prstClr val="black"/>
                </a:solidFill>
                <a:latin typeface="Times New Roman" pitchFamily="18" charset="0"/>
                <a:cs typeface="Times New Roman" pitchFamily="18" charset="0"/>
              </a:rPr>
              <a:t>A “ciência do texto”, base dos dados da lingüística histórica.</a:t>
            </a:r>
          </a:p>
          <a:p>
            <a:pPr algn="just" fontAlgn="base">
              <a:spcBef>
                <a:spcPct val="0"/>
              </a:spcBef>
              <a:spcAft>
                <a:spcPct val="0"/>
              </a:spcAft>
              <a:defRPr/>
            </a:pPr>
            <a:endParaRPr lang="pt-BR" dirty="0">
              <a:solidFill>
                <a:prstClr val="black"/>
              </a:solidFill>
              <a:latin typeface="Arial" charset="0"/>
            </a:endParaRPr>
          </a:p>
        </p:txBody>
      </p:sp>
      <p:sp>
        <p:nvSpPr>
          <p:cNvPr id="2056"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pt-BR">
              <a:solidFill>
                <a:prstClr val="black"/>
              </a:solidFill>
              <a:latin typeface="Arial" charset="0"/>
            </a:endParaRPr>
          </a:p>
        </p:txBody>
      </p:sp>
      <p:sp>
        <p:nvSpPr>
          <p:cNvPr id="2057" name="Text Box 2"/>
          <p:cNvSpPr txBox="1">
            <a:spLocks noChangeArrowheads="1"/>
          </p:cNvSpPr>
          <p:nvPr/>
        </p:nvSpPr>
        <p:spPr bwMode="auto">
          <a:xfrm>
            <a:off x="6147800" y="5220525"/>
            <a:ext cx="2672671" cy="129866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pPr>
            <a:r>
              <a:rPr lang="pt-BR" sz="2000" dirty="0">
                <a:solidFill>
                  <a:prstClr val="black"/>
                </a:solidFill>
                <a:latin typeface="Times New Roman" pitchFamily="18" charset="0"/>
                <a:ea typeface="Calibri" pitchFamily="34" charset="0"/>
                <a:cs typeface="Times New Roman" pitchFamily="18" charset="0"/>
              </a:rPr>
              <a:t>Todo tipo de texto de </a:t>
            </a:r>
            <a:r>
              <a:rPr lang="pt-BR" sz="2000" dirty="0" err="1">
                <a:solidFill>
                  <a:prstClr val="black"/>
                </a:solidFill>
                <a:latin typeface="Times New Roman" pitchFamily="18" charset="0"/>
                <a:ea typeface="Calibri" pitchFamily="34" charset="0"/>
                <a:cs typeface="Times New Roman" pitchFamily="18" charset="0"/>
              </a:rPr>
              <a:t>lingüística</a:t>
            </a:r>
            <a:r>
              <a:rPr lang="pt-BR" sz="2000" dirty="0">
                <a:solidFill>
                  <a:prstClr val="black"/>
                </a:solidFill>
                <a:latin typeface="Times New Roman" pitchFamily="18" charset="0"/>
                <a:ea typeface="Calibri" pitchFamily="34" charset="0"/>
                <a:cs typeface="Times New Roman" pitchFamily="18" charset="0"/>
              </a:rPr>
              <a:t> que trabalha com </a:t>
            </a:r>
            <a:r>
              <a:rPr lang="pt-BR" sz="2000" i="1" dirty="0">
                <a:solidFill>
                  <a:prstClr val="black"/>
                </a:solidFill>
                <a:latin typeface="Times New Roman" pitchFamily="18" charset="0"/>
                <a:ea typeface="Calibri" pitchFamily="34" charset="0"/>
                <a:cs typeface="Times New Roman" pitchFamily="18" charset="0"/>
              </a:rPr>
              <a:t>corpora </a:t>
            </a:r>
            <a:r>
              <a:rPr lang="pt-BR" sz="2000" dirty="0">
                <a:solidFill>
                  <a:prstClr val="black"/>
                </a:solidFill>
                <a:latin typeface="Times New Roman" pitchFamily="18" charset="0"/>
                <a:ea typeface="Calibri" pitchFamily="34" charset="0"/>
                <a:cs typeface="Times New Roman" pitchFamily="18" charset="0"/>
              </a:rPr>
              <a:t>datados e localizado</a:t>
            </a:r>
            <a:r>
              <a:rPr lang="pt-BR" dirty="0">
                <a:solidFill>
                  <a:prstClr val="black"/>
                </a:solidFill>
                <a:latin typeface="Times New Roman" pitchFamily="18" charset="0"/>
                <a:ea typeface="Calibri" pitchFamily="34" charset="0"/>
                <a:cs typeface="Times New Roman" pitchFamily="18" charset="0"/>
              </a:rPr>
              <a:t>s</a:t>
            </a:r>
          </a:p>
        </p:txBody>
      </p:sp>
      <p:sp>
        <p:nvSpPr>
          <p:cNvPr id="2058" name="Rectangle 4"/>
          <p:cNvSpPr>
            <a:spLocks noChangeArrowheads="1"/>
          </p:cNvSpPr>
          <p:nvPr/>
        </p:nvSpPr>
        <p:spPr bwMode="auto">
          <a:xfrm>
            <a:off x="0" y="457200"/>
            <a:ext cx="220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pt-BR" sz="1000" b="1">
              <a:solidFill>
                <a:prstClr val="black"/>
              </a:solidFill>
              <a:latin typeface="Arial" charset="0"/>
            </a:endParaRPr>
          </a:p>
          <a:p>
            <a:pPr eaLnBrk="0" fontAlgn="base" hangingPunct="0">
              <a:spcBef>
                <a:spcPct val="0"/>
              </a:spcBef>
              <a:spcAft>
                <a:spcPct val="0"/>
              </a:spcAft>
            </a:pPr>
            <a:r>
              <a:rPr lang="pt-BR" sz="1000" b="1">
                <a:solidFill>
                  <a:prstClr val="black"/>
                </a:solidFill>
                <a:latin typeface="Arial" charset="0"/>
              </a:rPr>
              <a:t> </a:t>
            </a:r>
            <a:endParaRPr lang="pt-BR">
              <a:solidFill>
                <a:prstClr val="black"/>
              </a:solidFill>
              <a:latin typeface="Arial" charset="0"/>
            </a:endParaRPr>
          </a:p>
        </p:txBody>
      </p:sp>
      <p:sp>
        <p:nvSpPr>
          <p:cNvPr id="2059"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pt-BR">
              <a:solidFill>
                <a:prstClr val="black"/>
              </a:solidFill>
              <a:latin typeface="Arial" charset="0"/>
            </a:endParaRPr>
          </a:p>
        </p:txBody>
      </p:sp>
      <p:sp>
        <p:nvSpPr>
          <p:cNvPr id="4103" name="Rectangle 7"/>
          <p:cNvSpPr>
            <a:spLocks noChangeArrowheads="1"/>
          </p:cNvSpPr>
          <p:nvPr/>
        </p:nvSpPr>
        <p:spPr bwMode="auto">
          <a:xfrm>
            <a:off x="395536" y="4122600"/>
            <a:ext cx="8605589" cy="1046440"/>
          </a:xfrm>
          <a:prstGeom prst="rect">
            <a:avLst/>
          </a:prstGeom>
          <a:noFill/>
          <a:ln w="9525">
            <a:noFill/>
            <a:miter lim="800000"/>
            <a:headEnd/>
            <a:tailEnd/>
          </a:ln>
          <a:effectLst/>
        </p:spPr>
        <p:txBody>
          <a:bodyPr wrap="square" anchor="ctr">
            <a:spAutoFit/>
          </a:bodyPr>
          <a:lstStyle/>
          <a:p>
            <a:pPr eaLnBrk="0" fontAlgn="base" hangingPunct="0">
              <a:spcBef>
                <a:spcPct val="0"/>
              </a:spcBef>
              <a:spcAft>
                <a:spcPct val="0"/>
              </a:spcAft>
              <a:defRPr/>
            </a:pPr>
            <a:r>
              <a:rPr lang="pt-BR"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pt-BR"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Stricto sensu </a:t>
            </a:r>
            <a:r>
              <a:rPr lang="pt-BR"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pt-BR" sz="20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pt-BR" sz="24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Lato sensu</a:t>
            </a:r>
            <a:r>
              <a:rPr lang="pt-BR" sz="2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pt-BR"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pt-BR" sz="2000" b="1" dirty="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Lingüística Histórica </a:t>
            </a:r>
            <a:r>
              <a:rPr lang="pt-BR" b="1" dirty="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pt-BR" sz="2000" b="1" dirty="0" err="1" smtClean="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Lingüística</a:t>
            </a:r>
            <a:r>
              <a:rPr lang="pt-BR" sz="2000" b="1" dirty="0" smtClean="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pt-BR" sz="2000" b="1" dirty="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Diacrônica</a:t>
            </a:r>
            <a:endParaRPr lang="pt-BR" sz="1600" dirty="0">
              <a:solidFill>
                <a:prstClr val="black"/>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eaLnBrk="0" fontAlgn="base" hangingPunct="0">
              <a:spcBef>
                <a:spcPct val="0"/>
              </a:spcBef>
              <a:spcAft>
                <a:spcPct val="0"/>
              </a:spcAft>
              <a:defRPr/>
            </a:pPr>
            <a:r>
              <a:rPr lang="pt-BR" dirty="0" smtClean="0">
                <a:solidFill>
                  <a:srgbClr val="9BBB59">
                    <a:lumMod val="75000"/>
                  </a:srgb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pt-BR" dirty="0" err="1">
                <a:solidFill>
                  <a:srgbClr val="FF0066"/>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a:t>
            </a:r>
            <a:r>
              <a:rPr lang="pt-BR" dirty="0" err="1" smtClean="0">
                <a:solidFill>
                  <a:srgbClr val="FF0066"/>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ócio-histórica</a:t>
            </a:r>
            <a:r>
              <a:rPr lang="pt-BR" dirty="0">
                <a:solidFill>
                  <a:prstClr val="black"/>
                </a:solidFill>
                <a:latin typeface="Times New Roman" pitchFamily="18" charset="0"/>
                <a:ea typeface="Calibri" pitchFamily="34" charset="0"/>
                <a:cs typeface="Times New Roman" pitchFamily="18" charset="0"/>
              </a:rPr>
              <a:t>		</a:t>
            </a:r>
            <a:r>
              <a:rPr lang="pt-BR" b="1" dirty="0">
                <a:solidFill>
                  <a:srgbClr val="9BBB59">
                    <a:lumMod val="75000"/>
                  </a:srgb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pt-BR" b="1" dirty="0" err="1" smtClean="0">
                <a:solidFill>
                  <a:srgbClr val="FF0066"/>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Associal</a:t>
            </a:r>
            <a:r>
              <a:rPr lang="pt-BR" b="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 </a:t>
            </a:r>
            <a:endParaRPr lang="pt-BR"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61" name="Text Box 8"/>
          <p:cNvSpPr txBox="1">
            <a:spLocks noChangeArrowheads="1"/>
          </p:cNvSpPr>
          <p:nvPr/>
        </p:nvSpPr>
        <p:spPr bwMode="auto">
          <a:xfrm>
            <a:off x="427584" y="5286375"/>
            <a:ext cx="2200200" cy="116696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ts val="1000"/>
              </a:spcAft>
            </a:pPr>
            <a:r>
              <a:rPr lang="pt-BR" b="1" dirty="0" smtClean="0">
                <a:solidFill>
                  <a:prstClr val="black"/>
                </a:solidFill>
                <a:latin typeface="Times New Roman" pitchFamily="18" charset="0"/>
                <a:cs typeface="Times New Roman" pitchFamily="18" charset="0"/>
              </a:rPr>
              <a:t>Considera </a:t>
            </a:r>
            <a:r>
              <a:rPr lang="pt-BR" b="1" dirty="0">
                <a:solidFill>
                  <a:prstClr val="black"/>
                </a:solidFill>
                <a:latin typeface="Times New Roman" pitchFamily="18" charset="0"/>
                <a:cs typeface="Times New Roman" pitchFamily="18" charset="0"/>
              </a:rPr>
              <a:t>fatores </a:t>
            </a:r>
            <a:r>
              <a:rPr lang="pt-BR" b="1" dirty="0" err="1">
                <a:solidFill>
                  <a:prstClr val="black"/>
                </a:solidFill>
                <a:latin typeface="Times New Roman" pitchFamily="18" charset="0"/>
                <a:cs typeface="Times New Roman" pitchFamily="18" charset="0"/>
              </a:rPr>
              <a:t>extralingüísticos</a:t>
            </a:r>
            <a:r>
              <a:rPr lang="pt-BR" b="1" dirty="0">
                <a:solidFill>
                  <a:prstClr val="black"/>
                </a:solidFill>
                <a:latin typeface="Times New Roman" pitchFamily="18" charset="0"/>
                <a:cs typeface="Times New Roman" pitchFamily="18" charset="0"/>
              </a:rPr>
              <a:t> ou sociais</a:t>
            </a:r>
          </a:p>
        </p:txBody>
      </p:sp>
      <p:sp>
        <p:nvSpPr>
          <p:cNvPr id="2062" name="Text Box 9"/>
          <p:cNvSpPr txBox="1">
            <a:spLocks noChangeArrowheads="1"/>
          </p:cNvSpPr>
          <p:nvPr/>
        </p:nvSpPr>
        <p:spPr bwMode="auto">
          <a:xfrm>
            <a:off x="3286126" y="5286375"/>
            <a:ext cx="2365994" cy="116696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ts val="1000"/>
              </a:spcAft>
            </a:pPr>
            <a:r>
              <a:rPr lang="pt-BR" sz="2000" b="1" dirty="0">
                <a:solidFill>
                  <a:prstClr val="black"/>
                </a:solidFill>
                <a:latin typeface="Times New Roman" pitchFamily="18" charset="0"/>
                <a:cs typeface="Times New Roman" pitchFamily="18" charset="0"/>
              </a:rPr>
              <a:t>Considera, sobretudo, fatores </a:t>
            </a:r>
            <a:r>
              <a:rPr lang="pt-BR" sz="2000" b="1" dirty="0" err="1">
                <a:solidFill>
                  <a:prstClr val="black"/>
                </a:solidFill>
                <a:latin typeface="Times New Roman" pitchFamily="18" charset="0"/>
                <a:cs typeface="Times New Roman" pitchFamily="18" charset="0"/>
              </a:rPr>
              <a:t>intralingüístico</a:t>
            </a:r>
            <a:r>
              <a:rPr lang="pt-BR" b="1" dirty="0" err="1">
                <a:solidFill>
                  <a:prstClr val="black"/>
                </a:solidFill>
                <a:latin typeface="Times New Roman" pitchFamily="18" charset="0"/>
                <a:cs typeface="Times New Roman" pitchFamily="18" charset="0"/>
              </a:rPr>
              <a:t>s</a:t>
            </a:r>
            <a:endParaRPr lang="pt-BR" b="1" dirty="0">
              <a:solidFill>
                <a:prstClr val="black"/>
              </a:solidFill>
              <a:latin typeface="Times New Roman" pitchFamily="18" charset="0"/>
              <a:cs typeface="Times New Roman" pitchFamily="18" charset="0"/>
            </a:endParaRPr>
          </a:p>
        </p:txBody>
      </p:sp>
      <p:cxnSp>
        <p:nvCxnSpPr>
          <p:cNvPr id="6" name="Conector de seta reta 5"/>
          <p:cNvCxnSpPr/>
          <p:nvPr/>
        </p:nvCxnSpPr>
        <p:spPr>
          <a:xfrm>
            <a:off x="7143750" y="4645820"/>
            <a:ext cx="0" cy="3673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154531"/>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88640"/>
            <a:ext cx="8640960" cy="6408712"/>
          </a:xfrm>
        </p:spPr>
        <p:txBody>
          <a:bodyPr>
            <a:noAutofit/>
          </a:bodyPr>
          <a:lstStyle/>
          <a:p>
            <a:pPr marL="0" indent="0">
              <a:buNone/>
            </a:pPr>
            <a:r>
              <a:rPr lang="pt-BR" sz="1000" dirty="0">
                <a:latin typeface="Times New Roman" pitchFamily="18" charset="0"/>
                <a:cs typeface="Times New Roman" pitchFamily="18" charset="0"/>
              </a:rPr>
              <a:t>______.  De fontes </a:t>
            </a:r>
            <a:r>
              <a:rPr lang="pt-BR" sz="1000" dirty="0" err="1">
                <a:latin typeface="Times New Roman" pitchFamily="18" charset="0"/>
                <a:cs typeface="Times New Roman" pitchFamily="18" charset="0"/>
              </a:rPr>
              <a:t>sócio-históricas</a:t>
            </a:r>
            <a:r>
              <a:rPr lang="pt-BR" sz="1000" dirty="0">
                <a:latin typeface="Times New Roman" pitchFamily="18" charset="0"/>
                <a:cs typeface="Times New Roman" pitchFamily="18" charset="0"/>
              </a:rPr>
              <a:t> para a história social linguística do Brasil: em busca de indícios. In: MATTOS E SILVA, R. V. (Org.). </a:t>
            </a:r>
            <a:r>
              <a:rPr lang="pt-BR" sz="1000" i="1" dirty="0">
                <a:latin typeface="Times New Roman" pitchFamily="18" charset="0"/>
                <a:cs typeface="Times New Roman" pitchFamily="18" charset="0"/>
              </a:rPr>
              <a:t>Para a história do português brasileiro</a:t>
            </a:r>
            <a:r>
              <a:rPr lang="pt-BR"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Primeiros</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estudos</a:t>
            </a:r>
            <a:r>
              <a:rPr lang="en-US" sz="1000" dirty="0">
                <a:latin typeface="Times New Roman" pitchFamily="18" charset="0"/>
                <a:cs typeface="Times New Roman" pitchFamily="18" charset="0"/>
              </a:rPr>
              <a:t>. v. 2. t. 2. São Paulo: </a:t>
            </a:r>
            <a:r>
              <a:rPr lang="en-US" sz="1000" dirty="0" err="1">
                <a:latin typeface="Times New Roman" pitchFamily="18" charset="0"/>
                <a:cs typeface="Times New Roman" pitchFamily="18" charset="0"/>
              </a:rPr>
              <a:t>Humanitas</a:t>
            </a:r>
            <a:r>
              <a:rPr lang="en-US" sz="1000" dirty="0">
                <a:latin typeface="Times New Roman" pitchFamily="18" charset="0"/>
                <a:cs typeface="Times New Roman" pitchFamily="18" charset="0"/>
              </a:rPr>
              <a:t>/ FAPESB, 2001. p. 275- 301.</a:t>
            </a:r>
            <a:endParaRPr lang="pt-BR" sz="1000" dirty="0">
              <a:latin typeface="Times New Roman" pitchFamily="18" charset="0"/>
              <a:cs typeface="Times New Roman" pitchFamily="18" charset="0"/>
            </a:endParaRPr>
          </a:p>
          <a:p>
            <a:pPr marL="0" indent="0">
              <a:buNone/>
            </a:pP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MEISEL, J. M. Principles of Universal Grammar and strategies of language use: on some similarities and differences between first and second language acquisition. In: </a:t>
            </a:r>
            <a:r>
              <a:rPr lang="en-US" sz="1000" i="1" dirty="0">
                <a:latin typeface="Times New Roman" pitchFamily="18" charset="0"/>
                <a:cs typeface="Times New Roman" pitchFamily="18" charset="0"/>
              </a:rPr>
              <a:t>Point-Counterpoint: </a:t>
            </a:r>
            <a:r>
              <a:rPr lang="en-US" sz="1000" dirty="0">
                <a:latin typeface="Times New Roman" pitchFamily="18" charset="0"/>
                <a:cs typeface="Times New Roman" pitchFamily="18" charset="0"/>
              </a:rPr>
              <a:t>UG in the Second Language [Language Acquisition and Language Disorders 3]. L. Eubank (ed.). </a:t>
            </a:r>
            <a:r>
              <a:rPr lang="en-US" sz="1000" dirty="0" err="1">
                <a:latin typeface="Times New Roman" pitchFamily="18" charset="0"/>
                <a:cs typeface="Times New Roman" pitchFamily="18" charset="0"/>
              </a:rPr>
              <a:t>Amterdam</a:t>
            </a:r>
            <a:r>
              <a:rPr lang="en-US" sz="1000" dirty="0">
                <a:latin typeface="Times New Roman" pitchFamily="18" charset="0"/>
                <a:cs typeface="Times New Roman" pitchFamily="18" charset="0"/>
              </a:rPr>
              <a:t>: John </a:t>
            </a:r>
            <a:r>
              <a:rPr lang="en-US" sz="1000" dirty="0" err="1">
                <a:latin typeface="Times New Roman" pitchFamily="18" charset="0"/>
                <a:cs typeface="Times New Roman" pitchFamily="18" charset="0"/>
              </a:rPr>
              <a:t>Benjamins</a:t>
            </a:r>
            <a:r>
              <a:rPr lang="en-US" sz="1000" dirty="0">
                <a:latin typeface="Times New Roman" pitchFamily="18" charset="0"/>
                <a:cs typeface="Times New Roman" pitchFamily="18" charset="0"/>
              </a:rPr>
              <a:t>. 1991, p. 231-276.</a:t>
            </a:r>
            <a:endParaRPr lang="pt-BR" sz="1000" dirty="0">
              <a:latin typeface="Times New Roman" pitchFamily="18" charset="0"/>
              <a:cs typeface="Times New Roman" pitchFamily="18" charset="0"/>
            </a:endParaRPr>
          </a:p>
          <a:p>
            <a:pPr marL="0" indent="0">
              <a:buNone/>
            </a:pPr>
            <a:endParaRPr lang="pt-BR" sz="1000" dirty="0">
              <a:latin typeface="Times New Roman" pitchFamily="18" charset="0"/>
              <a:cs typeface="Times New Roman" pitchFamily="18" charset="0"/>
            </a:endParaRPr>
          </a:p>
          <a:p>
            <a:pPr marL="0" indent="0">
              <a:buNone/>
            </a:pPr>
            <a:r>
              <a:rPr lang="en-US" sz="1000" dirty="0" smtClean="0">
                <a:latin typeface="Times New Roman" pitchFamily="18" charset="0"/>
                <a:cs typeface="Times New Roman" pitchFamily="18" charset="0"/>
              </a:rPr>
              <a:t>MERVIS</a:t>
            </a:r>
            <a:r>
              <a:rPr lang="en-US" sz="1000" dirty="0">
                <a:latin typeface="Times New Roman" pitchFamily="18" charset="0"/>
                <a:cs typeface="Times New Roman" pitchFamily="18" charset="0"/>
              </a:rPr>
              <a:t>, C.B.; JOHNSON, K.E. Acquisition of Plural Morpheme</a:t>
            </a:r>
            <a:r>
              <a:rPr lang="en-US" sz="1000" i="1" dirty="0">
                <a:latin typeface="Times New Roman" pitchFamily="18" charset="0"/>
                <a:cs typeface="Times New Roman" pitchFamily="18" charset="0"/>
              </a:rPr>
              <a:t>.</a:t>
            </a:r>
            <a:r>
              <a:rPr lang="en-US" sz="1000" b="1" dirty="0">
                <a:latin typeface="Times New Roman" pitchFamily="18" charset="0"/>
                <a:cs typeface="Times New Roman" pitchFamily="18" charset="0"/>
              </a:rPr>
              <a:t> </a:t>
            </a:r>
            <a:r>
              <a:rPr lang="en-US" sz="1000" dirty="0">
                <a:latin typeface="Times New Roman" pitchFamily="18" charset="0"/>
                <a:cs typeface="Times New Roman" pitchFamily="18" charset="0"/>
              </a:rPr>
              <a:t>A Case Study</a:t>
            </a:r>
            <a:r>
              <a:rPr lang="en-US" sz="1000" b="1" dirty="0">
                <a:latin typeface="Times New Roman" pitchFamily="18" charset="0"/>
                <a:cs typeface="Times New Roman" pitchFamily="18" charset="0"/>
              </a:rPr>
              <a:t>. </a:t>
            </a:r>
            <a:r>
              <a:rPr lang="en-US" sz="1000" i="1" dirty="0">
                <a:latin typeface="Times New Roman" pitchFamily="18" charset="0"/>
                <a:cs typeface="Times New Roman" pitchFamily="18" charset="0"/>
              </a:rPr>
              <a:t>Developmental Psychology</a:t>
            </a:r>
            <a:r>
              <a:rPr lang="en-US" sz="1000" dirty="0">
                <a:latin typeface="Times New Roman" pitchFamily="18" charset="0"/>
                <a:cs typeface="Times New Roman" pitchFamily="18" charset="0"/>
              </a:rPr>
              <a:t>, n. 27, 1991.</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pt-BR" sz="1000" dirty="0">
                <a:latin typeface="Times New Roman" pitchFamily="18" charset="0"/>
                <a:cs typeface="Times New Roman" pitchFamily="18" charset="0"/>
              </a:rPr>
              <a:t>MUSSA, A. </a:t>
            </a:r>
            <a:r>
              <a:rPr lang="pt-BR" sz="1000" i="1" dirty="0">
                <a:latin typeface="Times New Roman" pitchFamily="18" charset="0"/>
                <a:cs typeface="Times New Roman" pitchFamily="18" charset="0"/>
              </a:rPr>
              <a:t>O papel das línguas africanas na história do português do Brasil</a:t>
            </a:r>
            <a:r>
              <a:rPr lang="pt-BR" sz="1000" dirty="0">
                <a:latin typeface="Times New Roman" pitchFamily="18" charset="0"/>
                <a:cs typeface="Times New Roman" pitchFamily="18" charset="0"/>
              </a:rPr>
              <a:t>. </a:t>
            </a:r>
            <a:r>
              <a:rPr lang="en-US" sz="1000" dirty="0">
                <a:latin typeface="Times New Roman" pitchFamily="18" charset="0"/>
                <a:cs typeface="Times New Roman" pitchFamily="18" charset="0"/>
              </a:rPr>
              <a:t>1991. </a:t>
            </a:r>
            <a:r>
              <a:rPr lang="en-US" sz="1000" dirty="0" err="1">
                <a:latin typeface="Times New Roman" pitchFamily="18" charset="0"/>
                <a:cs typeface="Times New Roman" pitchFamily="18" charset="0"/>
              </a:rPr>
              <a:t>Dissertação</a:t>
            </a:r>
            <a:r>
              <a:rPr lang="en-US" sz="1000" dirty="0">
                <a:latin typeface="Times New Roman" pitchFamily="18" charset="0"/>
                <a:cs typeface="Times New Roman" pitchFamily="18" charset="0"/>
              </a:rPr>
              <a:t> de </a:t>
            </a:r>
            <a:r>
              <a:rPr lang="en-US" sz="1000" dirty="0" err="1">
                <a:latin typeface="Times New Roman" pitchFamily="18" charset="0"/>
                <a:cs typeface="Times New Roman" pitchFamily="18" charset="0"/>
              </a:rPr>
              <a:t>Mestrado</a:t>
            </a:r>
            <a:r>
              <a:rPr lang="en-US" sz="1000" dirty="0">
                <a:latin typeface="Times New Roman" pitchFamily="18" charset="0"/>
                <a:cs typeface="Times New Roman" pitchFamily="18" charset="0"/>
              </a:rPr>
              <a:t> - UFRJ, Rio de Janeiro.</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MYERS-SCOTTON, C.; JAKE, J. L. Four types of morpheme: evidence from aphasia, code </a:t>
            </a:r>
            <a:r>
              <a:rPr lang="en-US" sz="1000" dirty="0" err="1">
                <a:latin typeface="Times New Roman" pitchFamily="18" charset="0"/>
                <a:cs typeface="Times New Roman" pitchFamily="18" charset="0"/>
              </a:rPr>
              <a:t>switchim</a:t>
            </a:r>
            <a:r>
              <a:rPr lang="en-US" sz="1000" dirty="0">
                <a:latin typeface="Times New Roman" pitchFamily="18" charset="0"/>
                <a:cs typeface="Times New Roman" pitchFamily="18" charset="0"/>
              </a:rPr>
              <a:t>, and second-language acquisition. In KLEIN, Wolfgang et </a:t>
            </a:r>
            <a:r>
              <a:rPr lang="en-US" sz="1000" dirty="0" err="1">
                <a:latin typeface="Times New Roman" pitchFamily="18" charset="0"/>
                <a:cs typeface="Times New Roman" pitchFamily="18" charset="0"/>
              </a:rPr>
              <a:t>alii</a:t>
            </a:r>
            <a:r>
              <a:rPr lang="en-US" sz="1000" dirty="0">
                <a:latin typeface="Times New Roman" pitchFamily="18" charset="0"/>
                <a:cs typeface="Times New Roman" pitchFamily="18" charset="0"/>
              </a:rPr>
              <a:t> (ed.). </a:t>
            </a:r>
            <a:r>
              <a:rPr lang="en-US" sz="1000" i="1" dirty="0">
                <a:latin typeface="Times New Roman" pitchFamily="18" charset="0"/>
                <a:cs typeface="Times New Roman" pitchFamily="18" charset="0"/>
              </a:rPr>
              <a:t>Linguistics</a:t>
            </a:r>
            <a:r>
              <a:rPr lang="en-US" sz="1000" dirty="0">
                <a:latin typeface="Times New Roman" pitchFamily="18" charset="0"/>
                <a:cs typeface="Times New Roman" pitchFamily="18" charset="0"/>
              </a:rPr>
              <a:t>: an interdisciplinary journal of the language sciences. V. 38-6, 2000, p. 1053-1100.</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NARO, A. J. The social and structural dimensions of a syntactic change. </a:t>
            </a:r>
            <a:r>
              <a:rPr lang="en-US" sz="1000" i="1" dirty="0">
                <a:latin typeface="Times New Roman" pitchFamily="18" charset="0"/>
                <a:cs typeface="Times New Roman" pitchFamily="18" charset="0"/>
              </a:rPr>
              <a:t>Language</a:t>
            </a:r>
            <a:r>
              <a:rPr lang="en-US" sz="1000" dirty="0">
                <a:latin typeface="Times New Roman" pitchFamily="18" charset="0"/>
                <a:cs typeface="Times New Roman" pitchFamily="18" charset="0"/>
              </a:rPr>
              <a:t>, v. 57, n. l, 1981, p. 63-98.</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______; LEMLE, M. Syntactic diffusion. In: STEEVER, S. B. et al. </a:t>
            </a:r>
            <a:r>
              <a:rPr lang="en-US" sz="1000" i="1" dirty="0">
                <a:latin typeface="Times New Roman" pitchFamily="18" charset="0"/>
                <a:cs typeface="Times New Roman" pitchFamily="18" charset="0"/>
              </a:rPr>
              <a:t>Papers from the </a:t>
            </a:r>
            <a:r>
              <a:rPr lang="en-US" sz="1000" i="1" dirty="0" err="1">
                <a:latin typeface="Times New Roman" pitchFamily="18" charset="0"/>
                <a:cs typeface="Times New Roman" pitchFamily="18" charset="0"/>
              </a:rPr>
              <a:t>parasession</a:t>
            </a:r>
            <a:r>
              <a:rPr lang="en-US" sz="1000" i="1" dirty="0">
                <a:latin typeface="Times New Roman" pitchFamily="18" charset="0"/>
                <a:cs typeface="Times New Roman" pitchFamily="18" charset="0"/>
              </a:rPr>
              <a:t> on diachronic </a:t>
            </a:r>
            <a:r>
              <a:rPr lang="en-US" sz="1000" i="1" dirty="0" err="1">
                <a:latin typeface="Times New Roman" pitchFamily="18" charset="0"/>
                <a:cs typeface="Times New Roman" pitchFamily="18" charset="0"/>
              </a:rPr>
              <a:t>suntax</a:t>
            </a:r>
            <a:r>
              <a:rPr lang="en-US" sz="1000" dirty="0">
                <a:latin typeface="Times New Roman" pitchFamily="18" charset="0"/>
                <a:cs typeface="Times New Roman" pitchFamily="18" charset="0"/>
              </a:rPr>
              <a:t>. Chicago: Chicago Linguistic Society, 1976. p. 221-241.</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pt-BR" sz="1000" dirty="0">
                <a:latin typeface="Times New Roman" pitchFamily="18" charset="0"/>
                <a:cs typeface="Times New Roman" pitchFamily="18" charset="0"/>
              </a:rPr>
              <a:t>______; SCHERRE, M. M. A concordância de número no português do Brasil um caso típico de variação inerente. In: HORA, D. da (Org.). </a:t>
            </a:r>
            <a:r>
              <a:rPr lang="pt-BR" sz="1000" i="1" dirty="0">
                <a:latin typeface="Times New Roman" pitchFamily="18" charset="0"/>
                <a:cs typeface="Times New Roman" pitchFamily="18" charset="0"/>
              </a:rPr>
              <a:t>Diversidade Linguística no Brasil</a:t>
            </a:r>
            <a:r>
              <a:rPr lang="pt-BR" sz="1000" dirty="0">
                <a:latin typeface="Times New Roman" pitchFamily="18" charset="0"/>
                <a:cs typeface="Times New Roman" pitchFamily="18" charset="0"/>
              </a:rPr>
              <a:t>. João Pessoa: </a:t>
            </a:r>
            <a:r>
              <a:rPr lang="pt-BR" sz="1000" dirty="0" err="1">
                <a:latin typeface="Times New Roman" pitchFamily="18" charset="0"/>
                <a:cs typeface="Times New Roman" pitchFamily="18" charset="0"/>
              </a:rPr>
              <a:t>Idéia</a:t>
            </a:r>
            <a:r>
              <a:rPr lang="pt-BR" sz="1000" dirty="0">
                <a:latin typeface="Times New Roman" pitchFamily="18" charset="0"/>
                <a:cs typeface="Times New Roman" pitchFamily="18" charset="0"/>
              </a:rPr>
              <a:t>, 1997. p. 93-114. </a:t>
            </a:r>
          </a:p>
          <a:p>
            <a:pPr marL="0" indent="0">
              <a:buNone/>
            </a:pPr>
            <a:r>
              <a:rPr lang="pt-BR" sz="1000" dirty="0">
                <a:latin typeface="Times New Roman" pitchFamily="18" charset="0"/>
                <a:cs typeface="Times New Roman" pitchFamily="18" charset="0"/>
              </a:rPr>
              <a:t> </a:t>
            </a:r>
          </a:p>
          <a:p>
            <a:pPr marL="0" indent="0">
              <a:buNone/>
            </a:pPr>
            <a:r>
              <a:rPr lang="en-US" sz="1000" dirty="0">
                <a:latin typeface="Times New Roman" pitchFamily="18" charset="0"/>
                <a:cs typeface="Times New Roman" pitchFamily="18" charset="0"/>
              </a:rPr>
              <a:t>______; SCHERRE, M. M. </a:t>
            </a:r>
            <a:r>
              <a:rPr lang="en-US" sz="1000" dirty="0" err="1">
                <a:latin typeface="Times New Roman" pitchFamily="18" charset="0"/>
                <a:cs typeface="Times New Roman" pitchFamily="18" charset="0"/>
              </a:rPr>
              <a:t>Disfluencies</a:t>
            </a:r>
            <a:r>
              <a:rPr lang="en-US" sz="1000" dirty="0">
                <a:latin typeface="Times New Roman" pitchFamily="18" charset="0"/>
                <a:cs typeface="Times New Roman" pitchFamily="18" charset="0"/>
              </a:rPr>
              <a:t> in the analysis of speech data. </a:t>
            </a:r>
            <a:r>
              <a:rPr lang="pt-BR" sz="1000" i="1" dirty="0" err="1">
                <a:latin typeface="Times New Roman" pitchFamily="18" charset="0"/>
                <a:cs typeface="Times New Roman" pitchFamily="18" charset="0"/>
              </a:rPr>
              <a:t>Language</a:t>
            </a:r>
            <a:r>
              <a:rPr lang="pt-BR" sz="1000" i="1" dirty="0">
                <a:latin typeface="Times New Roman" pitchFamily="18" charset="0"/>
                <a:cs typeface="Times New Roman" pitchFamily="18" charset="0"/>
              </a:rPr>
              <a:t> </a:t>
            </a:r>
            <a:r>
              <a:rPr lang="pt-BR" sz="1000" i="1" dirty="0" err="1">
                <a:latin typeface="Times New Roman" pitchFamily="18" charset="0"/>
                <a:cs typeface="Times New Roman" pitchFamily="18" charset="0"/>
              </a:rPr>
              <a:t>Variation</a:t>
            </a:r>
            <a:r>
              <a:rPr lang="pt-BR" sz="1000" i="1" dirty="0">
                <a:latin typeface="Times New Roman" pitchFamily="18" charset="0"/>
                <a:cs typeface="Times New Roman" pitchFamily="18" charset="0"/>
              </a:rPr>
              <a:t> </a:t>
            </a:r>
            <a:r>
              <a:rPr lang="pt-BR" sz="1000" i="1" dirty="0" err="1">
                <a:latin typeface="Times New Roman" pitchFamily="18" charset="0"/>
                <a:cs typeface="Times New Roman" pitchFamily="18" charset="0"/>
              </a:rPr>
              <a:t>an</a:t>
            </a:r>
            <a:r>
              <a:rPr lang="pt-BR" sz="1000" i="1" dirty="0">
                <a:latin typeface="Times New Roman" pitchFamily="18" charset="0"/>
                <a:cs typeface="Times New Roman" pitchFamily="18" charset="0"/>
              </a:rPr>
              <a:t> </a:t>
            </a:r>
            <a:r>
              <a:rPr lang="pt-BR" sz="1000" i="1" dirty="0" err="1">
                <a:latin typeface="Times New Roman" pitchFamily="18" charset="0"/>
                <a:cs typeface="Times New Roman" pitchFamily="18" charset="0"/>
              </a:rPr>
              <a:t>Change</a:t>
            </a:r>
            <a:r>
              <a:rPr lang="pt-BR" sz="1000" dirty="0">
                <a:latin typeface="Times New Roman" pitchFamily="18" charset="0"/>
                <a:cs typeface="Times New Roman" pitchFamily="18" charset="0"/>
              </a:rPr>
              <a:t>. 1996, p. 1-12.</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______; SCHERRE, M. M. P. Sobre as origens do português popular do Brasil. </a:t>
            </a:r>
            <a:r>
              <a:rPr lang="pt-BR" sz="1000" i="1" dirty="0">
                <a:latin typeface="Times New Roman" pitchFamily="18" charset="0"/>
                <a:cs typeface="Times New Roman" pitchFamily="18" charset="0"/>
              </a:rPr>
              <a:t>D.E.L.T.A</a:t>
            </a:r>
            <a:r>
              <a:rPr lang="pt-BR" sz="1000" dirty="0">
                <a:latin typeface="Times New Roman" pitchFamily="18" charset="0"/>
                <a:cs typeface="Times New Roman" pitchFamily="18" charset="0"/>
              </a:rPr>
              <a:t>., v. 9, n. esp., 1993. p. 437-54.</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______; SCHERRE, M. M. </a:t>
            </a:r>
            <a:r>
              <a:rPr lang="pt-BR" sz="1000" i="1" dirty="0">
                <a:latin typeface="Times New Roman" pitchFamily="18" charset="0"/>
                <a:cs typeface="Times New Roman" pitchFamily="18" charset="0"/>
              </a:rPr>
              <a:t>Origens do português brasileiro</a:t>
            </a:r>
            <a:r>
              <a:rPr lang="pt-BR" sz="1000" dirty="0">
                <a:latin typeface="Times New Roman" pitchFamily="18" charset="0"/>
                <a:cs typeface="Times New Roman" pitchFamily="18" charset="0"/>
              </a:rPr>
              <a:t>. São Paulo: Parábola, 2007.</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______; VOTRE, S. J. Emergência da sintaxe como um efeito discursivo. In: NARO, A. J. et al. </a:t>
            </a:r>
            <a:r>
              <a:rPr lang="pt-BR" sz="1000" i="1" dirty="0">
                <a:latin typeface="Times New Roman" pitchFamily="18" charset="0"/>
                <a:cs typeface="Times New Roman" pitchFamily="18" charset="0"/>
              </a:rPr>
              <a:t>Relatório final de pesquisa do Projeto subsídios do Projeto Censo à educação</a:t>
            </a:r>
            <a:r>
              <a:rPr lang="pt-BR" sz="1000" dirty="0">
                <a:latin typeface="Times New Roman" pitchFamily="18" charset="0"/>
                <a:cs typeface="Times New Roman" pitchFamily="18" charset="0"/>
              </a:rPr>
              <a:t>. Rio de Janeiro, 1986. p. 81- 454.</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NEVES, E. F. </a:t>
            </a:r>
            <a:r>
              <a:rPr lang="pt-BR" sz="1000" i="1" dirty="0">
                <a:latin typeface="Times New Roman" pitchFamily="18" charset="0"/>
                <a:cs typeface="Times New Roman" pitchFamily="18" charset="0"/>
              </a:rPr>
              <a:t>Uma comunidade sertaneja:</a:t>
            </a:r>
            <a:r>
              <a:rPr lang="pt-BR" sz="1000" dirty="0">
                <a:latin typeface="Times New Roman" pitchFamily="18" charset="0"/>
                <a:cs typeface="Times New Roman" pitchFamily="18" charset="0"/>
              </a:rPr>
              <a:t> da sesmaria ao minifúndio (um estudo de história regional e local). Feira de Santana: UEFS, 1998.</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NINA, T. J. C. </a:t>
            </a:r>
            <a:r>
              <a:rPr lang="pt-BR" sz="1000" i="1" dirty="0">
                <a:latin typeface="Times New Roman" pitchFamily="18" charset="0"/>
                <a:cs typeface="Times New Roman" pitchFamily="18" charset="0"/>
              </a:rPr>
              <a:t>Concordância nominal/verbal do analfabeto na </a:t>
            </a:r>
            <a:r>
              <a:rPr lang="pt-BR" sz="1000" i="1" dirty="0" err="1">
                <a:latin typeface="Times New Roman" pitchFamily="18" charset="0"/>
                <a:cs typeface="Times New Roman" pitchFamily="18" charset="0"/>
              </a:rPr>
              <a:t>micro-região</a:t>
            </a:r>
            <a:r>
              <a:rPr lang="pt-BR" sz="1000" i="1" dirty="0">
                <a:latin typeface="Times New Roman" pitchFamily="18" charset="0"/>
                <a:cs typeface="Times New Roman" pitchFamily="18" charset="0"/>
              </a:rPr>
              <a:t> de Bragantina</a:t>
            </a:r>
            <a:r>
              <a:rPr lang="pt-BR" sz="1000" dirty="0">
                <a:latin typeface="Times New Roman" pitchFamily="18" charset="0"/>
                <a:cs typeface="Times New Roman" pitchFamily="18" charset="0"/>
              </a:rPr>
              <a:t>. 1980. Dissertação  de Mestrado – PUC, Rio Grande do Sul.</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OLIVEIRA, K. </a:t>
            </a:r>
            <a:r>
              <a:rPr lang="pt-BR" sz="1000" i="1" dirty="0">
                <a:latin typeface="Times New Roman" pitchFamily="18" charset="0"/>
                <a:cs typeface="Times New Roman" pitchFamily="18" charset="0"/>
              </a:rPr>
              <a:t>Negros e escrita no Brasil do século XIX:</a:t>
            </a:r>
            <a:r>
              <a:rPr lang="pt-BR" sz="1000" b="1" dirty="0">
                <a:latin typeface="Times New Roman" pitchFamily="18" charset="0"/>
                <a:cs typeface="Times New Roman" pitchFamily="18" charset="0"/>
              </a:rPr>
              <a:t> </a:t>
            </a:r>
            <a:r>
              <a:rPr lang="pt-BR" sz="1000" dirty="0" err="1">
                <a:latin typeface="Times New Roman" pitchFamily="18" charset="0"/>
                <a:cs typeface="Times New Roman" pitchFamily="18" charset="0"/>
              </a:rPr>
              <a:t>sócio-história</a:t>
            </a:r>
            <a:r>
              <a:rPr lang="pt-BR" sz="1000" dirty="0">
                <a:latin typeface="Times New Roman" pitchFamily="18" charset="0"/>
                <a:cs typeface="Times New Roman" pitchFamily="18" charset="0"/>
              </a:rPr>
              <a:t>, edição filológica de documentos e estudo linguístico. 2006. 3v. Tese de Doutorado – Instituto de Letras, UFBA, Salvador, Bahia.</a:t>
            </a:r>
          </a:p>
          <a:p>
            <a:pPr marL="0" indent="0">
              <a:buNone/>
            </a:pPr>
            <a:endParaRPr lang="pt-BR" sz="1000" dirty="0" smtClean="0">
              <a:latin typeface="Times New Roman" pitchFamily="18" charset="0"/>
              <a:cs typeface="Times New Roman" pitchFamily="18" charset="0"/>
            </a:endParaRPr>
          </a:p>
          <a:p>
            <a:pPr marL="0" indent="0">
              <a:buNone/>
            </a:pPr>
            <a:r>
              <a:rPr lang="pt-BR" sz="1000" dirty="0">
                <a:latin typeface="Times New Roman" pitchFamily="18" charset="0"/>
                <a:cs typeface="Times New Roman" pitchFamily="18" charset="0"/>
              </a:rPr>
              <a:t> </a:t>
            </a:r>
          </a:p>
        </p:txBody>
      </p:sp>
    </p:spTree>
    <p:extLst>
      <p:ext uri="{BB962C8B-B14F-4D97-AF65-F5344CB8AC3E}">
        <p14:creationId xmlns:p14="http://schemas.microsoft.com/office/powerpoint/2010/main" val="14511488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29600" cy="6408712"/>
          </a:xfrm>
        </p:spPr>
        <p:txBody>
          <a:bodyPr>
            <a:noAutofit/>
          </a:bodyPr>
          <a:lstStyle/>
          <a:p>
            <a:pPr marL="0" indent="0">
              <a:buNone/>
            </a:pPr>
            <a:r>
              <a:rPr lang="pt-BR" sz="1000" dirty="0">
                <a:latin typeface="Times New Roman" pitchFamily="18" charset="0"/>
                <a:cs typeface="Times New Roman" pitchFamily="18" charset="0"/>
              </a:rPr>
              <a:t>______; SOUZA, V.; COELHO, J. S. B. Concordância nominal (cenas da variação em palcos do século XIX). In: LOBO, T. C. F. (Org.). </a:t>
            </a:r>
            <a:r>
              <a:rPr lang="pt-BR" sz="1000" i="1" dirty="0">
                <a:latin typeface="Times New Roman" pitchFamily="18" charset="0"/>
                <a:cs typeface="Times New Roman" pitchFamily="18" charset="0"/>
              </a:rPr>
              <a:t>África à vista:</a:t>
            </a:r>
            <a:r>
              <a:rPr lang="pt-BR" sz="1000" b="1" dirty="0">
                <a:latin typeface="Times New Roman" pitchFamily="18" charset="0"/>
                <a:cs typeface="Times New Roman" pitchFamily="18" charset="0"/>
              </a:rPr>
              <a:t> </a:t>
            </a:r>
            <a:r>
              <a:rPr lang="pt-BR" sz="1000" dirty="0">
                <a:latin typeface="Times New Roman" pitchFamily="18" charset="0"/>
                <a:cs typeface="Times New Roman" pitchFamily="18" charset="0"/>
              </a:rPr>
              <a:t>dez estudos sobre o português escrito por africanos no Brasil do século XIX. Salvador: EDUFBA, 2009. p. 255-316.</a:t>
            </a:r>
          </a:p>
          <a:p>
            <a:pPr marL="0" indent="0">
              <a:buNone/>
            </a:pPr>
            <a:endParaRPr lang="pt-BR" sz="1000" dirty="0" smtClean="0">
              <a:latin typeface="Times New Roman" pitchFamily="18" charset="0"/>
              <a:cs typeface="Times New Roman" pitchFamily="18" charset="0"/>
            </a:endParaRPr>
          </a:p>
          <a:p>
            <a:pPr marL="0" indent="0">
              <a:buNone/>
            </a:pPr>
            <a:r>
              <a:rPr lang="pt-BR" sz="1000" dirty="0" smtClean="0">
                <a:latin typeface="Times New Roman" pitchFamily="18" charset="0"/>
                <a:cs typeface="Times New Roman" pitchFamily="18" charset="0"/>
              </a:rPr>
              <a:t>PALHARES</a:t>
            </a:r>
            <a:r>
              <a:rPr lang="pt-BR" sz="1000" dirty="0">
                <a:latin typeface="Times New Roman" pitchFamily="18" charset="0"/>
                <a:cs typeface="Times New Roman" pitchFamily="18" charset="0"/>
              </a:rPr>
              <a:t>, M. F. </a:t>
            </a:r>
            <a:r>
              <a:rPr lang="pt-BR" sz="1000" i="1" dirty="0">
                <a:latin typeface="Times New Roman" pitchFamily="18" charset="0"/>
                <a:cs typeface="Times New Roman" pitchFamily="18" charset="0"/>
              </a:rPr>
              <a:t>Aquisição das Regras de Plural das Palavras Terminadas em -L e -U Assilábico.</a:t>
            </a:r>
            <a:r>
              <a:rPr lang="pt-BR" sz="1000" dirty="0">
                <a:latin typeface="Times New Roman" pitchFamily="18" charset="0"/>
                <a:cs typeface="Times New Roman" pitchFamily="18" charset="0"/>
              </a:rPr>
              <a:t> 1981. Dissertação de Mestrado – PUC, Rio de Janeiro.</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PAREDES SILVA, V. L. </a:t>
            </a:r>
            <a:r>
              <a:rPr lang="pt-BR" sz="1000" dirty="0" err="1">
                <a:latin typeface="Times New Roman" pitchFamily="18" charset="0"/>
                <a:cs typeface="Times New Roman" pitchFamily="18" charset="0"/>
              </a:rPr>
              <a:t>Subject</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omission</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and</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functional</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compensation</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evidence</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from</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written</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Brazilian</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Portuguese</a:t>
            </a:r>
            <a:r>
              <a:rPr lang="pt-BR" sz="1000" dirty="0">
                <a:latin typeface="Times New Roman" pitchFamily="18" charset="0"/>
                <a:cs typeface="Times New Roman" pitchFamily="18" charset="0"/>
              </a:rPr>
              <a:t>. </a:t>
            </a:r>
            <a:r>
              <a:rPr lang="pt-BR" sz="1000" i="1" dirty="0" err="1">
                <a:latin typeface="Times New Roman" pitchFamily="18" charset="0"/>
                <a:cs typeface="Times New Roman" pitchFamily="18" charset="0"/>
              </a:rPr>
              <a:t>Language</a:t>
            </a:r>
            <a:r>
              <a:rPr lang="pt-BR" sz="1000" i="1" dirty="0">
                <a:latin typeface="Times New Roman" pitchFamily="18" charset="0"/>
                <a:cs typeface="Times New Roman" pitchFamily="18" charset="0"/>
              </a:rPr>
              <a:t> </a:t>
            </a:r>
            <a:r>
              <a:rPr lang="pt-BR" sz="1000" i="1" dirty="0" err="1">
                <a:latin typeface="Times New Roman" pitchFamily="18" charset="0"/>
                <a:cs typeface="Times New Roman" pitchFamily="18" charset="0"/>
              </a:rPr>
              <a:t>Variation</a:t>
            </a:r>
            <a:r>
              <a:rPr lang="pt-BR" sz="1000" i="1" dirty="0">
                <a:latin typeface="Times New Roman" pitchFamily="18" charset="0"/>
                <a:cs typeface="Times New Roman" pitchFamily="18" charset="0"/>
              </a:rPr>
              <a:t> </a:t>
            </a:r>
            <a:r>
              <a:rPr lang="pt-BR" sz="1000" i="1" dirty="0" err="1">
                <a:latin typeface="Times New Roman" pitchFamily="18" charset="0"/>
                <a:cs typeface="Times New Roman" pitchFamily="18" charset="0"/>
              </a:rPr>
              <a:t>and</a:t>
            </a:r>
            <a:r>
              <a:rPr lang="pt-BR" sz="1000" i="1" dirty="0">
                <a:latin typeface="Times New Roman" pitchFamily="18" charset="0"/>
                <a:cs typeface="Times New Roman" pitchFamily="18" charset="0"/>
              </a:rPr>
              <a:t> </a:t>
            </a:r>
            <a:r>
              <a:rPr lang="pt-BR" sz="1000" i="1" dirty="0" err="1">
                <a:latin typeface="Times New Roman" pitchFamily="18" charset="0"/>
                <a:cs typeface="Times New Roman" pitchFamily="18" charset="0"/>
              </a:rPr>
              <a:t>Change</a:t>
            </a:r>
            <a:r>
              <a:rPr lang="pt-BR" sz="1000" dirty="0">
                <a:latin typeface="Times New Roman" pitchFamily="18" charset="0"/>
                <a:cs typeface="Times New Roman" pitchFamily="18" charset="0"/>
              </a:rPr>
              <a:t>, v. 5, n. l, 1993, p.35-49.</a:t>
            </a:r>
          </a:p>
          <a:p>
            <a:pPr marL="0" indent="0">
              <a:buNone/>
            </a:pPr>
            <a:r>
              <a:rPr lang="pt-BR" sz="1000" dirty="0">
                <a:latin typeface="Times New Roman" pitchFamily="18" charset="0"/>
                <a:cs typeface="Times New Roman" pitchFamily="18" charset="0"/>
              </a:rPr>
              <a:t> </a:t>
            </a:r>
          </a:p>
          <a:p>
            <a:pPr marL="0" indent="0">
              <a:buNone/>
            </a:pPr>
            <a:r>
              <a:rPr lang="pt-BR" sz="1000" dirty="0" smtClean="0">
                <a:latin typeface="Times New Roman" pitchFamily="18" charset="0"/>
                <a:cs typeface="Times New Roman" pitchFamily="18" charset="0"/>
              </a:rPr>
              <a:t>PONTE</a:t>
            </a:r>
            <a:r>
              <a:rPr lang="pt-BR" sz="1000" dirty="0">
                <a:latin typeface="Times New Roman" pitchFamily="18" charset="0"/>
                <a:cs typeface="Times New Roman" pitchFamily="18" charset="0"/>
              </a:rPr>
              <a:t>, V. M. L. </a:t>
            </a:r>
            <a:r>
              <a:rPr lang="pt-BR" sz="1000" i="1" dirty="0">
                <a:latin typeface="Times New Roman" pitchFamily="18" charset="0"/>
                <a:cs typeface="Times New Roman" pitchFamily="18" charset="0"/>
              </a:rPr>
              <a:t>A concordância nominal de uma comunidade de Porto Alegre</a:t>
            </a:r>
            <a:r>
              <a:rPr lang="pt-BR" sz="1000" dirty="0">
                <a:latin typeface="Times New Roman" pitchFamily="18" charset="0"/>
                <a:cs typeface="Times New Roman" pitchFamily="18" charset="0"/>
              </a:rPr>
              <a:t>. 1979. Dissertação de Mestrado – PUC, Rio Grande do Sul.</a:t>
            </a:r>
          </a:p>
          <a:p>
            <a:pPr marL="0" indent="0">
              <a:buNone/>
            </a:pPr>
            <a:endParaRPr lang="pt-BR" sz="1000" dirty="0">
              <a:latin typeface="Times New Roman" pitchFamily="18" charset="0"/>
              <a:cs typeface="Times New Roman" pitchFamily="18" charset="0"/>
            </a:endParaRPr>
          </a:p>
          <a:p>
            <a:pPr marL="0" indent="0">
              <a:buNone/>
            </a:pPr>
            <a:r>
              <a:rPr lang="pt-BR" sz="1000" dirty="0">
                <a:latin typeface="Times New Roman" pitchFamily="18" charset="0"/>
                <a:cs typeface="Times New Roman" pitchFamily="18" charset="0"/>
              </a:rPr>
              <a:t>PONTES, E. S. L. </a:t>
            </a:r>
            <a:r>
              <a:rPr lang="pt-BR" sz="1000" i="1" dirty="0">
                <a:latin typeface="Times New Roman" pitchFamily="18" charset="0"/>
                <a:cs typeface="Times New Roman" pitchFamily="18" charset="0"/>
              </a:rPr>
              <a:t>O tópico no português do Brasil</a:t>
            </a:r>
            <a:r>
              <a:rPr lang="pt-BR" sz="1000" dirty="0">
                <a:latin typeface="Times New Roman" pitchFamily="18" charset="0"/>
                <a:cs typeface="Times New Roman" pitchFamily="18" charset="0"/>
              </a:rPr>
              <a:t>. São Paulo: Pontes Editores, 1987.</a:t>
            </a:r>
          </a:p>
          <a:p>
            <a:pPr marL="0" indent="0">
              <a:buNone/>
            </a:pPr>
            <a:endParaRPr lang="pt-BR" sz="1000" dirty="0">
              <a:latin typeface="Times New Roman" pitchFamily="18" charset="0"/>
              <a:cs typeface="Times New Roman" pitchFamily="18" charset="0"/>
            </a:endParaRPr>
          </a:p>
          <a:p>
            <a:pPr marL="0" indent="0">
              <a:buNone/>
            </a:pPr>
            <a:r>
              <a:rPr lang="pt-BR" sz="1000" dirty="0" smtClean="0">
                <a:latin typeface="Times New Roman" pitchFamily="18" charset="0"/>
                <a:cs typeface="Times New Roman" pitchFamily="18" charset="0"/>
              </a:rPr>
              <a:t>______. </a:t>
            </a:r>
            <a:r>
              <a:rPr lang="pt-BR" sz="1000" i="1" dirty="0">
                <a:latin typeface="Times New Roman" pitchFamily="18" charset="0"/>
                <a:cs typeface="Times New Roman" pitchFamily="18" charset="0"/>
              </a:rPr>
              <a:t>Sujeito</a:t>
            </a:r>
            <a:r>
              <a:rPr lang="pt-BR" sz="1000" dirty="0">
                <a:latin typeface="Times New Roman" pitchFamily="18" charset="0"/>
                <a:cs typeface="Times New Roman" pitchFamily="18" charset="0"/>
              </a:rPr>
              <a:t>: da sintaxe ao discurso. São Paulo: Pontes Editores, 1986. 287p.</a:t>
            </a:r>
          </a:p>
          <a:p>
            <a:pPr marL="0" indent="0">
              <a:buNone/>
            </a:pPr>
            <a:r>
              <a:rPr lang="pt-BR" sz="1000" dirty="0">
                <a:latin typeface="Times New Roman" pitchFamily="18" charset="0"/>
                <a:cs typeface="Times New Roman" pitchFamily="18" charset="0"/>
              </a:rPr>
              <a:t> </a:t>
            </a:r>
          </a:p>
          <a:p>
            <a:pPr marL="0" indent="0">
              <a:buNone/>
            </a:pPr>
            <a:r>
              <a:rPr lang="en-US" sz="1000" dirty="0">
                <a:latin typeface="Times New Roman" pitchFamily="18" charset="0"/>
                <a:cs typeface="Times New Roman" pitchFamily="18" charset="0"/>
              </a:rPr>
              <a:t>POPLACK, S. Mortal phonemes as plural morphemes. In: SANKOFF, D., CEDERGREN, H. (Ed.) </a:t>
            </a:r>
            <a:r>
              <a:rPr lang="en-US" sz="1000" i="1" dirty="0">
                <a:latin typeface="Times New Roman" pitchFamily="18" charset="0"/>
                <a:cs typeface="Times New Roman" pitchFamily="18" charset="0"/>
              </a:rPr>
              <a:t>Variation Omnibus. </a:t>
            </a:r>
            <a:r>
              <a:rPr lang="en-US" sz="1000" dirty="0" err="1">
                <a:latin typeface="Times New Roman" pitchFamily="18" charset="0"/>
                <a:cs typeface="Times New Roman" pitchFamily="18" charset="0"/>
              </a:rPr>
              <a:t>Canadá</a:t>
            </a:r>
            <a:r>
              <a:rPr lang="en-US" sz="1000" dirty="0">
                <a:latin typeface="Times New Roman" pitchFamily="18" charset="0"/>
                <a:cs typeface="Times New Roman" pitchFamily="18" charset="0"/>
              </a:rPr>
              <a:t>: Linguistic Research, 1981. p. 59-71.</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______. Deletion and disambiguation in Puerto Rican Spanish. </a:t>
            </a:r>
            <a:r>
              <a:rPr lang="en-US" sz="1000" i="1" dirty="0">
                <a:latin typeface="Times New Roman" pitchFamily="18" charset="0"/>
                <a:cs typeface="Times New Roman" pitchFamily="18" charset="0"/>
              </a:rPr>
              <a:t>Language</a:t>
            </a:r>
            <a:r>
              <a:rPr lang="en-US" sz="1000" dirty="0">
                <a:latin typeface="Times New Roman" pitchFamily="18" charset="0"/>
                <a:cs typeface="Times New Roman" pitchFamily="18" charset="0"/>
              </a:rPr>
              <a:t>, v. 56, n. 2, 1980a. p. 85-371.</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______. The notion of the plural in Puerto Rico Spanish: competing constraints on/ s/ deletion. In: LABOV, W. (Ed.). </a:t>
            </a:r>
            <a:r>
              <a:rPr lang="en-US" sz="1000" i="1" dirty="0">
                <a:latin typeface="Times New Roman" pitchFamily="18" charset="0"/>
                <a:cs typeface="Times New Roman" pitchFamily="18" charset="0"/>
              </a:rPr>
              <a:t>Locating Language in Time and Space</a:t>
            </a:r>
            <a:r>
              <a:rPr lang="en-US" sz="1000" dirty="0">
                <a:latin typeface="Times New Roman" pitchFamily="18" charset="0"/>
                <a:cs typeface="Times New Roman" pitchFamily="18" charset="0"/>
              </a:rPr>
              <a:t>. </a:t>
            </a:r>
            <a:r>
              <a:rPr lang="pt-BR" sz="1000" dirty="0">
                <a:latin typeface="Times New Roman" pitchFamily="18" charset="0"/>
                <a:cs typeface="Times New Roman" pitchFamily="18" charset="0"/>
              </a:rPr>
              <a:t>Philadelphia: </a:t>
            </a:r>
            <a:r>
              <a:rPr lang="pt-BR" sz="1000" dirty="0" err="1">
                <a:latin typeface="Times New Roman" pitchFamily="18" charset="0"/>
                <a:cs typeface="Times New Roman" pitchFamily="18" charset="0"/>
              </a:rPr>
              <a:t>University</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of</a:t>
            </a:r>
            <a:r>
              <a:rPr lang="pt-BR" sz="1000" dirty="0">
                <a:latin typeface="Times New Roman" pitchFamily="18" charset="0"/>
                <a:cs typeface="Times New Roman" pitchFamily="18" charset="0"/>
              </a:rPr>
              <a:t> </a:t>
            </a:r>
            <a:r>
              <a:rPr lang="pt-BR" sz="1000" dirty="0" err="1">
                <a:latin typeface="Times New Roman" pitchFamily="18" charset="0"/>
                <a:cs typeface="Times New Roman" pitchFamily="18" charset="0"/>
              </a:rPr>
              <a:t>Pennsylvania</a:t>
            </a:r>
            <a:r>
              <a:rPr lang="pt-BR" sz="1000" dirty="0">
                <a:latin typeface="Times New Roman" pitchFamily="18" charset="0"/>
                <a:cs typeface="Times New Roman" pitchFamily="18" charset="0"/>
              </a:rPr>
              <a:t>, 1980b. p. 55-67.</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RIBEIRO, D. </a:t>
            </a:r>
            <a:r>
              <a:rPr lang="pt-BR" sz="1000" i="1" dirty="0">
                <a:latin typeface="Times New Roman" pitchFamily="18" charset="0"/>
                <a:cs typeface="Times New Roman" pitchFamily="18" charset="0"/>
              </a:rPr>
              <a:t>O povo brasileiro:</a:t>
            </a:r>
            <a:r>
              <a:rPr lang="pt-BR" sz="1000" dirty="0">
                <a:latin typeface="Times New Roman" pitchFamily="18" charset="0"/>
                <a:cs typeface="Times New Roman" pitchFamily="18" charset="0"/>
              </a:rPr>
              <a:t> a formação e o sentido do Brasil. São Paulo: Cia. das Letras, 1995.</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RIOS, I. N. A. </a:t>
            </a:r>
            <a:r>
              <a:rPr lang="pt-BR" sz="1000" i="1" dirty="0">
                <a:latin typeface="Times New Roman" pitchFamily="18" charset="0"/>
                <a:cs typeface="Times New Roman" pitchFamily="18" charset="0"/>
              </a:rPr>
              <a:t>Nossa Senhora da Conceição do Coité</a:t>
            </a:r>
            <a:r>
              <a:rPr lang="pt-BR" sz="1000" dirty="0">
                <a:latin typeface="Times New Roman" pitchFamily="18" charset="0"/>
                <a:cs typeface="Times New Roman" pitchFamily="18" charset="0"/>
              </a:rPr>
              <a:t>: poder e política no século XIX. 2003. 155f. Dissertação (Mestrado em História) – Universidade Federal da Bahia, Salvador.</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ROCHA LIMA, C. H. </a:t>
            </a:r>
            <a:r>
              <a:rPr lang="pt-BR" sz="1000" i="1" dirty="0">
                <a:latin typeface="Times New Roman" pitchFamily="18" charset="0"/>
                <a:cs typeface="Times New Roman" pitchFamily="18" charset="0"/>
              </a:rPr>
              <a:t>Gramática normativa da língua portuguesa</a:t>
            </a:r>
            <a:r>
              <a:rPr lang="pt-BR" sz="1000" dirty="0">
                <a:latin typeface="Times New Roman" pitchFamily="18" charset="0"/>
                <a:cs typeface="Times New Roman" pitchFamily="18" charset="0"/>
              </a:rPr>
              <a:t>. 23. ed. Rio de Janeiro: José Olympio, 1983.</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SALOMÃO, M. H. </a:t>
            </a:r>
            <a:r>
              <a:rPr lang="pt-BR" sz="1000" i="1" dirty="0">
                <a:latin typeface="Times New Roman" pitchFamily="18" charset="0"/>
                <a:cs typeface="Times New Roman" pitchFamily="18" charset="0"/>
              </a:rPr>
              <a:t>A variação de pluralidade nas estruturas predicativas da variedade falada na região de São José do Rio Preto</a:t>
            </a:r>
            <a:r>
              <a:rPr lang="pt-BR" sz="1000" dirty="0">
                <a:latin typeface="Times New Roman" pitchFamily="18" charset="0"/>
                <a:cs typeface="Times New Roman" pitchFamily="18" charset="0"/>
              </a:rPr>
              <a:t>. 2010. Dissertação de Mestrado – UNESP, São José do Rio Preto.</a:t>
            </a:r>
          </a:p>
          <a:p>
            <a:pPr marL="0" indent="0">
              <a:buNone/>
            </a:pPr>
            <a:r>
              <a:rPr lang="pt-BR" sz="1000" dirty="0">
                <a:latin typeface="Times New Roman" pitchFamily="18" charset="0"/>
                <a:cs typeface="Times New Roman" pitchFamily="18" charset="0"/>
              </a:rPr>
              <a:t> </a:t>
            </a:r>
          </a:p>
          <a:p>
            <a:pPr marL="0" indent="0">
              <a:buNone/>
            </a:pPr>
            <a:r>
              <a:rPr lang="pt-BR" sz="1000" dirty="0">
                <a:latin typeface="Times New Roman" pitchFamily="18" charset="0"/>
                <a:cs typeface="Times New Roman" pitchFamily="18" charset="0"/>
              </a:rPr>
              <a:t>SAMPAIO. D. A. Histórico de Riachão do Jacuípe. In: Instituto Brasileiro de Geografia e Estatística. </a:t>
            </a:r>
            <a:r>
              <a:rPr lang="pt-BR" sz="1000" i="1" dirty="0">
                <a:latin typeface="Times New Roman" pitchFamily="18" charset="0"/>
                <a:cs typeface="Times New Roman" pitchFamily="18" charset="0"/>
              </a:rPr>
              <a:t>IBGE Cidades</a:t>
            </a:r>
            <a:r>
              <a:rPr lang="pt-BR" sz="1000" dirty="0">
                <a:latin typeface="Times New Roman" pitchFamily="18" charset="0"/>
                <a:cs typeface="Times New Roman" pitchFamily="18" charset="0"/>
              </a:rPr>
              <a:t>.</a:t>
            </a:r>
            <a:r>
              <a:rPr lang="pt-BR" sz="1000" b="1" dirty="0">
                <a:latin typeface="Times New Roman" pitchFamily="18" charset="0"/>
                <a:cs typeface="Times New Roman" pitchFamily="18" charset="0"/>
              </a:rPr>
              <a:t> </a:t>
            </a:r>
            <a:r>
              <a:rPr lang="pt-BR" sz="1000" dirty="0">
                <a:latin typeface="Times New Roman" pitchFamily="18" charset="0"/>
                <a:cs typeface="Times New Roman" pitchFamily="18" charset="0"/>
              </a:rPr>
              <a:t>[2010]. Disponível em: &lt;</a:t>
            </a:r>
            <a:r>
              <a:rPr lang="pt-BR" sz="1000" u="sng" dirty="0">
                <a:latin typeface="Times New Roman" pitchFamily="18" charset="0"/>
                <a:cs typeface="Times New Roman" pitchFamily="18" charset="0"/>
                <a:hlinkClick r:id="rId2"/>
              </a:rPr>
              <a:t>http://www.ibge.gov.br/cidadesat/topwindow.htm?1</a:t>
            </a:r>
            <a:r>
              <a:rPr lang="pt-BR" sz="1000" dirty="0">
                <a:latin typeface="Times New Roman" pitchFamily="18" charset="0"/>
                <a:cs typeface="Times New Roman" pitchFamily="18" charset="0"/>
              </a:rPr>
              <a:t>&gt;. </a:t>
            </a:r>
            <a:r>
              <a:rPr lang="en-US" sz="1000" dirty="0" err="1">
                <a:latin typeface="Times New Roman" pitchFamily="18" charset="0"/>
                <a:cs typeface="Times New Roman" pitchFamily="18" charset="0"/>
              </a:rPr>
              <a:t>Acesso</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em</a:t>
            </a:r>
            <a:r>
              <a:rPr lang="en-US" sz="1000" dirty="0">
                <a:latin typeface="Times New Roman" pitchFamily="18" charset="0"/>
                <a:cs typeface="Times New Roman" pitchFamily="18" charset="0"/>
              </a:rPr>
              <a:t>: 27 </a:t>
            </a:r>
            <a:r>
              <a:rPr lang="en-US" sz="1000" dirty="0" err="1">
                <a:latin typeface="Times New Roman" pitchFamily="18" charset="0"/>
                <a:cs typeface="Times New Roman" pitchFamily="18" charset="0"/>
              </a:rPr>
              <a:t>jan.</a:t>
            </a:r>
            <a:r>
              <a:rPr lang="en-US" sz="1000" dirty="0">
                <a:latin typeface="Times New Roman" pitchFamily="18" charset="0"/>
                <a:cs typeface="Times New Roman" pitchFamily="18" charset="0"/>
              </a:rPr>
              <a:t> 2016.</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 </a:t>
            </a:r>
            <a:endParaRPr lang="pt-BR" sz="1000" dirty="0">
              <a:latin typeface="Times New Roman" pitchFamily="18" charset="0"/>
              <a:cs typeface="Times New Roman" pitchFamily="18" charset="0"/>
            </a:endParaRPr>
          </a:p>
          <a:p>
            <a:pPr marL="0" indent="0">
              <a:buNone/>
            </a:pPr>
            <a:r>
              <a:rPr lang="en-US" sz="1000" dirty="0">
                <a:latin typeface="Times New Roman" pitchFamily="18" charset="0"/>
                <a:cs typeface="Times New Roman" pitchFamily="18" charset="0"/>
              </a:rPr>
              <a:t>SANKOFF, D. et al. </a:t>
            </a:r>
            <a:r>
              <a:rPr lang="en-US" sz="1000" i="1" dirty="0" err="1">
                <a:latin typeface="Times New Roman" pitchFamily="18" charset="0"/>
                <a:cs typeface="Times New Roman" pitchFamily="18" charset="0"/>
              </a:rPr>
              <a:t>Goldvarb</a:t>
            </a:r>
            <a:r>
              <a:rPr lang="en-US" sz="1000" i="1" dirty="0">
                <a:latin typeface="Times New Roman" pitchFamily="18" charset="0"/>
                <a:cs typeface="Times New Roman" pitchFamily="18" charset="0"/>
              </a:rPr>
              <a:t> X</a:t>
            </a:r>
            <a:r>
              <a:rPr lang="en-US" sz="1000" dirty="0">
                <a:latin typeface="Times New Roman" pitchFamily="18" charset="0"/>
                <a:cs typeface="Times New Roman" pitchFamily="18" charset="0"/>
              </a:rPr>
              <a:t>:</a:t>
            </a:r>
            <a:r>
              <a:rPr lang="en-US" sz="1000" b="1" i="1" dirty="0">
                <a:latin typeface="Times New Roman" pitchFamily="18" charset="0"/>
                <a:cs typeface="Times New Roman" pitchFamily="18" charset="0"/>
              </a:rPr>
              <a:t> </a:t>
            </a:r>
            <a:r>
              <a:rPr lang="en-US" sz="1000" dirty="0">
                <a:latin typeface="Times New Roman" pitchFamily="18" charset="0"/>
                <a:cs typeface="Times New Roman" pitchFamily="18" charset="0"/>
              </a:rPr>
              <a:t>a multivariate analysis application. Toronto: Department of Linguistics; Ottawa: Department of Mathematics. 2005. </a:t>
            </a:r>
            <a:r>
              <a:rPr lang="en-US" sz="1000" dirty="0" err="1">
                <a:latin typeface="Times New Roman" pitchFamily="18" charset="0"/>
                <a:cs typeface="Times New Roman" pitchFamily="18" charset="0"/>
              </a:rPr>
              <a:t>Disponível</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em</a:t>
            </a:r>
            <a:r>
              <a:rPr lang="en-US" sz="1000" dirty="0">
                <a:latin typeface="Times New Roman" pitchFamily="18" charset="0"/>
                <a:cs typeface="Times New Roman" pitchFamily="18" charset="0"/>
              </a:rPr>
              <a:t>: &lt;</a:t>
            </a:r>
            <a:r>
              <a:rPr lang="en-US" sz="1000" u="sng" dirty="0">
                <a:latin typeface="Times New Roman" pitchFamily="18" charset="0"/>
                <a:cs typeface="Times New Roman" pitchFamily="18" charset="0"/>
                <a:hlinkClick r:id="rId3"/>
              </a:rPr>
              <a:t>http://individual.utoronto.ca/tagliamonte/Goldvarb/GV_index.htm#ref</a:t>
            </a:r>
            <a:r>
              <a:rPr lang="en-US" sz="1000" u="sng" dirty="0">
                <a:latin typeface="Times New Roman" pitchFamily="18" charset="0"/>
                <a:cs typeface="Times New Roman" pitchFamily="18" charset="0"/>
              </a:rPr>
              <a:t>&gt;.  </a:t>
            </a:r>
            <a:r>
              <a:rPr lang="pt-BR" sz="1000" u="sng" dirty="0">
                <a:latin typeface="Times New Roman" pitchFamily="18" charset="0"/>
                <a:cs typeface="Times New Roman" pitchFamily="18" charset="0"/>
              </a:rPr>
              <a:t>Acesso em: 01 de maio de 2016.</a:t>
            </a:r>
            <a:endParaRPr lang="pt-BR" sz="1000" dirty="0">
              <a:latin typeface="Times New Roman" pitchFamily="18" charset="0"/>
              <a:cs typeface="Times New Roman" pitchFamily="18" charset="0"/>
            </a:endParaRPr>
          </a:p>
          <a:p>
            <a:pPr marL="0" indent="0">
              <a:buNone/>
            </a:pPr>
            <a:r>
              <a:rPr lang="pt-BR" sz="1000" dirty="0">
                <a:latin typeface="Times New Roman" pitchFamily="18" charset="0"/>
                <a:cs typeface="Times New Roman" pitchFamily="18" charset="0"/>
              </a:rPr>
              <a:t> </a:t>
            </a:r>
          </a:p>
          <a:p>
            <a:pPr marL="0" indent="0">
              <a:buNone/>
            </a:pPr>
            <a:endParaRPr lang="pt-BR" sz="1000" dirty="0">
              <a:latin typeface="Times New Roman" pitchFamily="18" charset="0"/>
              <a:cs typeface="Times New Roman" pitchFamily="18" charset="0"/>
            </a:endParaRPr>
          </a:p>
          <a:p>
            <a:pPr marL="0" indent="0">
              <a:buNone/>
            </a:pPr>
            <a:endParaRPr lang="pt-BR" sz="1000" dirty="0">
              <a:latin typeface="Times New Roman" pitchFamily="18" charset="0"/>
              <a:cs typeface="Times New Roman" pitchFamily="18" charset="0"/>
            </a:endParaRPr>
          </a:p>
        </p:txBody>
      </p:sp>
    </p:spTree>
    <p:extLst>
      <p:ext uri="{BB962C8B-B14F-4D97-AF65-F5344CB8AC3E}">
        <p14:creationId xmlns:p14="http://schemas.microsoft.com/office/powerpoint/2010/main" val="20777125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8229600" cy="6192688"/>
          </a:xfrm>
        </p:spPr>
        <p:txBody>
          <a:bodyPr>
            <a:normAutofit fontScale="32500" lnSpcReduction="20000"/>
          </a:bodyPr>
          <a:lstStyle/>
          <a:p>
            <a:pPr marL="0" indent="0">
              <a:buNone/>
            </a:pPr>
            <a:r>
              <a:rPr lang="pt-BR" dirty="0">
                <a:latin typeface="Times New Roman" pitchFamily="18" charset="0"/>
                <a:cs typeface="Times New Roman" pitchFamily="18" charset="0"/>
              </a:rPr>
              <a:t>SANTOS, M. R. A. dos. </a:t>
            </a:r>
            <a:r>
              <a:rPr lang="pt-BR" i="1" dirty="0">
                <a:latin typeface="Times New Roman" pitchFamily="18" charset="0"/>
                <a:cs typeface="Times New Roman" pitchFamily="18" charset="0"/>
              </a:rPr>
              <a:t>Fronteiras do sertão baiano</a:t>
            </a:r>
            <a:r>
              <a:rPr lang="pt-BR" dirty="0">
                <a:latin typeface="Times New Roman" pitchFamily="18" charset="0"/>
                <a:cs typeface="Times New Roman" pitchFamily="18" charset="0"/>
              </a:rPr>
              <a:t>: 1640-1750. 2010. Tese (Doutorado em História Social) – Faculdade de Filosofia, Letras e Ciências Humanas, Universidade de São Paulo, São Paulo.</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SANTIAGO, H. S. </a:t>
            </a:r>
            <a:r>
              <a:rPr lang="pt-BR" i="1" dirty="0">
                <a:latin typeface="Times New Roman" pitchFamily="18" charset="0"/>
                <a:cs typeface="Times New Roman" pitchFamily="18" charset="0"/>
              </a:rPr>
              <a:t>As memórias dos sertanejos baianos: expressões sobre suas práticas de escrita</a:t>
            </a:r>
            <a:r>
              <a:rPr lang="pt-BR" dirty="0">
                <a:latin typeface="Times New Roman" pitchFamily="18" charset="0"/>
                <a:cs typeface="Times New Roman" pitchFamily="18" charset="0"/>
              </a:rPr>
              <a:t>. In: VI Congresso Internacional de Pesquisa (Auto) Biográfica, Modos de Viver, Narrar e Guardar. Rio de Janeiro, 2014.</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a:t>
            </a:r>
            <a:r>
              <a:rPr lang="pt-BR" i="1" dirty="0">
                <a:latin typeface="Times New Roman" pitchFamily="18" charset="0"/>
                <a:cs typeface="Times New Roman" pitchFamily="18" charset="0"/>
              </a:rPr>
              <a:t>Um estudo do português popular brasileiro em cartas pessoais de mãos “cândidas” do sertão baiano</a:t>
            </a:r>
            <a:r>
              <a:rPr lang="pt-BR" dirty="0">
                <a:latin typeface="Times New Roman" pitchFamily="18" charset="0"/>
                <a:cs typeface="Times New Roman" pitchFamily="18" charset="0"/>
              </a:rPr>
              <a:t>. 2012. Dissertação de Mestrado - UEFS, Feira de Santana.</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SAUSSURE, F. </a:t>
            </a:r>
            <a:r>
              <a:rPr lang="pt-BR" i="1" dirty="0">
                <a:latin typeface="Times New Roman" pitchFamily="18" charset="0"/>
                <a:cs typeface="Times New Roman" pitchFamily="18" charset="0"/>
              </a:rPr>
              <a:t>Curso de linguística geral</a:t>
            </a:r>
            <a:r>
              <a:rPr lang="pt-BR" dirty="0">
                <a:latin typeface="Times New Roman" pitchFamily="18" charset="0"/>
                <a:cs typeface="Times New Roman" pitchFamily="18" charset="0"/>
              </a:rPr>
              <a:t>. </a:t>
            </a:r>
            <a:r>
              <a:rPr lang="en-US" dirty="0">
                <a:latin typeface="Times New Roman" pitchFamily="18" charset="0"/>
                <a:cs typeface="Times New Roman" pitchFamily="18" charset="0"/>
              </a:rPr>
              <a:t>São Paulo: </a:t>
            </a:r>
            <a:r>
              <a:rPr lang="en-US" dirty="0" err="1">
                <a:latin typeface="Times New Roman" pitchFamily="18" charset="0"/>
                <a:cs typeface="Times New Roman" pitchFamily="18" charset="0"/>
              </a:rPr>
              <a:t>Cultrix</a:t>
            </a:r>
            <a:r>
              <a:rPr lang="en-US" dirty="0">
                <a:latin typeface="Times New Roman" pitchFamily="18" charset="0"/>
                <a:cs typeface="Times New Roman" pitchFamily="18" charset="0"/>
              </a:rPr>
              <a:t>, 1997.</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SCHERRE, M, M. P. Phrase level parallelism effect on noun phrase number agreement. </a:t>
            </a:r>
            <a:r>
              <a:rPr lang="pt-BR" dirty="0">
                <a:latin typeface="Times New Roman" pitchFamily="18" charset="0"/>
                <a:cs typeface="Times New Roman" pitchFamily="18" charset="0"/>
              </a:rPr>
              <a:t>In: </a:t>
            </a:r>
            <a:r>
              <a:rPr lang="pt-BR" i="1" dirty="0" err="1">
                <a:latin typeface="Times New Roman" pitchFamily="18" charset="0"/>
                <a:cs typeface="Times New Roman" pitchFamily="18" charset="0"/>
              </a:rPr>
              <a:t>Language</a:t>
            </a:r>
            <a:r>
              <a:rPr lang="pt-BR" i="1" dirty="0">
                <a:latin typeface="Times New Roman" pitchFamily="18" charset="0"/>
                <a:cs typeface="Times New Roman" pitchFamily="18" charset="0"/>
              </a:rPr>
              <a:t> </a:t>
            </a:r>
            <a:r>
              <a:rPr lang="pt-BR" i="1" dirty="0" err="1">
                <a:latin typeface="Times New Roman" pitchFamily="18" charset="0"/>
                <a:cs typeface="Times New Roman" pitchFamily="18" charset="0"/>
              </a:rPr>
              <a:t>Variation</a:t>
            </a:r>
            <a:r>
              <a:rPr lang="pt-BR" i="1" dirty="0">
                <a:latin typeface="Times New Roman" pitchFamily="18" charset="0"/>
                <a:cs typeface="Times New Roman" pitchFamily="18" charset="0"/>
              </a:rPr>
              <a:t> </a:t>
            </a:r>
            <a:r>
              <a:rPr lang="pt-BR" i="1" dirty="0" err="1">
                <a:latin typeface="Times New Roman" pitchFamily="18" charset="0"/>
                <a:cs typeface="Times New Roman" pitchFamily="18" charset="0"/>
              </a:rPr>
              <a:t>and</a:t>
            </a:r>
            <a:r>
              <a:rPr lang="pt-BR" i="1" dirty="0">
                <a:latin typeface="Times New Roman" pitchFamily="18" charset="0"/>
                <a:cs typeface="Times New Roman" pitchFamily="18" charset="0"/>
              </a:rPr>
              <a:t> </a:t>
            </a:r>
            <a:r>
              <a:rPr lang="pt-BR" i="1" dirty="0" err="1">
                <a:latin typeface="Times New Roman" pitchFamily="18" charset="0"/>
                <a:cs typeface="Times New Roman" pitchFamily="18" charset="0"/>
              </a:rPr>
              <a:t>Change</a:t>
            </a:r>
            <a:r>
              <a:rPr lang="pt-BR" dirty="0">
                <a:latin typeface="Times New Roman" pitchFamily="18" charset="0"/>
                <a:cs typeface="Times New Roman" pitchFamily="18" charset="0"/>
              </a:rPr>
              <a:t>, 2001.</a:t>
            </a:r>
          </a:p>
          <a:p>
            <a:pPr marL="0" indent="0">
              <a:buNone/>
            </a:pPr>
            <a:endParaRPr lang="pt-BR" dirty="0">
              <a:latin typeface="Times New Roman" pitchFamily="18" charset="0"/>
              <a:cs typeface="Times New Roman" pitchFamily="18" charset="0"/>
            </a:endParaRPr>
          </a:p>
          <a:p>
            <a:pPr marL="0" indent="0">
              <a:buNone/>
            </a:pPr>
            <a:r>
              <a:rPr lang="pt-BR" dirty="0">
                <a:latin typeface="Times New Roman" pitchFamily="18" charset="0"/>
                <a:cs typeface="Times New Roman" pitchFamily="18" charset="0"/>
              </a:rPr>
              <a:t>______. Sobre a Influência de três Variáveis Relacionadas na Concordância Nominal em Português. In: SCHERRE, M. M P. ; SILVA, G. M. de O e. (Org.). </a:t>
            </a:r>
            <a:r>
              <a:rPr lang="pt-BR" i="1" dirty="0">
                <a:latin typeface="Times New Roman" pitchFamily="18" charset="0"/>
                <a:cs typeface="Times New Roman" pitchFamily="18" charset="0"/>
              </a:rPr>
              <a:t>Padrões sociolinguísticos</a:t>
            </a:r>
            <a:r>
              <a:rPr lang="pt-BR" dirty="0">
                <a:latin typeface="Times New Roman" pitchFamily="18" charset="0"/>
                <a:cs typeface="Times New Roman" pitchFamily="18" charset="0"/>
              </a:rPr>
              <a:t>: análise de fenômenos variáveis do português falado na cidade do Rio de Janeiro. Rio de Janeiro: Tempo Brasileiro: Departamento de Linguística e Filologia, UFRJ, 1998.</a:t>
            </a:r>
          </a:p>
          <a:p>
            <a:pPr marL="0" indent="0">
              <a:buNone/>
            </a:pPr>
            <a:endParaRPr lang="pt-BR" dirty="0" smtClean="0">
              <a:latin typeface="Times New Roman" pitchFamily="18" charset="0"/>
              <a:cs typeface="Times New Roman" pitchFamily="18" charset="0"/>
            </a:endParaRPr>
          </a:p>
          <a:p>
            <a:pPr marL="0" indent="0">
              <a:buNone/>
            </a:pPr>
            <a:r>
              <a:rPr lang="pt-BR" dirty="0" smtClean="0">
                <a:latin typeface="Times New Roman" pitchFamily="18" charset="0"/>
                <a:cs typeface="Times New Roman" pitchFamily="18" charset="0"/>
              </a:rPr>
              <a:t>______. </a:t>
            </a:r>
            <a:r>
              <a:rPr lang="pt-BR" dirty="0">
                <a:latin typeface="Times New Roman" pitchFamily="18" charset="0"/>
                <a:cs typeface="Times New Roman" pitchFamily="18" charset="0"/>
              </a:rPr>
              <a:t>Concordância nominal e funcionalismo. </a:t>
            </a:r>
            <a:r>
              <a:rPr lang="pt-BR" i="1" dirty="0">
                <a:latin typeface="Times New Roman" pitchFamily="18" charset="0"/>
                <a:cs typeface="Times New Roman" pitchFamily="18" charset="0"/>
              </a:rPr>
              <a:t>Alfa</a:t>
            </a:r>
            <a:r>
              <a:rPr lang="pt-BR" dirty="0">
                <a:latin typeface="Times New Roman" pitchFamily="18" charset="0"/>
                <a:cs typeface="Times New Roman" pitchFamily="18" charset="0"/>
              </a:rPr>
              <a:t>, São Paulo, 41(</a:t>
            </a:r>
            <a:r>
              <a:rPr lang="pt-BR" dirty="0" err="1">
                <a:latin typeface="Times New Roman" pitchFamily="18" charset="0"/>
                <a:cs typeface="Times New Roman" pitchFamily="18" charset="0"/>
              </a:rPr>
              <a:t>n.esp</a:t>
            </a:r>
            <a:r>
              <a:rPr lang="pt-BR" dirty="0">
                <a:latin typeface="Times New Roman" pitchFamily="18" charset="0"/>
                <a:cs typeface="Times New Roman" pitchFamily="18" charset="0"/>
              </a:rPr>
              <a:t>), 1997. p. 181-206.</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Aspectos da concordância de número no português do Brasil. </a:t>
            </a:r>
            <a:r>
              <a:rPr lang="pt-BR" i="1" dirty="0">
                <a:latin typeface="Times New Roman" pitchFamily="18" charset="0"/>
                <a:cs typeface="Times New Roman" pitchFamily="18" charset="0"/>
              </a:rPr>
              <a:t>Revista Internacional de Língua Portuguesa (RILP)</a:t>
            </a:r>
            <a:r>
              <a:rPr lang="pt-BR" dirty="0">
                <a:latin typeface="Times New Roman" pitchFamily="18" charset="0"/>
                <a:cs typeface="Times New Roman" pitchFamily="18" charset="0"/>
              </a:rPr>
              <a:t> – Norma e Variação do Português. Associação das Universidades de Língua Portuguesa. n. 12, dez. de 1994, p. 37-49.</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A concordância de número nos predicativos e nos particípios passivos. </a:t>
            </a:r>
            <a:r>
              <a:rPr lang="pt-BR" i="1" dirty="0" err="1">
                <a:latin typeface="Times New Roman" pitchFamily="18" charset="0"/>
                <a:cs typeface="Times New Roman" pitchFamily="18" charset="0"/>
              </a:rPr>
              <a:t>Organon</a:t>
            </a:r>
            <a:r>
              <a:rPr lang="pt-BR" dirty="0">
                <a:latin typeface="Times New Roman" pitchFamily="18" charset="0"/>
                <a:cs typeface="Times New Roman" pitchFamily="18" charset="0"/>
              </a:rPr>
              <a:t> – A variação no português do Brasil. Porto Alegre, UFRGS-Instituto de Letras, 1991. p. 52-70.</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Reanálise da concordância nominal em Português. </a:t>
            </a:r>
            <a:r>
              <a:rPr lang="pt-BR" i="1" dirty="0">
                <a:latin typeface="Times New Roman" pitchFamily="18" charset="0"/>
                <a:cs typeface="Times New Roman" pitchFamily="18" charset="0"/>
              </a:rPr>
              <a:t>ABRALIN </a:t>
            </a:r>
            <a:r>
              <a:rPr lang="pt-BR" dirty="0">
                <a:latin typeface="Times New Roman" pitchFamily="18" charset="0"/>
                <a:cs typeface="Times New Roman" pitchFamily="18" charset="0"/>
              </a:rPr>
              <a:t>– Boletim da Associação Brasileira de </a:t>
            </a:r>
            <a:r>
              <a:rPr lang="pt-BR" dirty="0" err="1">
                <a:latin typeface="Times New Roman" pitchFamily="18" charset="0"/>
                <a:cs typeface="Times New Roman" pitchFamily="18" charset="0"/>
              </a:rPr>
              <a:t>Lingüística</a:t>
            </a:r>
            <a:r>
              <a:rPr lang="pt-BR" dirty="0">
                <a:latin typeface="Times New Roman" pitchFamily="18" charset="0"/>
                <a:cs typeface="Times New Roman" pitchFamily="18" charset="0"/>
              </a:rPr>
              <a:t>. São Paulo, UNICAMP, 1989, p. 97-124.</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a:t>
            </a:r>
            <a:r>
              <a:rPr lang="pt-BR" i="1" dirty="0">
                <a:latin typeface="Times New Roman" pitchFamily="18" charset="0"/>
                <a:cs typeface="Times New Roman" pitchFamily="18" charset="0"/>
              </a:rPr>
              <a:t>Reanálise da concordância nominal em português</a:t>
            </a:r>
            <a:r>
              <a:rPr lang="pt-BR" dirty="0">
                <a:latin typeface="Times New Roman" pitchFamily="18" charset="0"/>
                <a:cs typeface="Times New Roman" pitchFamily="18" charset="0"/>
              </a:rPr>
              <a:t>. 1988.Tese de Doutorado em Linguística – Faculdade de Letras, UFRJ, Rio de Janeiro.</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 </a:t>
            </a:r>
            <a:r>
              <a:rPr lang="pt-BR" i="1" dirty="0">
                <a:latin typeface="Times New Roman" pitchFamily="18" charset="0"/>
                <a:cs typeface="Times New Roman" pitchFamily="18" charset="0"/>
              </a:rPr>
              <a:t>A regra de concordância de número no sintagma nominal em português</a:t>
            </a:r>
            <a:r>
              <a:rPr lang="pt-BR" dirty="0">
                <a:latin typeface="Times New Roman" pitchFamily="18" charset="0"/>
                <a:cs typeface="Times New Roman" pitchFamily="18" charset="0"/>
              </a:rPr>
              <a:t>. 1978. Dissertação de Mestrado – Pontifícia Universidade Católica, Rio de Janeiro.</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_______; NARO, A. J.. Duas dimensões do paralelismo verbal no português popular do Brasil. </a:t>
            </a:r>
            <a:r>
              <a:rPr lang="en-US" i="1" dirty="0">
                <a:latin typeface="Times New Roman" pitchFamily="18" charset="0"/>
                <a:cs typeface="Times New Roman" pitchFamily="18" charset="0"/>
              </a:rPr>
              <a:t>DELTA</a:t>
            </a:r>
            <a:r>
              <a:rPr lang="en-US" dirty="0">
                <a:latin typeface="Times New Roman" pitchFamily="18" charset="0"/>
                <a:cs typeface="Times New Roman" pitchFamily="18" charset="0"/>
              </a:rPr>
              <a:t> 9(1), 1993, p. 1-14.</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endParaRPr lang="pt-BR"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SCHMITT, C.; MUNN. A. Against the nominal mapping parameter: bare nouns in Brazilian Portuguese. In: TAMANJI, P.; HIROTANI, M.; HALL, D. </a:t>
            </a:r>
            <a:r>
              <a:rPr lang="en-US" i="1" dirty="0">
                <a:latin typeface="Times New Roman" pitchFamily="18" charset="0"/>
                <a:cs typeface="Times New Roman" pitchFamily="18" charset="0"/>
              </a:rPr>
              <a:t>Proceedings of NELS</a:t>
            </a:r>
            <a:r>
              <a:rPr lang="en-US" dirty="0">
                <a:latin typeface="Times New Roman" pitchFamily="18" charset="0"/>
                <a:cs typeface="Times New Roman" pitchFamily="18" charset="0"/>
              </a:rPr>
              <a:t>, n. 29, 1999, p. 339-353</a:t>
            </a:r>
            <a:r>
              <a:rPr lang="en-US"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a:p>
            <a:pPr marL="0" indent="0">
              <a:buNone/>
            </a:pPr>
            <a:r>
              <a:rPr lang="pt-BR" dirty="0">
                <a:latin typeface="Times New Roman" pitchFamily="18" charset="0"/>
                <a:cs typeface="Times New Roman" pitchFamily="18" charset="0"/>
              </a:rPr>
              <a:t>SILVA NETO, S. da. </a:t>
            </a:r>
            <a:r>
              <a:rPr lang="pt-BR" i="1" dirty="0">
                <a:latin typeface="Times New Roman" pitchFamily="18" charset="0"/>
                <a:cs typeface="Times New Roman" pitchFamily="18" charset="0"/>
              </a:rPr>
              <a:t>História da língua portuguesa</a:t>
            </a:r>
            <a:r>
              <a:rPr lang="pt-BR" dirty="0">
                <a:latin typeface="Times New Roman" pitchFamily="18" charset="0"/>
                <a:cs typeface="Times New Roman" pitchFamily="18" charset="0"/>
              </a:rPr>
              <a:t>.  Rio de Janeiro: Livros de Portugal, 1950. </a:t>
            </a:r>
          </a:p>
          <a:p>
            <a:pPr marL="0" indent="0">
              <a:buNone/>
            </a:pPr>
            <a:r>
              <a:rPr lang="pt-BR" dirty="0">
                <a:latin typeface="Times New Roman" pitchFamily="18" charset="0"/>
                <a:cs typeface="Times New Roman" pitchFamily="18" charset="0"/>
              </a:rPr>
              <a:t> </a:t>
            </a:r>
          </a:p>
          <a:p>
            <a:pPr marL="0" indent="0">
              <a:buNone/>
            </a:pPr>
            <a:r>
              <a:rPr lang="pt-BR" dirty="0">
                <a:latin typeface="Times New Roman" pitchFamily="18" charset="0"/>
                <a:cs typeface="Times New Roman" pitchFamily="18" charset="0"/>
              </a:rPr>
              <a:t>SIMIONI, L. </a:t>
            </a:r>
            <a:r>
              <a:rPr lang="pt-BR" i="1" dirty="0">
                <a:latin typeface="Times New Roman" pitchFamily="18" charset="0"/>
                <a:cs typeface="Times New Roman" pitchFamily="18" charset="0"/>
              </a:rPr>
              <a:t>Aquisição da Concordância Nominal de Número</a:t>
            </a:r>
            <a:r>
              <a:rPr lang="pt-BR" dirty="0">
                <a:latin typeface="Times New Roman" pitchFamily="18" charset="0"/>
                <a:cs typeface="Times New Roman" pitchFamily="18" charset="0"/>
              </a:rPr>
              <a:t>: um estudo de caso. Monografia de Conclusão de Curso. Rio Grande do Sul: UFRGS, 2002.</a:t>
            </a:r>
          </a:p>
          <a:p>
            <a:pPr marL="0" indent="0">
              <a:buNone/>
            </a:pPr>
            <a:endParaRPr lang="pt-BR" dirty="0">
              <a:latin typeface="Times New Roman" pitchFamily="18" charset="0"/>
              <a:cs typeface="Times New Roman" pitchFamily="18" charset="0"/>
            </a:endParaRPr>
          </a:p>
          <a:p>
            <a:pPr marL="0" indent="0">
              <a:buNone/>
            </a:pP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5586802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548680"/>
            <a:ext cx="8229600" cy="4525963"/>
          </a:xfrm>
        </p:spPr>
        <p:txBody>
          <a:bodyPr>
            <a:normAutofit/>
          </a:bodyPr>
          <a:lstStyle/>
          <a:p>
            <a:pPr marL="0" indent="0">
              <a:buNone/>
            </a:pPr>
            <a:r>
              <a:rPr lang="pt-BR" sz="1050"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______. </a:t>
            </a:r>
            <a:r>
              <a:rPr lang="pt-BR" sz="1050" i="1" dirty="0">
                <a:latin typeface="Times New Roman" pitchFamily="18" charset="0"/>
                <a:cs typeface="Times New Roman" pitchFamily="18" charset="0"/>
              </a:rPr>
              <a:t>A aquisição da concordância nominal de número no português brasileiro</a:t>
            </a:r>
            <a:r>
              <a:rPr lang="pt-BR" sz="1050" dirty="0">
                <a:latin typeface="Times New Roman" pitchFamily="18" charset="0"/>
                <a:cs typeface="Times New Roman" pitchFamily="18" charset="0"/>
              </a:rPr>
              <a:t>: um parâmetro para a concordância nominal. 2007. Dissertação de Mestrado, UFSC, Florianópolis.</a:t>
            </a:r>
          </a:p>
          <a:p>
            <a:pPr marL="0" indent="0">
              <a:buNone/>
            </a:pPr>
            <a:r>
              <a:rPr lang="pt-BR" sz="1050"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SIMÕES, L. Concordância Nominal de Número: questões de variação e aprendizagem. In: </a:t>
            </a:r>
            <a:r>
              <a:rPr lang="pt-BR" sz="1050" i="1" dirty="0">
                <a:latin typeface="Times New Roman" pitchFamily="18" charset="0"/>
                <a:cs typeface="Times New Roman" pitchFamily="18" charset="0"/>
              </a:rPr>
              <a:t>ANPOLL</a:t>
            </a:r>
            <a:r>
              <a:rPr lang="pt-BR" sz="1050" dirty="0">
                <a:latin typeface="Times New Roman" pitchFamily="18" charset="0"/>
                <a:cs typeface="Times New Roman" pitchFamily="18" charset="0"/>
              </a:rPr>
              <a:t> – Boletim Informativo, Maceió, v. 32, n. 1, 2004.</a:t>
            </a:r>
          </a:p>
          <a:p>
            <a:pPr marL="0" indent="0">
              <a:buNone/>
            </a:pPr>
            <a:r>
              <a:rPr lang="pt-BR" sz="1050"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TAVERES, L. </a:t>
            </a:r>
            <a:r>
              <a:rPr lang="pt-BR" sz="1050" i="1" dirty="0">
                <a:latin typeface="Times New Roman" pitchFamily="18" charset="0"/>
                <a:cs typeface="Times New Roman" pitchFamily="18" charset="0"/>
              </a:rPr>
              <a:t>História da Bahia</a:t>
            </a:r>
            <a:r>
              <a:rPr lang="pt-BR" sz="1050" dirty="0">
                <a:latin typeface="Times New Roman" pitchFamily="18" charset="0"/>
                <a:cs typeface="Times New Roman" pitchFamily="18" charset="0"/>
              </a:rPr>
              <a:t>. 10. ed. Salvador: EDUFBA, 2001.</a:t>
            </a:r>
          </a:p>
          <a:p>
            <a:pPr marL="0" indent="0">
              <a:buNone/>
            </a:pPr>
            <a:r>
              <a:rPr lang="pt-BR" sz="1050" dirty="0">
                <a:latin typeface="Times New Roman" pitchFamily="18" charset="0"/>
                <a:cs typeface="Times New Roman" pitchFamily="18" charset="0"/>
              </a:rPr>
              <a:t> </a:t>
            </a:r>
          </a:p>
          <a:p>
            <a:pPr marL="0" indent="0">
              <a:buNone/>
            </a:pPr>
            <a:r>
              <a:rPr lang="pt-BR" sz="1050" b="1" dirty="0">
                <a:latin typeface="Times New Roman" pitchFamily="18" charset="0"/>
                <a:cs typeface="Times New Roman" pitchFamily="18" charset="0"/>
              </a:rPr>
              <a:t>WEINREICH, U.; LABOV, W.; HERZOG, M. I. </a:t>
            </a:r>
            <a:r>
              <a:rPr lang="pt-BR" sz="1050" b="1" i="1" dirty="0">
                <a:latin typeface="Times New Roman" pitchFamily="18" charset="0"/>
                <a:cs typeface="Times New Roman" pitchFamily="18" charset="0"/>
              </a:rPr>
              <a:t>Fundamentos empíricos para uma teoria da mudança linguística.</a:t>
            </a:r>
            <a:r>
              <a:rPr lang="pt-BR" sz="1050" b="1" dirty="0">
                <a:latin typeface="Times New Roman" pitchFamily="18" charset="0"/>
                <a:cs typeface="Times New Roman" pitchFamily="18" charset="0"/>
              </a:rPr>
              <a:t> São Paulo: Parábola, 2006. [1968].</a:t>
            </a:r>
          </a:p>
          <a:p>
            <a:pPr marL="0" indent="0">
              <a:buNone/>
            </a:pPr>
            <a:r>
              <a:rPr lang="pt-BR" sz="1050" b="1" dirty="0">
                <a:latin typeface="Times New Roman" pitchFamily="18" charset="0"/>
                <a:cs typeface="Times New Roman" pitchFamily="18" charset="0"/>
              </a:rPr>
              <a:t> </a:t>
            </a:r>
          </a:p>
          <a:p>
            <a:pPr marL="0" indent="0">
              <a:buNone/>
            </a:pPr>
            <a:r>
              <a:rPr lang="pt-BR" sz="1050" dirty="0">
                <a:latin typeface="Times New Roman" pitchFamily="18" charset="0"/>
                <a:cs typeface="Times New Roman" pitchFamily="18" charset="0"/>
              </a:rPr>
              <a:t>XAVIER, M. F.; MIRA MATEUS, M. H. (Org.). </a:t>
            </a:r>
            <a:r>
              <a:rPr lang="pt-BR" sz="1050" i="1" dirty="0">
                <a:latin typeface="Times New Roman" pitchFamily="18" charset="0"/>
                <a:cs typeface="Times New Roman" pitchFamily="18" charset="0"/>
              </a:rPr>
              <a:t>Dicionário de termos linguísticos</a:t>
            </a:r>
            <a:r>
              <a:rPr lang="pt-BR" sz="1050" dirty="0">
                <a:latin typeface="Times New Roman" pitchFamily="18" charset="0"/>
                <a:cs typeface="Times New Roman" pitchFamily="18" charset="0"/>
              </a:rPr>
              <a:t>. v. II. Lisboa: Edições Cosmos, 1990.</a:t>
            </a:r>
          </a:p>
          <a:p>
            <a:endParaRPr lang="pt-BR" sz="1050" dirty="0"/>
          </a:p>
        </p:txBody>
      </p:sp>
    </p:spTree>
    <p:extLst>
      <p:ext uri="{BB962C8B-B14F-4D97-AF65-F5344CB8AC3E}">
        <p14:creationId xmlns:p14="http://schemas.microsoft.com/office/powerpoint/2010/main" val="29827403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123728" y="2420888"/>
            <a:ext cx="5152429" cy="1362075"/>
          </a:xfrm>
        </p:spPr>
        <p:txBody>
          <a:bodyPr>
            <a:scene3d>
              <a:camera prst="orthographicFront"/>
              <a:lightRig rig="balanced" dir="t">
                <a:rot lat="0" lon="0" rev="2100000"/>
              </a:lightRig>
            </a:scene3d>
            <a:sp3d extrusionH="57150" prstMaterial="metal">
              <a:bevelT w="38100" h="25400"/>
              <a:contourClr>
                <a:schemeClr val="bg2"/>
              </a:contourClr>
            </a:sp3d>
          </a:bodyPr>
          <a:lstStyle/>
          <a:p>
            <a:r>
              <a:rPr lang="pt-BR" sz="6000" b="1" dirty="0" smtClean="0">
                <a:ln w="50800"/>
                <a:solidFill>
                  <a:sysClr val="windowText" lastClr="000000"/>
                </a:solidFill>
                <a:effectLst>
                  <a:glow rad="63500">
                    <a:schemeClr val="accent4">
                      <a:satMod val="175000"/>
                      <a:alpha val="40000"/>
                    </a:schemeClr>
                  </a:glow>
                </a:effectLst>
                <a:latin typeface="Times New Roman" pitchFamily="18" charset="0"/>
                <a:cs typeface="Times New Roman" pitchFamily="18" charset="0"/>
              </a:rPr>
              <a:t>OBRIGADA!</a:t>
            </a:r>
            <a:endParaRPr lang="pt-BR" sz="6000" b="1" dirty="0">
              <a:ln w="50800"/>
              <a:solidFill>
                <a:sysClr val="windowText" lastClr="000000"/>
              </a:solidFill>
              <a:effectLst>
                <a:glow rad="63500">
                  <a:schemeClr val="accent4">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3915413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649491"/>
          </a:xfrm>
        </p:spPr>
        <p:txBody>
          <a:bodyPr/>
          <a:lstStyle/>
          <a:p>
            <a:pPr lvl="0" algn="just"/>
            <a:r>
              <a:rPr lang="pt-BR" sz="2400" dirty="0">
                <a:solidFill>
                  <a:prstClr val="black"/>
                </a:solidFill>
                <a:latin typeface="Times New Roman" pitchFamily="18" charset="0"/>
                <a:cs typeface="Times New Roman" pitchFamily="18" charset="0"/>
              </a:rPr>
              <a:t>A </a:t>
            </a:r>
            <a:r>
              <a:rPr lang="pt-BR" sz="2400" b="1" dirty="0">
                <a:solidFill>
                  <a:prstClr val="black"/>
                </a:solidFill>
                <a:latin typeface="Times New Roman" pitchFamily="18" charset="0"/>
                <a:cs typeface="Times New Roman" pitchFamily="18" charset="0"/>
              </a:rPr>
              <a:t>Sociolinguística </a:t>
            </a:r>
            <a:r>
              <a:rPr lang="pt-BR" sz="2400" b="1" dirty="0" err="1">
                <a:solidFill>
                  <a:prstClr val="black"/>
                </a:solidFill>
                <a:latin typeface="Times New Roman" pitchFamily="18" charset="0"/>
                <a:cs typeface="Times New Roman" pitchFamily="18" charset="0"/>
              </a:rPr>
              <a:t>Variacionista</a:t>
            </a:r>
            <a:r>
              <a:rPr lang="pt-BR" sz="2400" b="1" dirty="0">
                <a:solidFill>
                  <a:prstClr val="black"/>
                </a:solidFill>
                <a:latin typeface="Times New Roman" pitchFamily="18" charset="0"/>
                <a:cs typeface="Times New Roman" pitchFamily="18" charset="0"/>
              </a:rPr>
              <a:t> </a:t>
            </a:r>
            <a:r>
              <a:rPr lang="pt-BR" sz="2400" dirty="0">
                <a:solidFill>
                  <a:prstClr val="black"/>
                </a:solidFill>
                <a:latin typeface="Times New Roman" pitchFamily="18" charset="0"/>
                <a:cs typeface="Times New Roman" pitchFamily="18" charset="0"/>
              </a:rPr>
              <a:t>(WEINREICH; LABOV; HERZOG, 1968</a:t>
            </a:r>
            <a:r>
              <a:rPr lang="pt-BR" sz="2400" dirty="0" smtClean="0">
                <a:solidFill>
                  <a:prstClr val="black"/>
                </a:solidFill>
                <a:latin typeface="Times New Roman" pitchFamily="18" charset="0"/>
                <a:cs typeface="Times New Roman" pitchFamily="18" charset="0"/>
              </a:rPr>
              <a:t>):</a:t>
            </a:r>
          </a:p>
          <a:p>
            <a:pPr marL="0" lvl="0" indent="0" algn="just">
              <a:buNone/>
            </a:pPr>
            <a:endParaRPr lang="pt-BR" sz="2400" dirty="0">
              <a:solidFill>
                <a:prstClr val="black"/>
              </a:solidFill>
              <a:latin typeface="Times New Roman" pitchFamily="18" charset="0"/>
              <a:cs typeface="Times New Roman" pitchFamily="18" charset="0"/>
            </a:endParaRPr>
          </a:p>
          <a:p>
            <a:pPr marL="1182688" lvl="0" indent="-457200" algn="just">
              <a:buFont typeface="Wingdings" pitchFamily="2" charset="2"/>
              <a:buChar char="ü"/>
            </a:pPr>
            <a:r>
              <a:rPr lang="pt-BR" sz="2400" dirty="0" smtClean="0">
                <a:latin typeface="Times New Roman"/>
                <a:ea typeface="Calibri"/>
              </a:rPr>
              <a:t>As </a:t>
            </a:r>
            <a:r>
              <a:rPr lang="pt-BR" sz="2400" dirty="0">
                <a:latin typeface="Times New Roman"/>
                <a:ea typeface="Calibri"/>
              </a:rPr>
              <a:t>variações e as mudanças que ocorrem na língua são frutos também da </a:t>
            </a:r>
            <a:r>
              <a:rPr lang="pt-BR" sz="2400" b="1" dirty="0">
                <a:latin typeface="Times New Roman"/>
                <a:ea typeface="Calibri"/>
              </a:rPr>
              <a:t>relação existente entre língua e </a:t>
            </a:r>
            <a:r>
              <a:rPr lang="pt-BR" sz="2400" b="1" dirty="0" smtClean="0">
                <a:latin typeface="Times New Roman"/>
                <a:ea typeface="Calibri"/>
              </a:rPr>
              <a:t>sociedade</a:t>
            </a:r>
            <a:r>
              <a:rPr lang="pt-BR" sz="2400" dirty="0" smtClean="0">
                <a:latin typeface="Times New Roman"/>
                <a:ea typeface="Calibri"/>
              </a:rPr>
              <a:t>;</a:t>
            </a:r>
          </a:p>
          <a:p>
            <a:pPr marL="1182688" lvl="0" indent="-457200" algn="just">
              <a:buFont typeface="Wingdings" pitchFamily="2" charset="2"/>
              <a:buChar char="ü"/>
            </a:pPr>
            <a:r>
              <a:rPr lang="pt-BR" sz="2400" dirty="0" smtClean="0">
                <a:latin typeface="Times New Roman"/>
                <a:ea typeface="Calibri"/>
              </a:rPr>
              <a:t>Além </a:t>
            </a:r>
            <a:r>
              <a:rPr lang="pt-BR" sz="2400" dirty="0">
                <a:latin typeface="Times New Roman"/>
                <a:ea typeface="Calibri"/>
              </a:rPr>
              <a:t>dos </a:t>
            </a:r>
            <a:r>
              <a:rPr lang="pt-BR" sz="2400" b="1" dirty="0">
                <a:latin typeface="Times New Roman"/>
                <a:ea typeface="Calibri"/>
              </a:rPr>
              <a:t>fatores internos </a:t>
            </a:r>
            <a:r>
              <a:rPr lang="pt-BR" sz="2400" dirty="0">
                <a:latin typeface="Times New Roman"/>
                <a:ea typeface="Calibri"/>
              </a:rPr>
              <a:t>à estrutura da língua, as </a:t>
            </a:r>
            <a:r>
              <a:rPr lang="pt-BR" sz="2400" b="1" dirty="0">
                <a:latin typeface="Times New Roman"/>
                <a:ea typeface="Calibri"/>
              </a:rPr>
              <a:t>condições sociais </a:t>
            </a:r>
            <a:r>
              <a:rPr lang="pt-BR" sz="2400" dirty="0">
                <a:latin typeface="Times New Roman"/>
                <a:ea typeface="Calibri"/>
              </a:rPr>
              <a:t>influem no modo de falar dos </a:t>
            </a:r>
            <a:r>
              <a:rPr lang="pt-BR" sz="2400" dirty="0" smtClean="0">
                <a:latin typeface="Times New Roman"/>
                <a:ea typeface="Calibri"/>
              </a:rPr>
              <a:t>indivíduos;</a:t>
            </a:r>
          </a:p>
          <a:p>
            <a:pPr marL="1182688" lvl="0" indent="-457200" algn="just">
              <a:buFont typeface="Wingdings" pitchFamily="2" charset="2"/>
              <a:buChar char="ü"/>
            </a:pPr>
            <a:r>
              <a:rPr lang="pt-BR" sz="2400" dirty="0" smtClean="0">
                <a:latin typeface="Times New Roman"/>
                <a:ea typeface="Calibri"/>
              </a:rPr>
              <a:t>É necessário estudar </a:t>
            </a:r>
            <a:r>
              <a:rPr lang="pt-BR" sz="2400" dirty="0">
                <a:latin typeface="Times New Roman"/>
                <a:ea typeface="Calibri"/>
              </a:rPr>
              <a:t>a língua em seus diversos </a:t>
            </a:r>
            <a:r>
              <a:rPr lang="pt-BR" sz="2400" b="1" dirty="0">
                <a:latin typeface="Times New Roman"/>
                <a:ea typeface="Calibri"/>
              </a:rPr>
              <a:t>contextos de usos </a:t>
            </a:r>
            <a:r>
              <a:rPr lang="pt-BR" sz="2400" dirty="0">
                <a:latin typeface="Times New Roman"/>
                <a:ea typeface="Calibri"/>
              </a:rPr>
              <a:t>dentro da comunidade de fala</a:t>
            </a:r>
            <a:endParaRPr lang="pt-BR" sz="2400" dirty="0" smtClean="0">
              <a:latin typeface="Times New Roman"/>
              <a:ea typeface="Calibri"/>
            </a:endParaRPr>
          </a:p>
          <a:p>
            <a:pPr marL="1182688" lvl="0" indent="-457200" algn="just">
              <a:buFont typeface="Wingdings" pitchFamily="2" charset="2"/>
              <a:buChar char="ü"/>
            </a:pPr>
            <a:endParaRPr lang="pt-BR" sz="2200" dirty="0"/>
          </a:p>
        </p:txBody>
      </p:sp>
    </p:spTree>
    <p:extLst>
      <p:ext uri="{BB962C8B-B14F-4D97-AF65-F5344CB8AC3E}">
        <p14:creationId xmlns:p14="http://schemas.microsoft.com/office/powerpoint/2010/main" val="2032760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5737</TotalTime>
  <Words>4812</Words>
  <Application>Microsoft Office PowerPoint</Application>
  <PresentationFormat>Apresentação na tela (4:3)</PresentationFormat>
  <Paragraphs>1181</Paragraphs>
  <Slides>84</Slides>
  <Notes>2</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84</vt:i4>
      </vt:variant>
    </vt:vector>
  </HeadingPairs>
  <TitlesOfParts>
    <vt:vector size="86" baseType="lpstr">
      <vt:lpstr>Tema do Office</vt:lpstr>
      <vt:lpstr>Imagem de Bitmap</vt:lpstr>
      <vt:lpstr>UNIVERSIDADE ESTADUAL DE FEIRA DE SANTANA – UEFS DEPARTAMENTO DE LETRAS E ARTES PROGRAMA DE PÓS-GRADUAÇÃO EM ESTUDOS LINGUÍSTICOS     A VARIAÇÃO DA CONCORDÂNCIA NOMINAL DE NÚMERO EM CORRESPONDÊNCIAS PESSOAIS DO SERTÃO BAIANO        Lorena Rosa Santos (UEFS)     Profa. Dra. Zenaide de Oliveira Novais Carneiro (UEFS) Profa. Dra. Mariana Fagundes de Oliveira Lacerda (UEFS)   Feira de Santana, 05 de dezembro de 2019</vt:lpstr>
      <vt:lpstr>OBJETIVO GERAL</vt:lpstr>
      <vt:lpstr>OBJETIVOS ESPECÍFICOS</vt:lpstr>
      <vt:lpstr> A concordância nominal de número: aspectos gerais, conceitos e antecedentes </vt:lpstr>
      <vt:lpstr>Apresentação do PowerPoint</vt:lpstr>
      <vt:lpstr>Apresentação do PowerPoint</vt:lpstr>
      <vt:lpstr>Apresentação do PowerPoint</vt:lpstr>
      <vt:lpstr> FUNDAMENTAÇÃO TEÓRICA </vt:lpstr>
      <vt:lpstr>Apresentação do PowerPoint</vt:lpstr>
      <vt:lpstr>Apresentação do PowerPoint</vt:lpstr>
      <vt:lpstr>Apresentação do PowerPoint</vt:lpstr>
      <vt:lpstr>Apresentação do PowerPoint</vt:lpstr>
      <vt:lpstr>Apresentação do PowerPoint</vt:lpstr>
      <vt:lpstr>Modelo de carta escrita por sertanejos baianos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Ficha do remetente José Mendes de Almeida</vt:lpstr>
      <vt:lpstr>Apresentação do PowerPoint</vt:lpstr>
      <vt:lpstr>Apresentação do PowerPoint</vt:lpstr>
      <vt:lpstr>Apresentação do PowerPoint</vt:lpstr>
      <vt:lpstr>Apresentação do PowerPoint</vt:lpstr>
      <vt:lpstr>ANÁLISE DE DADOS</vt:lpstr>
      <vt:lpstr> 1- PERSPECTIVA SINTAGMÁTICA </vt:lpstr>
      <vt:lpstr>Taxas da variação da concordância no SN</vt:lpstr>
      <vt:lpstr>Frequência da variação na concordância nos SNs em cartas de inábeis do século XX</vt:lpstr>
      <vt:lpstr>Variáveis linguísticas/ sintagmática</vt:lpstr>
      <vt:lpstr>Apresentação do PowerPoint</vt:lpstr>
      <vt:lpstr>Efeito da posição do SN com relação ao verbo sobre a realização da concordância de número</vt:lpstr>
      <vt:lpstr>Efeito da Posição do SN em relação ao verbo na variação da concordância</vt:lpstr>
      <vt:lpstr>Apresentação do PowerPoint</vt:lpstr>
      <vt:lpstr>Apresentação do PowerPoint</vt:lpstr>
      <vt:lpstr>Efeito do número absoluto de constituintes do SN sobre a realização da concordância de número</vt:lpstr>
      <vt:lpstr>Efeito do Número absoluto de constituintes do SN na variação da concordância</vt:lpstr>
      <vt:lpstr>Variáveis sociais/Sintagmática</vt:lpstr>
      <vt:lpstr>Apresentação do PowerPoint</vt:lpstr>
      <vt:lpstr>Efeito da Situação de aprendizagem na variação na concordância de número nos SNs</vt:lpstr>
      <vt:lpstr>Apresentação do PowerPoint</vt:lpstr>
      <vt:lpstr>Efeito da presença/ausência dos SNs nas fórmulas sobre a realização da concordância de número</vt:lpstr>
      <vt:lpstr> 2- PERSPECTIVA MÓRFICA </vt:lpstr>
      <vt:lpstr>Taxas da variação da concordância entre os itens do SN</vt:lpstr>
      <vt:lpstr>Variação da concordância entre os constituintes dos SNs em cartas de inábeis do século XX</vt:lpstr>
      <vt:lpstr>Variáveis linguísticas/mórfica</vt:lpstr>
      <vt:lpstr>Apresentação do PowerPoint</vt:lpstr>
      <vt:lpstr>Apresentação do PowerPoint</vt:lpstr>
      <vt:lpstr>Apresentação do PowerPoint</vt:lpstr>
      <vt:lpstr>Efeito da posição do constituinte em relação ao núcleo sobre a realização da concordância de número</vt:lpstr>
      <vt:lpstr>Efeito da variável posição do constituinte em relação ao núcleo na variação na concordância de número nas cartas dos inábeis</vt:lpstr>
      <vt:lpstr>Apresentação do PowerPoint</vt:lpstr>
      <vt:lpstr>Apresentação do PowerPoint</vt:lpstr>
      <vt:lpstr>Apresentação do PowerPoint</vt:lpstr>
      <vt:lpstr>Efeito da saliência fônica e tonicidade sobre a realização da concordância de número nos itens do SN</vt:lpstr>
      <vt:lpstr>Efeito da Saliência fônica na concordância nominal</vt:lpstr>
      <vt:lpstr>Apresentação do PowerPoint</vt:lpstr>
      <vt:lpstr>Apresentação do PowerPoint</vt:lpstr>
      <vt:lpstr>Efeito das marcas precedentes sobre a realização da concordância de número nos itens do SN</vt:lpstr>
      <vt:lpstr>Efeito da variável marcas precedentes na variação na concordância de número nos SNs </vt:lpstr>
      <vt:lpstr>Variáveis sociais/mórfica</vt:lpstr>
      <vt:lpstr>Apresentação do PowerPoint</vt:lpstr>
      <vt:lpstr>Apresentação do PowerPoint</vt:lpstr>
      <vt:lpstr> 3- ESTUDO COMPARATIVO </vt:lpstr>
      <vt:lpstr>Dados comparativos: Efeito das marcas precedentes sobre a realização da concordância de número</vt:lpstr>
      <vt:lpstr>2 DADOS DAS CARTAS VERSUS DADOS DAS ATAS</vt:lpstr>
      <vt:lpstr>3 DADOS DE INÁBEIS VERSUS DADOS DE CRIANÇAS</vt:lpstr>
      <vt:lpstr>CONSIDERAÇÕES FINAIS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ESTADUAL DE FEIRA DE SANTANA – UEFS DEPARTAMENTO DE LETRAS E ARTES PROGRAMA DE PÓS-GRADUAÇÃO EM ESTUDOS LINGUÍSTICOS MESTRADO EM ESTUDOS LINGUÍSTICOS – MEL     A VARIAÇÃO DA CONCORDÂNCIA NOMINAL DE NÚMERO EM CARTAS DE INÁBEIS DO SERTÃO BAIANO (1906-2000)    DEFESA DE DISSERTAÇÃO DE MESTRADO     Orientanda: Lorena Enéas Rosa Santos (UEFS)     Orientadora: Dra. Zenaide de Oliveira Novais Carneiro (UEFS)  Feira de Santana, 15 de fevereiro de 2017</dc:title>
  <dc:creator>Eneas e Lore</dc:creator>
  <cp:lastModifiedBy>W7</cp:lastModifiedBy>
  <cp:revision>151</cp:revision>
  <dcterms:created xsi:type="dcterms:W3CDTF">2017-02-08T19:35:44Z</dcterms:created>
  <dcterms:modified xsi:type="dcterms:W3CDTF">2020-05-11T11:45:52Z</dcterms:modified>
</cp:coreProperties>
</file>