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72" r:id="rId2"/>
    <p:sldId id="430" r:id="rId3"/>
    <p:sldId id="461" r:id="rId4"/>
    <p:sldId id="446" r:id="rId5"/>
    <p:sldId id="463" r:id="rId6"/>
    <p:sldId id="462" r:id="rId7"/>
    <p:sldId id="464" r:id="rId8"/>
    <p:sldId id="465" r:id="rId9"/>
    <p:sldId id="472" r:id="rId10"/>
    <p:sldId id="473" r:id="rId11"/>
    <p:sldId id="466" r:id="rId12"/>
    <p:sldId id="467" r:id="rId13"/>
    <p:sldId id="431" r:id="rId14"/>
    <p:sldId id="434" r:id="rId15"/>
    <p:sldId id="433" r:id="rId16"/>
    <p:sldId id="453" r:id="rId17"/>
    <p:sldId id="452" r:id="rId18"/>
    <p:sldId id="435" r:id="rId19"/>
    <p:sldId id="432" r:id="rId20"/>
    <p:sldId id="455" r:id="rId21"/>
    <p:sldId id="440" r:id="rId22"/>
    <p:sldId id="456" r:id="rId23"/>
    <p:sldId id="457" r:id="rId24"/>
    <p:sldId id="458" r:id="rId25"/>
    <p:sldId id="445" r:id="rId26"/>
    <p:sldId id="437" r:id="rId27"/>
    <p:sldId id="414" r:id="rId28"/>
    <p:sldId id="450" r:id="rId29"/>
    <p:sldId id="439" r:id="rId30"/>
    <p:sldId id="448" r:id="rId31"/>
    <p:sldId id="447" r:id="rId32"/>
    <p:sldId id="438" r:id="rId33"/>
    <p:sldId id="415" r:id="rId34"/>
    <p:sldId id="449" r:id="rId35"/>
    <p:sldId id="418" r:id="rId36"/>
    <p:sldId id="459" r:id="rId37"/>
    <p:sldId id="469" r:id="rId38"/>
    <p:sldId id="468" r:id="rId39"/>
    <p:sldId id="454" r:id="rId40"/>
    <p:sldId id="471" r:id="rId41"/>
    <p:sldId id="470" r:id="rId42"/>
    <p:sldId id="423" r:id="rId43"/>
    <p:sldId id="474" r:id="rId44"/>
    <p:sldId id="476" r:id="rId45"/>
    <p:sldId id="424" r:id="rId46"/>
    <p:sldId id="477" r:id="rId47"/>
    <p:sldId id="478" r:id="rId48"/>
    <p:sldId id="479" r:id="rId49"/>
    <p:sldId id="480" r:id="rId50"/>
    <p:sldId id="485" r:id="rId51"/>
    <p:sldId id="486" r:id="rId52"/>
    <p:sldId id="481" r:id="rId53"/>
    <p:sldId id="482" r:id="rId54"/>
    <p:sldId id="483" r:id="rId55"/>
    <p:sldId id="382" r:id="rId56"/>
    <p:sldId id="392" r:id="rId57"/>
    <p:sldId id="393" r:id="rId58"/>
    <p:sldId id="340" r:id="rId59"/>
    <p:sldId id="406" r:id="rId60"/>
    <p:sldId id="405" r:id="rId61"/>
    <p:sldId id="322" r:id="rId62"/>
    <p:sldId id="355" r:id="rId63"/>
    <p:sldId id="398" r:id="rId64"/>
    <p:sldId id="399" r:id="rId65"/>
    <p:sldId id="326" r:id="rId66"/>
    <p:sldId id="400" r:id="rId67"/>
    <p:sldId id="488" r:id="rId68"/>
    <p:sldId id="487" r:id="rId69"/>
    <p:sldId id="489" r:id="rId70"/>
    <p:sldId id="490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8698" autoAdjust="0"/>
  </p:normalViewPr>
  <p:slideViewPr>
    <p:cSldViewPr snapToGrid="0" snapToObjects="1">
      <p:cViewPr>
        <p:scale>
          <a:sx n="100" d="100"/>
          <a:sy n="100" d="100"/>
        </p:scale>
        <p:origin x="-504" y="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08DE8-90AD-0C4D-9A4D-B20E3403F8B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C170-FEB7-014D-B523-69E7E6B7A4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0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C170-FEB7-014D-B523-69E7E6B7A4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3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6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5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8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6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C69A-D399-1444-B599-4CFEBCA1D8F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540AF-2BC0-2F4A-A10C-567A73A6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file:///\\localhost\Users\Zenaide\Desktop\Document2!OLE_LINK1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file:///\\localhost\Users\Zenaide\Desktop\Macintosh%20HD:Users:Zenaide:Desktop:2010_MarcioRobertoAlvesdosSantos-2.docx!OLE_LINK2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file:///\\localhost\Users\Zenaide\Desktop\Macintosh%20HD:Users:Zenaide:Desktop:Setembro%20Portugue&#770;s%20geral_visto%20por%20Mariana.docx!OLE_LINK6" TargetMode="Externa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file:///\\localhost\Users\Zenaide\Desktop\Macintosh%20HD:Users:Zenaide:Desktop:Setembro%20Portugue&#770;s%20geral_visto%20por%20Mariana.docx!OLE_LINK7" TargetMode="Externa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file:///\\localhost\Users\Zenaide\Desktop\Macintosh%20HD:Users:Zenaide:Desktop:Setembro%20Portugue&#770;s%20geral_visto%20por%20Mariana.docx!OLE_LINK8" TargetMode="Externa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5790468753558277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5790468753558277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5790468753558277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274638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599" y="1219200"/>
            <a:ext cx="6485467" cy="28066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chemeClr val="accent6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 dirty="0" smtClean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5200" y="5321300"/>
            <a:ext cx="2980267" cy="148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chemeClr val="accent6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400" dirty="0" smtClean="0">
                <a:solidFill>
                  <a:schemeClr val="tx1"/>
                </a:solidFill>
                <a:latin typeface="Times Bold"/>
                <a:cs typeface="Times Bold"/>
              </a:rPr>
              <a:t>Zenaide de Oliveira </a:t>
            </a:r>
            <a:r>
              <a:rPr lang="pt-BR" sz="1400" smtClean="0">
                <a:solidFill>
                  <a:schemeClr val="tx1"/>
                </a:solidFill>
                <a:latin typeface="Times Bold"/>
                <a:cs typeface="Times Bold"/>
              </a:rPr>
              <a:t>Novais Carneiro</a:t>
            </a:r>
          </a:p>
          <a:p>
            <a:pPr algn="r"/>
            <a:r>
              <a:rPr lang="pt-BR" sz="1400" dirty="0" smtClean="0">
                <a:solidFill>
                  <a:schemeClr val="tx1"/>
                </a:solidFill>
                <a:latin typeface="Times Bold"/>
                <a:cs typeface="Times Bold"/>
              </a:rPr>
              <a:t>Mariana Fagundes de </a:t>
            </a:r>
            <a:r>
              <a:rPr lang="pt-BR" sz="1400" dirty="0" smtClean="0">
                <a:solidFill>
                  <a:srgbClr val="000000"/>
                </a:solidFill>
                <a:latin typeface="Times Bold"/>
                <a:cs typeface="Times Bold"/>
              </a:rPr>
              <a:t>Oliveira Lacerda</a:t>
            </a:r>
          </a:p>
          <a:p>
            <a:pPr algn="r"/>
            <a:r>
              <a:rPr lang="pt-BR" sz="1400" dirty="0">
                <a:solidFill>
                  <a:schemeClr val="tx1"/>
                </a:solidFill>
                <a:latin typeface="Times Bold"/>
                <a:cs typeface="Times Bold"/>
              </a:rPr>
              <a:t>Norma Lucia Fernandes de Almeida </a:t>
            </a:r>
          </a:p>
          <a:p>
            <a:pPr algn="r"/>
            <a:endParaRPr lang="pt-BR" sz="1400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endParaRPr lang="pt-BR" sz="1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pt-BR" sz="1200" dirty="0" smtClean="0">
                <a:solidFill>
                  <a:schemeClr val="tx1"/>
                </a:solidFill>
                <a:latin typeface="Times Bold"/>
                <a:cs typeface="Times Bold"/>
              </a:rPr>
              <a:t>UNIVERSIDADE ESTADUAL DE FEIRA DE SANTANA</a:t>
            </a:r>
            <a:endParaRPr lang="pt-BR" sz="1200" dirty="0">
              <a:solidFill>
                <a:schemeClr val="tx1"/>
              </a:solidFill>
              <a:latin typeface="Times Bold"/>
              <a:cs typeface="Times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599" y="1240444"/>
            <a:ext cx="684530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Formação do Portuguës nos sertões baianos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Times Bold"/>
                <a:cs typeface="Times Bold"/>
              </a:rPr>
              <a:t>I</a:t>
            </a:r>
            <a:r>
              <a:rPr lang="pt-BR" sz="2500" dirty="0" err="1" smtClean="0">
                <a:solidFill>
                  <a:schemeClr val="bg1"/>
                </a:solidFill>
                <a:latin typeface="Times Bold"/>
                <a:cs typeface="Times Bold"/>
              </a:rPr>
              <a:t>ndícios</a:t>
            </a:r>
            <a:r>
              <a:rPr lang="pt-BR" sz="2500" dirty="0" smtClean="0">
                <a:solidFill>
                  <a:schemeClr val="bg1"/>
                </a:solidFill>
                <a:latin typeface="Times Bold"/>
                <a:cs typeface="Times Bold"/>
              </a:rPr>
              <a:t> sobre a a participação dos povos Tapuias no contato com o português no âmbito do avanço luso-brasileiro nos sertões baianos seiscentistas</a:t>
            </a:r>
            <a:endParaRPr lang="en-US" sz="2500" dirty="0">
              <a:solidFill>
                <a:schemeClr val="bg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11725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-50800" y="1155700"/>
            <a:ext cx="9194800" cy="5689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Sub-médio São Francisco </a:t>
            </a:r>
            <a:r>
              <a:rPr lang="pt-BR" sz="3500" dirty="0" smtClean="0">
                <a:solidFill>
                  <a:schemeClr val="tx1"/>
                </a:solidFill>
                <a:latin typeface="Times Bold"/>
                <a:cs typeface="Times Bold"/>
              </a:rPr>
              <a:t>- atuação de múltiplas ordens religiosas, com aldeias interligadas, com atividade intensa até 1749. </a:t>
            </a:r>
          </a:p>
          <a:p>
            <a:pPr algn="just"/>
            <a:endParaRPr lang="pt-BR" sz="3500" dirty="0" smtClean="0">
              <a:solidFill>
                <a:schemeClr val="tx1"/>
              </a:solidFill>
              <a:latin typeface="Times Bold"/>
              <a:cs typeface="Times Bold"/>
            </a:endParaRPr>
          </a:p>
          <a:p>
            <a:pPr algn="just"/>
            <a:r>
              <a:rPr lang="pt-BR" sz="3500" i="1" dirty="0">
                <a:solidFill>
                  <a:schemeClr val="tx1"/>
                </a:solidFill>
                <a:latin typeface="Times Bold"/>
                <a:cs typeface="Times Bold"/>
              </a:rPr>
              <a:t>J</a:t>
            </a:r>
            <a:r>
              <a:rPr lang="pt-BR" sz="3500" i="1" dirty="0" smtClean="0">
                <a:solidFill>
                  <a:schemeClr val="tx1"/>
                </a:solidFill>
                <a:latin typeface="Times Bold"/>
                <a:cs typeface="Times Bold"/>
              </a:rPr>
              <a:t>esuítas, </a:t>
            </a:r>
            <a:r>
              <a:rPr lang="pt-BR" sz="3500" b="1" i="1" dirty="0" smtClean="0">
                <a:solidFill>
                  <a:schemeClr val="bg1"/>
                </a:solidFill>
                <a:latin typeface="Times Bold"/>
                <a:cs typeface="Times Bold"/>
              </a:rPr>
              <a:t>capuchinhos franceses</a:t>
            </a:r>
            <a:r>
              <a:rPr lang="pt-BR" sz="3500" i="1" dirty="0" smtClean="0">
                <a:solidFill>
                  <a:schemeClr val="tx1"/>
                </a:solidFill>
                <a:latin typeface="Times Bold"/>
                <a:cs typeface="Times Bold"/>
              </a:rPr>
              <a:t> e italianos, </a:t>
            </a:r>
            <a:r>
              <a:rPr lang="pt-BR" sz="3500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oratianos</a:t>
            </a:r>
            <a:r>
              <a:rPr lang="pt-BR" sz="3500" i="1" dirty="0" smtClean="0">
                <a:solidFill>
                  <a:schemeClr val="tx1"/>
                </a:solidFill>
                <a:latin typeface="Times Bold"/>
                <a:cs typeface="Times Bold"/>
              </a:rPr>
              <a:t> e franciscanos)</a:t>
            </a:r>
          </a:p>
          <a:p>
            <a:pPr algn="just"/>
            <a:endParaRPr lang="pt-BR" sz="2500" b="1" dirty="0" smtClean="0">
              <a:solidFill>
                <a:schemeClr val="tx1"/>
              </a:solidFill>
              <a:latin typeface="Times Bold"/>
              <a:cs typeface="Times Bold"/>
            </a:endParaRPr>
          </a:p>
          <a:p>
            <a:pPr algn="just"/>
            <a:r>
              <a:rPr lang="pt-BR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Outras ocupações, contatos e conflitos</a:t>
            </a:r>
          </a:p>
          <a:p>
            <a:pPr algn="just"/>
            <a:r>
              <a:rPr lang="pt-BR" sz="2500" i="1" dirty="0" smtClean="0">
                <a:solidFill>
                  <a:schemeClr val="tx1"/>
                </a:solidFill>
                <a:latin typeface="Times Bold"/>
                <a:cs typeface="Times Bold"/>
              </a:rPr>
              <a:t>Sertanistas paulistas autônomos e pecuária, etc. GUERRA DOS BÁRBAROS, </a:t>
            </a:r>
            <a:r>
              <a:rPr lang="pt-BR" sz="2500" b="1" i="1" dirty="0" smtClean="0">
                <a:solidFill>
                  <a:schemeClr val="tx1"/>
                </a:solidFill>
                <a:latin typeface="Times Bold"/>
                <a:cs typeface="Times Bold"/>
              </a:rPr>
              <a:t>NÚCLEOS QUILOMBOLAS, tendo os AFRICANOS e seus descendentes assumido maior papel no século XIX </a:t>
            </a:r>
            <a:r>
              <a:rPr lang="pt-BR" sz="2500" i="1" dirty="0" smtClean="0">
                <a:solidFill>
                  <a:schemeClr val="tx1"/>
                </a:solidFill>
                <a:latin typeface="Times Bold"/>
                <a:cs typeface="Times Bold"/>
              </a:rPr>
              <a:t>(Carneiro e Almeida, [2002], 2008)</a:t>
            </a:r>
          </a:p>
        </p:txBody>
      </p:sp>
    </p:spTree>
    <p:extLst>
      <p:ext uri="{BB962C8B-B14F-4D97-AF65-F5344CB8AC3E}">
        <p14:creationId xmlns:p14="http://schemas.microsoft.com/office/powerpoint/2010/main" val="35439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0" y="454335"/>
            <a:ext cx="9059333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933" y="1971826"/>
            <a:ext cx="87884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atin typeface="Times Bold"/>
                <a:cs typeface="Times Bold"/>
              </a:rPr>
              <a:t> </a:t>
            </a:r>
          </a:p>
          <a:p>
            <a:pPr algn="just"/>
            <a:r>
              <a:rPr lang="pt-BR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É possível falar desses atores no baixo- médio e baixo </a:t>
            </a:r>
            <a:r>
              <a:rPr lang="pt-BR" sz="3500" b="1" dirty="0">
                <a:solidFill>
                  <a:schemeClr val="bg1"/>
                </a:solidFill>
                <a:latin typeface="Times Bold"/>
                <a:cs typeface="Times Bold"/>
              </a:rPr>
              <a:t>S</a:t>
            </a:r>
            <a:r>
              <a:rPr lang="pt-BR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ão Francisco?</a:t>
            </a:r>
          </a:p>
          <a:p>
            <a:endParaRPr lang="en-US" sz="2500" i="1" dirty="0" smtClean="0">
              <a:solidFill>
                <a:srgbClr val="000000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41944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0" y="285002"/>
            <a:ext cx="9059333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933" y="423333"/>
            <a:ext cx="8788400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latin typeface="Times Bold"/>
                <a:cs typeface="Times Bold"/>
              </a:rPr>
              <a:t> </a:t>
            </a:r>
            <a:endParaRPr lang="pt-BR" sz="3500" b="1" dirty="0" smtClean="0">
              <a:latin typeface="Times Bold"/>
              <a:cs typeface="Times Bold"/>
            </a:endParaRPr>
          </a:p>
          <a:p>
            <a:r>
              <a:rPr lang="pt-BR" sz="3500" b="1" dirty="0" smtClean="0">
                <a:latin typeface="Times Bold"/>
                <a:cs typeface="Times Bold"/>
              </a:rPr>
              <a:t>1) </a:t>
            </a:r>
            <a:r>
              <a:rPr lang="pt-BR" sz="3500" b="1" i="1" dirty="0" smtClean="0">
                <a:solidFill>
                  <a:srgbClr val="000000"/>
                </a:solidFill>
                <a:latin typeface="Times Bold"/>
                <a:cs typeface="Times Bold"/>
              </a:rPr>
              <a:t>Quem teria falado o </a:t>
            </a:r>
            <a:r>
              <a:rPr lang="pt-BR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Português geral brasileiro</a:t>
            </a:r>
            <a:r>
              <a:rPr lang="pt-BR" sz="3500" dirty="0" smtClean="0">
                <a:solidFill>
                  <a:srgbClr val="000000"/>
                </a:solidFill>
                <a:latin typeface="Times Bold"/>
                <a:cs typeface="Times Bold"/>
              </a:rPr>
              <a:t>?</a:t>
            </a:r>
            <a:endParaRPr lang="pt-BR" sz="2500" i="1" dirty="0" smtClean="0">
              <a:latin typeface="Times Bold"/>
              <a:cs typeface="Times Bold"/>
            </a:endParaRPr>
          </a:p>
          <a:p>
            <a:r>
              <a:rPr lang="pt-BR" sz="2500" i="1" dirty="0" smtClean="0">
                <a:latin typeface="Times Bold"/>
                <a:cs typeface="Times Bold"/>
              </a:rPr>
              <a:t>Indígenas, africanos e descendentes mestiços e não mestiços </a:t>
            </a:r>
            <a:r>
              <a:rPr lang="mr-IN" sz="2500" i="1" dirty="0" smtClean="0">
                <a:latin typeface="Times Bold"/>
                <a:cs typeface="Times Bold"/>
              </a:rPr>
              <a:t>–</a:t>
            </a:r>
            <a:r>
              <a:rPr lang="pt-BR" sz="2500" i="1" dirty="0" smtClean="0">
                <a:latin typeface="Times Bold"/>
                <a:cs typeface="Times Bold"/>
              </a:rPr>
              <a:t> variedades </a:t>
            </a:r>
            <a:r>
              <a:rPr lang="mr-IN" sz="2500" i="1" dirty="0" smtClean="0">
                <a:latin typeface="Times Bold"/>
                <a:cs typeface="Times Bold"/>
              </a:rPr>
              <a:t>–</a:t>
            </a:r>
            <a:r>
              <a:rPr lang="pt-BR" sz="2500" i="1" dirty="0" smtClean="0">
                <a:latin typeface="Times Bold"/>
                <a:cs typeface="Times Bold"/>
              </a:rPr>
              <a:t> </a:t>
            </a:r>
            <a:r>
              <a:rPr lang="pt-BR" sz="2500" i="1" dirty="0" err="1" smtClean="0">
                <a:latin typeface="Times Bold"/>
                <a:cs typeface="Times Bold"/>
              </a:rPr>
              <a:t>super</a:t>
            </a:r>
            <a:r>
              <a:rPr lang="pt-BR" sz="2500" i="1" dirty="0" smtClean="0">
                <a:latin typeface="Times Bold"/>
                <a:cs typeface="Times Bold"/>
              </a:rPr>
              <a:t> diversificadas</a:t>
            </a:r>
          </a:p>
          <a:p>
            <a:endParaRPr lang="pt-BR" sz="3500" i="1" dirty="0" smtClean="0">
              <a:latin typeface="Times Bold"/>
              <a:cs typeface="Times Bold"/>
            </a:endParaRPr>
          </a:p>
          <a:p>
            <a:r>
              <a:rPr lang="pt-BR" sz="3500" b="1" i="1" dirty="0" smtClean="0">
                <a:latin typeface="Times Bold"/>
                <a:cs typeface="Times Bold"/>
              </a:rPr>
              <a:t>2) Tipo de aquisição</a:t>
            </a:r>
          </a:p>
          <a:p>
            <a:r>
              <a:rPr lang="pt-BR" sz="2500" i="1" dirty="0" smtClean="0">
                <a:latin typeface="Times Bold"/>
                <a:cs typeface="Times Bold"/>
              </a:rPr>
              <a:t>L2 simplificado </a:t>
            </a:r>
          </a:p>
          <a:p>
            <a:endParaRPr lang="en-US" sz="2500" i="1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r>
              <a:rPr lang="en-US" sz="3500" b="1" i="1" dirty="0" smtClean="0">
                <a:solidFill>
                  <a:srgbClr val="000000"/>
                </a:solidFill>
                <a:latin typeface="Times Bold"/>
                <a:cs typeface="Times Bold"/>
              </a:rPr>
              <a:t>3) Input</a:t>
            </a:r>
            <a:r>
              <a:rPr lang="en-US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Times Bold"/>
                <a:cs typeface="Times Bold"/>
              </a:rPr>
              <a:t>para</a:t>
            </a:r>
            <a:r>
              <a:rPr lang="en-US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Times Bold"/>
                <a:cs typeface="Times Bold"/>
              </a:rPr>
              <a:t>novas</a:t>
            </a:r>
            <a:r>
              <a:rPr lang="en-US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  </a:t>
            </a:r>
            <a:r>
              <a:rPr lang="en-US" sz="3500" b="1" dirty="0" err="1" smtClean="0">
                <a:solidFill>
                  <a:srgbClr val="000000"/>
                </a:solidFill>
                <a:latin typeface="Times Bold"/>
                <a:cs typeface="Times Bold"/>
              </a:rPr>
              <a:t>aquisições</a:t>
            </a:r>
            <a:r>
              <a:rPr lang="en-US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 do </a:t>
            </a:r>
            <a:r>
              <a:rPr lang="en-US" sz="3500" b="1" dirty="0" err="1" smtClean="0">
                <a:solidFill>
                  <a:srgbClr val="000000"/>
                </a:solidFill>
                <a:latin typeface="Times Bold"/>
                <a:cs typeface="Times Bold"/>
              </a:rPr>
              <a:t>português</a:t>
            </a:r>
            <a:r>
              <a:rPr lang="en-US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Times Bold"/>
                <a:cs typeface="Times Bold"/>
              </a:rPr>
              <a:t>como</a:t>
            </a:r>
            <a:r>
              <a:rPr lang="en-US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 L1</a:t>
            </a:r>
            <a:endParaRPr lang="pt-BR" sz="3500" b="1" i="1" dirty="0">
              <a:solidFill>
                <a:srgbClr val="000000"/>
              </a:solidFill>
              <a:latin typeface="Times Bold"/>
              <a:cs typeface="Times Bold"/>
            </a:endParaRPr>
          </a:p>
          <a:p>
            <a:r>
              <a:rPr lang="x-none" sz="2500" i="1" dirty="0" smtClean="0">
                <a:solidFill>
                  <a:srgbClr val="000000"/>
                </a:solidFill>
                <a:latin typeface="Times Bold"/>
                <a:cs typeface="Times Bold"/>
              </a:rPr>
              <a:t>Dando </a:t>
            </a:r>
            <a:r>
              <a:rPr lang="pt-BR" sz="2500" i="1" dirty="0" smtClean="0">
                <a:solidFill>
                  <a:srgbClr val="000000"/>
                </a:solidFill>
                <a:latin typeface="Times Bold"/>
                <a:cs typeface="Times Bold"/>
              </a:rPr>
              <a:t>origem  ao </a:t>
            </a:r>
            <a:r>
              <a:rPr lang="en-US" sz="2500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português</a:t>
            </a:r>
            <a:r>
              <a:rPr lang="en-US" sz="2500" i="1" dirty="0" smtClean="0">
                <a:solidFill>
                  <a:srgbClr val="000000"/>
                </a:solidFill>
                <a:latin typeface="Times Bold"/>
                <a:cs typeface="Times Bold"/>
              </a:rPr>
              <a:t> popular, </a:t>
            </a:r>
            <a:r>
              <a:rPr lang="en-US" sz="2500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consequentemente</a:t>
            </a:r>
            <a:r>
              <a:rPr lang="en-US" sz="2500" i="1" dirty="0" smtClean="0">
                <a:solidFill>
                  <a:srgbClr val="000000"/>
                </a:solidFill>
                <a:latin typeface="Times Bold"/>
                <a:cs typeface="Times Bold"/>
              </a:rPr>
              <a:t>, </a:t>
            </a:r>
            <a:r>
              <a:rPr lang="en-US" sz="2500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variável</a:t>
            </a:r>
            <a:r>
              <a:rPr lang="en-US" sz="2500" i="1" dirty="0" smtClean="0">
                <a:solidFill>
                  <a:srgbClr val="000000"/>
                </a:solidFill>
                <a:latin typeface="Times Bold"/>
                <a:cs typeface="Times Bold"/>
              </a:rPr>
              <a:t> e plural, </a:t>
            </a:r>
            <a:r>
              <a:rPr lang="en-US" sz="2500" b="1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tendo</a:t>
            </a:r>
            <a:r>
              <a:rPr lang="en-US" sz="2500" b="1" i="1" dirty="0" smtClean="0">
                <a:solidFill>
                  <a:srgbClr val="000000"/>
                </a:solidFill>
                <a:latin typeface="Times Bold"/>
                <a:cs typeface="Times Bold"/>
              </a:rPr>
              <a:t> a </a:t>
            </a:r>
            <a:r>
              <a:rPr lang="en-US" sz="2500" b="1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variadade</a:t>
            </a:r>
            <a:r>
              <a:rPr lang="en-US" sz="2500" b="1" i="1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2500" b="1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africana</a:t>
            </a:r>
            <a:r>
              <a:rPr lang="en-US" sz="2500" b="1" i="1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2500" b="1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exercido</a:t>
            </a:r>
            <a:r>
              <a:rPr lang="en-US" sz="2500" b="1" i="1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2500" b="1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maior</a:t>
            </a:r>
            <a:r>
              <a:rPr lang="en-US" sz="2500" b="1" i="1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2500" b="1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papel</a:t>
            </a:r>
            <a:r>
              <a:rPr lang="en-US" sz="2500" b="1" i="1" dirty="0" smtClean="0">
                <a:solidFill>
                  <a:srgbClr val="000000"/>
                </a:solidFill>
                <a:latin typeface="Times Bold"/>
                <a:cs typeface="Times Bold"/>
              </a:rPr>
              <a:t> no </a:t>
            </a:r>
            <a:r>
              <a:rPr lang="en-US" sz="2500" b="1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século</a:t>
            </a:r>
            <a:r>
              <a:rPr lang="en-US" sz="2500" b="1" i="1" dirty="0" smtClean="0">
                <a:solidFill>
                  <a:srgbClr val="000000"/>
                </a:solidFill>
                <a:latin typeface="Times Bold"/>
                <a:cs typeface="Times Bold"/>
              </a:rPr>
              <a:t> XI</a:t>
            </a:r>
            <a:r>
              <a:rPr lang="en-US" sz="2500" i="1" dirty="0" smtClean="0">
                <a:solidFill>
                  <a:srgbClr val="000000"/>
                </a:solidFill>
                <a:latin typeface="Times Bold"/>
                <a:cs typeface="Times Bold"/>
              </a:rPr>
              <a:t>X (Carneiro e Almeida, 2008[2002])</a:t>
            </a:r>
            <a:endParaRPr lang="pt-BR" sz="3500" i="1" dirty="0" smtClean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35292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101600" y="2192304"/>
            <a:ext cx="9144000" cy="44914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OS SERTÕES: </a:t>
            </a:r>
            <a:r>
              <a:rPr lang="pt-BR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antes de 1640</a:t>
            </a:r>
          </a:p>
          <a:p>
            <a:endParaRPr lang="pt-BR" sz="3500" b="1" dirty="0" smtClean="0">
              <a:solidFill>
                <a:schemeClr val="tx1"/>
              </a:solidFill>
              <a:latin typeface="Times Bold"/>
              <a:cs typeface="Times Bold"/>
            </a:endParaRPr>
          </a:p>
          <a:p>
            <a:r>
              <a:rPr lang="pt-BR" sz="3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Multilinguismo</a:t>
            </a:r>
            <a:r>
              <a:rPr lang="pt-BR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 exclusivo de línguas indígenas</a:t>
            </a:r>
            <a:endParaRPr lang="pt-BR" sz="3500" b="1" dirty="0">
              <a:solidFill>
                <a:schemeClr val="tx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30920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101600" y="2192304"/>
            <a:ext cx="8720666" cy="44914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DIVERSAS LÍNGUAS E NAÇÕES</a:t>
            </a:r>
          </a:p>
        </p:txBody>
      </p:sp>
    </p:spTree>
    <p:extLst>
      <p:ext uri="{BB962C8B-B14F-4D97-AF65-F5344CB8AC3E}">
        <p14:creationId xmlns:p14="http://schemas.microsoft.com/office/powerpoint/2010/main" val="23475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5" name="Rectangle 4"/>
          <p:cNvSpPr/>
          <p:nvPr/>
        </p:nvSpPr>
        <p:spPr>
          <a:xfrm>
            <a:off x="0" y="186267"/>
            <a:ext cx="9262533" cy="66717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600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Acaroázes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 (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Acorane</a:t>
            </a:r>
            <a:r>
              <a:rPr lang="pt-BR" sz="3600" dirty="0" err="1">
                <a:solidFill>
                  <a:schemeClr val="tx1"/>
                </a:solidFill>
                <a:latin typeface="Times Bold"/>
                <a:cs typeface="Times Bold"/>
              </a:rPr>
              <a:t>s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),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Anaupirás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 (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Amoipirá</a:t>
            </a:r>
            <a:r>
              <a:rPr lang="pt-BR" sz="3600" dirty="0" err="1">
                <a:solidFill>
                  <a:schemeClr val="tx1"/>
                </a:solidFill>
                <a:latin typeface="Times Bold"/>
                <a:cs typeface="Times Bold"/>
              </a:rPr>
              <a:t>s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),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Aricobés</a:t>
            </a:r>
            <a:r>
              <a:rPr lang="pt-BR" sz="3600" i="1" dirty="0">
                <a:solidFill>
                  <a:schemeClr val="tx1"/>
                </a:solidFill>
                <a:latin typeface="Times Bold"/>
                <a:cs typeface="Times Bold"/>
              </a:rPr>
              <a:t>,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Aroderas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 (</a:t>
            </a:r>
            <a:r>
              <a:rPr lang="pt-BR" sz="3600" i="1" dirty="0">
                <a:solidFill>
                  <a:schemeClr val="tx1"/>
                </a:solidFill>
                <a:latin typeface="Times Bold"/>
                <a:cs typeface="Times Bold"/>
              </a:rPr>
              <a:t>Rodelas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,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Rodeleiros</a:t>
            </a:r>
            <a:r>
              <a:rPr lang="pt-BR" sz="3600" i="1" dirty="0">
                <a:solidFill>
                  <a:schemeClr val="tx1"/>
                </a:solidFill>
                <a:latin typeface="Times Bold"/>
                <a:cs typeface="Times Bold"/>
              </a:rPr>
              <a:t>)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, </a:t>
            </a:r>
            <a:r>
              <a:rPr lang="pt-BR" sz="3600" dirty="0" err="1">
                <a:solidFill>
                  <a:schemeClr val="tx1"/>
                </a:solidFill>
                <a:latin typeface="Times Bold"/>
                <a:cs typeface="Times Bold"/>
              </a:rPr>
              <a:t>C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ajurús</a:t>
            </a:r>
            <a:r>
              <a:rPr lang="pt-BR" sz="3600" i="1" dirty="0">
                <a:solidFill>
                  <a:schemeClr val="tx1"/>
                </a:solidFill>
                <a:latin typeface="Times Bold"/>
                <a:cs typeface="Times Bold"/>
              </a:rPr>
              <a:t>,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Massacarás</a:t>
            </a:r>
            <a:r>
              <a:rPr lang="pt-BR" sz="3600" i="1" dirty="0">
                <a:solidFill>
                  <a:schemeClr val="tx1"/>
                </a:solidFill>
                <a:latin typeface="Times Bold"/>
                <a:cs typeface="Times Bold"/>
              </a:rPr>
              <a:t>,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Ocrens</a:t>
            </a:r>
            <a:r>
              <a:rPr lang="pt-BR" sz="3600" i="1" dirty="0">
                <a:solidFill>
                  <a:schemeClr val="tx1"/>
                </a:solidFill>
                <a:latin typeface="Times Bold"/>
                <a:cs typeface="Times Bold"/>
              </a:rPr>
              <a:t>,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Pankararés</a:t>
            </a:r>
            <a:r>
              <a:rPr lang="pt-BR" sz="3600" i="1" dirty="0">
                <a:solidFill>
                  <a:schemeClr val="tx1"/>
                </a:solidFill>
                <a:latin typeface="Times Bold"/>
                <a:cs typeface="Times Bold"/>
              </a:rPr>
              <a:t>, Pontas,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Sacragrinhas</a:t>
            </a:r>
            <a:r>
              <a:rPr lang="pt-BR" sz="3600" i="1" dirty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(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Sacararinhas</a:t>
            </a:r>
            <a:r>
              <a:rPr lang="pt-BR" sz="3600" i="1" dirty="0">
                <a:solidFill>
                  <a:schemeClr val="tx1"/>
                </a:solidFill>
                <a:latin typeface="Times Bold"/>
                <a:cs typeface="Times Bold"/>
              </a:rPr>
              <a:t>,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Cecachequirinhens</a:t>
            </a:r>
            <a:r>
              <a:rPr lang="pt-BR" sz="3600" i="1" dirty="0">
                <a:solidFill>
                  <a:schemeClr val="tx1"/>
                </a:solidFill>
                <a:latin typeface="Times Bold"/>
                <a:cs typeface="Times Bold"/>
              </a:rPr>
              <a:t>,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Sequakirihens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), 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Tupinás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 (</a:t>
            </a:r>
            <a:r>
              <a:rPr lang="pt-BR" sz="3600" i="1" dirty="0" err="1">
                <a:solidFill>
                  <a:schemeClr val="tx1"/>
                </a:solidFill>
                <a:latin typeface="Times Bold"/>
                <a:cs typeface="Times Bold"/>
              </a:rPr>
              <a:t>Tupinai</a:t>
            </a:r>
            <a:r>
              <a:rPr lang="pt-BR" sz="3600" dirty="0" err="1">
                <a:solidFill>
                  <a:schemeClr val="tx1"/>
                </a:solidFill>
                <a:latin typeface="Times Bold"/>
                <a:cs typeface="Times Bold"/>
              </a:rPr>
              <a:t>s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), </a:t>
            </a:r>
            <a:r>
              <a:rPr lang="pt-BR" sz="3600" i="1" dirty="0">
                <a:solidFill>
                  <a:schemeClr val="tx1"/>
                </a:solidFill>
                <a:latin typeface="Times Bold"/>
                <a:cs typeface="Times Bold"/>
              </a:rPr>
              <a:t>Tupinambás</a:t>
            </a:r>
            <a:r>
              <a:rPr lang="pt-BR" sz="3600" dirty="0">
                <a:solidFill>
                  <a:schemeClr val="tx1"/>
                </a:solidFill>
                <a:latin typeface="Times Bold"/>
                <a:cs typeface="Times Bold"/>
              </a:rPr>
              <a:t> e </a:t>
            </a:r>
            <a:r>
              <a:rPr lang="pt-BR" sz="3600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Tuxás</a:t>
            </a:r>
            <a:r>
              <a:rPr lang="pt-BR" sz="3600" dirty="0" smtClean="0">
                <a:solidFill>
                  <a:schemeClr val="tx1"/>
                </a:solidFill>
                <a:latin typeface="Times Bold"/>
                <a:cs typeface="Times Bold"/>
              </a:rPr>
              <a:t>, </a:t>
            </a:r>
            <a:r>
              <a:rPr lang="pt-BR" sz="3600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Abacatiaras</a:t>
            </a:r>
            <a:r>
              <a:rPr lang="pt-BR" sz="3600" b="1" dirty="0" smtClean="0">
                <a:solidFill>
                  <a:schemeClr val="bg1"/>
                </a:solidFill>
                <a:latin typeface="Times Bold"/>
                <a:cs typeface="Times Bold"/>
              </a:rPr>
              <a:t> </a:t>
            </a:r>
            <a:r>
              <a:rPr lang="pt-BR" sz="3600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Dzubukua-Kiriri</a:t>
            </a:r>
            <a:r>
              <a:rPr lang="pt-BR" sz="3600" i="1" dirty="0" smtClean="0">
                <a:solidFill>
                  <a:srgbClr val="000000"/>
                </a:solidFill>
                <a:latin typeface="Times Bold"/>
                <a:cs typeface="Times Bold"/>
              </a:rPr>
              <a:t>, entre dezenas de outros.</a:t>
            </a:r>
            <a:endParaRPr lang="en-US" sz="3600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endParaRPr lang="pt-BR" sz="3600" dirty="0">
              <a:solidFill>
                <a:schemeClr val="tx1"/>
              </a:solidFill>
              <a:latin typeface="Times Bold"/>
              <a:cs typeface="Times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533" y="6191871"/>
            <a:ext cx="939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22975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6" name="Rectangle 5"/>
          <p:cNvSpPr/>
          <p:nvPr/>
        </p:nvSpPr>
        <p:spPr>
          <a:xfrm>
            <a:off x="-135466" y="304800"/>
            <a:ext cx="9533468" cy="66886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500" dirty="0">
                <a:solidFill>
                  <a:srgbClr val="000000"/>
                </a:solidFill>
                <a:latin typeface="Times Bold"/>
                <a:cs typeface="Times Bold"/>
              </a:rPr>
              <a:t>Para o </a:t>
            </a:r>
            <a:r>
              <a:rPr lang="pt-BR" sz="3500" b="1" dirty="0">
                <a:solidFill>
                  <a:srgbClr val="000000"/>
                </a:solidFill>
                <a:latin typeface="Times Bold"/>
                <a:cs typeface="Times Bold"/>
              </a:rPr>
              <a:t>Médio e Baixo São </a:t>
            </a:r>
            <a:r>
              <a:rPr lang="pt-BR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Francisco</a:t>
            </a:r>
            <a:endParaRPr lang="pt-BR" sz="3500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r>
              <a:rPr lang="pt-BR" sz="3500" dirty="0" smtClean="0">
                <a:solidFill>
                  <a:srgbClr val="000000"/>
                </a:solidFill>
                <a:latin typeface="Times Bold"/>
                <a:cs typeface="Times Bold"/>
              </a:rPr>
              <a:t>Pompa </a:t>
            </a:r>
            <a:r>
              <a:rPr lang="pt-BR" sz="3500" dirty="0">
                <a:solidFill>
                  <a:srgbClr val="000000"/>
                </a:solidFill>
                <a:latin typeface="Times Bold"/>
                <a:cs typeface="Times Bold"/>
              </a:rPr>
              <a:t>(2003, p. 237</a:t>
            </a:r>
            <a:r>
              <a:rPr lang="pt-BR" sz="3500" dirty="0" smtClean="0">
                <a:solidFill>
                  <a:srgbClr val="000000"/>
                </a:solidFill>
                <a:latin typeface="Times Bold"/>
                <a:cs typeface="Times Bold"/>
              </a:rPr>
              <a:t>)</a:t>
            </a:r>
          </a:p>
          <a:p>
            <a:pPr algn="ctr"/>
            <a:endParaRPr lang="pt-BR" sz="3500" dirty="0" smtClean="0">
              <a:solidFill>
                <a:srgbClr val="FFFFFF"/>
              </a:solidFill>
              <a:latin typeface="Times Bold"/>
              <a:cs typeface="Times Bold"/>
            </a:endParaRPr>
          </a:p>
          <a:p>
            <a:pPr algn="ctr"/>
            <a:r>
              <a:rPr lang="pt-BR" sz="3500" dirty="0" smtClean="0">
                <a:solidFill>
                  <a:srgbClr val="FFFFFF"/>
                </a:solidFill>
                <a:latin typeface="Times Bold"/>
                <a:cs typeface="Times Bold"/>
              </a:rPr>
              <a:t> 43 NAÇÕES DISTINTAS/LÍNGUAS</a:t>
            </a:r>
          </a:p>
          <a:p>
            <a:pPr algn="ctr"/>
            <a:r>
              <a:rPr lang="pt-BR" sz="3500" dirty="0" smtClean="0">
                <a:solidFill>
                  <a:srgbClr val="000000"/>
                </a:solidFill>
                <a:latin typeface="Times Bold"/>
                <a:cs typeface="Times Bold"/>
              </a:rPr>
              <a:t>não </a:t>
            </a:r>
            <a:r>
              <a:rPr lang="pt-BR" sz="3500" dirty="0">
                <a:solidFill>
                  <a:srgbClr val="000000"/>
                </a:solidFill>
                <a:latin typeface="Times Bold"/>
                <a:cs typeface="Times Bold"/>
              </a:rPr>
              <a:t>incluídos na listagem os grupos mais afastados:</a:t>
            </a:r>
            <a:endParaRPr lang="pt-BR" sz="3500" i="1" dirty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r>
              <a:rPr lang="pt-BR" sz="3500" i="1" dirty="0" err="1">
                <a:solidFill>
                  <a:srgbClr val="000000"/>
                </a:solidFill>
                <a:latin typeface="Times Bold"/>
                <a:cs typeface="Times Bold"/>
              </a:rPr>
              <a:t>Tarairiús</a:t>
            </a:r>
            <a:r>
              <a:rPr lang="pt-BR" sz="3500" i="1" dirty="0">
                <a:solidFill>
                  <a:srgbClr val="000000"/>
                </a:solidFill>
                <a:latin typeface="Times Bold"/>
                <a:cs typeface="Times Bold"/>
              </a:rPr>
              <a:t>, </a:t>
            </a:r>
            <a:r>
              <a:rPr lang="pt-BR" sz="3500" i="1" dirty="0" err="1">
                <a:solidFill>
                  <a:srgbClr val="000000"/>
                </a:solidFill>
                <a:latin typeface="Times Bold"/>
                <a:cs typeface="Times Bold"/>
              </a:rPr>
              <a:t>Janduís</a:t>
            </a:r>
            <a:r>
              <a:rPr lang="pt-BR" sz="3500" dirty="0">
                <a:solidFill>
                  <a:srgbClr val="000000"/>
                </a:solidFill>
                <a:latin typeface="Times Bold"/>
                <a:cs typeface="Times Bold"/>
              </a:rPr>
              <a:t>, entre </a:t>
            </a:r>
            <a:r>
              <a:rPr lang="pt-BR" sz="3500" dirty="0" smtClean="0">
                <a:solidFill>
                  <a:srgbClr val="000000"/>
                </a:solidFill>
                <a:latin typeface="Times Bold"/>
                <a:cs typeface="Times Bold"/>
              </a:rPr>
              <a:t>outros</a:t>
            </a:r>
            <a:endParaRPr lang="pt-BR" sz="3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3" y="6347136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Times Bold"/>
                <a:cs typeface="Times Bold"/>
              </a:rPr>
              <a:t>Fonte: Luís </a:t>
            </a:r>
            <a:r>
              <a:rPr lang="pt-BR" b="1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b="1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b="1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b="1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b="1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b="1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ctr"/>
            <a:r>
              <a:rPr lang="pt-BR" b="1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b="1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b="1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b="1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b="1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b="1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b="1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28483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101600" y="2192304"/>
            <a:ext cx="8720666" cy="44914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POPULAÇÕES: </a:t>
            </a:r>
            <a:r>
              <a:rPr lang="pt-BR" sz="3500" dirty="0" smtClean="0">
                <a:solidFill>
                  <a:schemeClr val="tx1"/>
                </a:solidFill>
                <a:latin typeface="Times Bold"/>
                <a:cs typeface="Times Bold"/>
              </a:rPr>
              <a:t>números aproximado</a:t>
            </a:r>
            <a:r>
              <a:rPr lang="pt-BR" sz="3500" dirty="0" smtClean="0">
                <a:solidFill>
                  <a:srgbClr val="000000"/>
                </a:solidFill>
                <a:latin typeface="Times Bold"/>
                <a:cs typeface="Times Bold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467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454335"/>
            <a:ext cx="9144001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454335"/>
            <a:ext cx="95165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latin typeface="Times Bold"/>
                <a:cs typeface="Times Bold"/>
              </a:rPr>
              <a:t>População </a:t>
            </a:r>
            <a:r>
              <a:rPr lang="pt-BR" sz="2500" b="1" dirty="0">
                <a:latin typeface="Times Bold"/>
                <a:cs typeface="Times Bold"/>
              </a:rPr>
              <a:t>do Brasil, em 1500 no Vale do São Francisco e na Bahia, extraído de </a:t>
            </a:r>
            <a:r>
              <a:rPr lang="pt-BR" sz="2500" b="1" dirty="0" err="1">
                <a:latin typeface="Times Bold"/>
                <a:cs typeface="Times Bold"/>
              </a:rPr>
              <a:t>Hemming</a:t>
            </a:r>
            <a:r>
              <a:rPr lang="pt-BR" sz="2500" b="1" dirty="0">
                <a:latin typeface="Times Bold"/>
                <a:cs typeface="Times Bold"/>
              </a:rPr>
              <a:t> (2007 [</a:t>
            </a:r>
            <a:r>
              <a:rPr lang="pt-BR" sz="2500" b="1" dirty="0" smtClean="0">
                <a:latin typeface="Times Bold"/>
                <a:cs typeface="Times Bold"/>
              </a:rPr>
              <a:t>1978, p. 730</a:t>
            </a:r>
            <a:r>
              <a:rPr lang="pt-BR" sz="2500" b="1" dirty="0">
                <a:latin typeface="Times Bold"/>
                <a:cs typeface="Times Bold"/>
              </a:rPr>
              <a:t>-731) </a:t>
            </a:r>
            <a:endParaRPr lang="pt-BR" sz="2500" b="1" dirty="0" smtClean="0">
              <a:latin typeface="Times Bold"/>
              <a:cs typeface="Times Bold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559710"/>
              </p:ext>
            </p:extLst>
          </p:nvPr>
        </p:nvGraphicFramePr>
        <p:xfrm>
          <a:off x="237067" y="1424807"/>
          <a:ext cx="9618133" cy="5668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Document" r:id="rId5" imgW="5626100" imgH="4140200" progId="Word.Document.12">
                  <p:link updateAutomatic="1"/>
                </p:oleObj>
              </mc:Choice>
              <mc:Fallback>
                <p:oleObj name="Document" r:id="rId5" imgW="5626100" imgH="4140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067" y="1424807"/>
                        <a:ext cx="9618133" cy="5668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5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93" r="2351" b="9810"/>
          <a:stretch/>
        </p:blipFill>
        <p:spPr>
          <a:xfrm>
            <a:off x="0" y="0"/>
            <a:ext cx="9398000" cy="7027333"/>
          </a:xfrm>
        </p:spPr>
      </p:pic>
      <p:sp>
        <p:nvSpPr>
          <p:cNvPr id="5" name="Rectangle 4"/>
          <p:cNvSpPr/>
          <p:nvPr/>
        </p:nvSpPr>
        <p:spPr>
          <a:xfrm>
            <a:off x="1253066" y="2963332"/>
            <a:ext cx="8026399" cy="40640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 smtClean="0">
                <a:solidFill>
                  <a:schemeClr val="bg1"/>
                </a:solidFill>
                <a:latin typeface="Times Bold"/>
                <a:cs typeface="Times Bold"/>
              </a:rPr>
              <a:t>“</a:t>
            </a:r>
            <a:r>
              <a:rPr lang="en-US" sz="3500" dirty="0" err="1" smtClean="0">
                <a:solidFill>
                  <a:schemeClr val="bg1"/>
                </a:solidFill>
                <a:latin typeface="Times Bold"/>
                <a:cs typeface="Times Bold"/>
              </a:rPr>
              <a:t>É</a:t>
            </a:r>
            <a:r>
              <a:rPr lang="en-US" sz="3500" dirty="0" smtClean="0">
                <a:solidFill>
                  <a:schemeClr val="bg1"/>
                </a:solidFill>
                <a:latin typeface="Times Bold"/>
                <a:cs typeface="Times Bold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Times Bold"/>
                <a:cs typeface="Times Bold"/>
              </a:rPr>
              <a:t>necessário</a:t>
            </a:r>
            <a:r>
              <a:rPr lang="en-US" sz="3500" dirty="0" smtClean="0">
                <a:solidFill>
                  <a:schemeClr val="bg1"/>
                </a:solidFill>
                <a:latin typeface="Times Bold"/>
                <a:cs typeface="Times Bold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Bold"/>
                <a:cs typeface="Times Bold"/>
              </a:rPr>
              <a:t>desmontar</a:t>
            </a:r>
            <a:r>
              <a:rPr lang="en-US" sz="3500" dirty="0" smtClean="0">
                <a:solidFill>
                  <a:schemeClr val="bg1"/>
                </a:solidFill>
                <a:latin typeface="Times Bold"/>
                <a:cs typeface="Times Bold"/>
              </a:rPr>
              <a:t> o </a:t>
            </a:r>
            <a:r>
              <a:rPr lang="en-US" sz="3200" dirty="0" smtClean="0">
                <a:solidFill>
                  <a:schemeClr val="bg1"/>
                </a:solidFill>
                <a:latin typeface="Times Bold"/>
                <a:cs typeface="Times Bold"/>
              </a:rPr>
              <a:t>GENÉRICO </a:t>
            </a:r>
            <a:r>
              <a:rPr lang="en-US" sz="3500" dirty="0" smtClean="0">
                <a:solidFill>
                  <a:schemeClr val="bg1"/>
                </a:solidFill>
                <a:latin typeface="Times Bold"/>
                <a:cs typeface="Times Bold"/>
              </a:rPr>
              <a:t>TAPUIA e </a:t>
            </a:r>
            <a:r>
              <a:rPr lang="en-US" sz="3500" dirty="0" err="1" smtClean="0">
                <a:solidFill>
                  <a:schemeClr val="bg1"/>
                </a:solidFill>
                <a:latin typeface="Times Bold"/>
                <a:cs typeface="Times Bold"/>
              </a:rPr>
              <a:t>ajudar</a:t>
            </a:r>
            <a:r>
              <a:rPr lang="en-US" sz="3500" dirty="0" smtClean="0">
                <a:solidFill>
                  <a:schemeClr val="bg1"/>
                </a:solidFill>
                <a:latin typeface="Times Bold"/>
                <a:cs typeface="Times Bold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Times Bold"/>
                <a:cs typeface="Times Bold"/>
              </a:rPr>
              <a:t>na</a:t>
            </a:r>
            <a:r>
              <a:rPr lang="en-US" sz="3500" dirty="0" smtClean="0">
                <a:solidFill>
                  <a:schemeClr val="bg1"/>
                </a:solidFill>
                <a:latin typeface="Times Bold"/>
                <a:cs typeface="Times Bold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Bold"/>
                <a:cs typeface="Times Bold"/>
              </a:rPr>
              <a:t>reconstruç</a:t>
            </a:r>
            <a:r>
              <a:rPr lang="en-US" sz="3500" dirty="0" err="1" smtClean="0">
                <a:solidFill>
                  <a:schemeClr val="bg1"/>
                </a:solidFill>
                <a:latin typeface="Times Bold"/>
                <a:cs typeface="Times Bold"/>
              </a:rPr>
              <a:t>ão</a:t>
            </a:r>
            <a:r>
              <a:rPr lang="en-US" sz="3500" dirty="0" smtClean="0">
                <a:solidFill>
                  <a:schemeClr val="bg1"/>
                </a:solidFill>
                <a:latin typeface="Times Bold"/>
                <a:cs typeface="Times Bold"/>
              </a:rPr>
              <a:t> de </a:t>
            </a:r>
            <a:r>
              <a:rPr lang="en-US" sz="3500" b="1" dirty="0" err="1" smtClean="0">
                <a:solidFill>
                  <a:schemeClr val="bg1"/>
                </a:solidFill>
                <a:latin typeface="Times Bold"/>
                <a:cs typeface="Times Bold"/>
              </a:rPr>
              <a:t>identidades</a:t>
            </a:r>
            <a:r>
              <a:rPr lang="en-US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Bold"/>
                <a:cs typeface="Times Bold"/>
              </a:rPr>
              <a:t>étnicas</a:t>
            </a:r>
            <a:r>
              <a:rPr lang="en-US" sz="3500" dirty="0" smtClean="0">
                <a:solidFill>
                  <a:schemeClr val="bg1"/>
                </a:solidFill>
                <a:latin typeface="Times Bold"/>
                <a:cs typeface="Times Bold"/>
              </a:rPr>
              <a:t>”.</a:t>
            </a:r>
          </a:p>
          <a:p>
            <a:pPr algn="r"/>
            <a:r>
              <a:rPr lang="en-US" sz="3500" dirty="0" smtClean="0">
                <a:solidFill>
                  <a:schemeClr val="bg1"/>
                </a:solidFill>
                <a:latin typeface="Times Bold"/>
                <a:cs typeface="Times Bold"/>
              </a:rPr>
              <a:t>GALINDO, 2004. p. 19</a:t>
            </a:r>
            <a:endParaRPr lang="en-US" sz="3500" dirty="0">
              <a:solidFill>
                <a:schemeClr val="bg1"/>
              </a:solidFill>
              <a:latin typeface="Times Bold"/>
              <a:cs typeface="Times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7196" y="135468"/>
            <a:ext cx="1913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>
                <a:latin typeface="Times new roman"/>
                <a:cs typeface="Times new roman"/>
              </a:rPr>
              <a:t> Dança dos bárbaros</a:t>
            </a:r>
            <a:r>
              <a:rPr lang="pt-BR" sz="1400" b="1" i="1" dirty="0">
                <a:latin typeface="Times new roman"/>
                <a:cs typeface="Times new roman"/>
              </a:rPr>
              <a:t/>
            </a:r>
            <a:br>
              <a:rPr lang="pt-BR" sz="1400" b="1" i="1" dirty="0">
                <a:latin typeface="Times new roman"/>
                <a:cs typeface="Times new roman"/>
              </a:rPr>
            </a:br>
            <a:r>
              <a:rPr lang="pt-BR" sz="1400" b="1" i="1" dirty="0" smtClean="0">
                <a:latin typeface="Times new roman"/>
                <a:cs typeface="Times new roman"/>
              </a:rPr>
              <a:t> </a:t>
            </a:r>
            <a:r>
              <a:rPr lang="pt-BR" sz="1400" b="1" i="1" dirty="0">
                <a:latin typeface="Times new roman"/>
                <a:cs typeface="Times new roman"/>
              </a:rPr>
              <a:t>Albert </a:t>
            </a:r>
            <a:r>
              <a:rPr lang="pt-BR" sz="1400" b="1" i="1" dirty="0" err="1" smtClean="0">
                <a:latin typeface="Times new roman"/>
                <a:cs typeface="Times new roman"/>
              </a:rPr>
              <a:t>Eckout</a:t>
            </a:r>
            <a:r>
              <a:rPr lang="pt-BR" sz="1400" b="1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pt-BR" sz="1400" b="1" i="1" dirty="0" smtClean="0">
                <a:latin typeface="Times new roman"/>
                <a:cs typeface="Times new roman"/>
              </a:rPr>
              <a:t>(Séc. XVII)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27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0" y="2171136"/>
            <a:ext cx="9144000" cy="4674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b="1" dirty="0">
              <a:solidFill>
                <a:schemeClr val="tx1"/>
              </a:solidFill>
              <a:latin typeface="Times Bold"/>
              <a:cs typeface="Times Bold"/>
            </a:endParaRPr>
          </a:p>
          <a:p>
            <a:r>
              <a:rPr lang="en-US" sz="2500" b="1" dirty="0" smtClean="0">
                <a:solidFill>
                  <a:schemeClr val="bg1"/>
                </a:solidFill>
                <a:latin typeface="Times Bold"/>
                <a:cs typeface="Times Bold"/>
              </a:rPr>
              <a:t>1 INTRODUÇÃO</a:t>
            </a:r>
            <a:endParaRPr lang="en-US" sz="2500" b="1" dirty="0">
              <a:solidFill>
                <a:schemeClr val="bg1"/>
              </a:solidFill>
              <a:latin typeface="Times Bold"/>
              <a:cs typeface="Times Bold"/>
            </a:endParaRPr>
          </a:p>
          <a:p>
            <a:endParaRPr lang="pt-BR" sz="2500" b="1" dirty="0">
              <a:solidFill>
                <a:schemeClr val="bg1"/>
              </a:solidFill>
              <a:latin typeface="Times Bold"/>
              <a:cs typeface="Times Bold"/>
            </a:endParaRPr>
          </a:p>
          <a:p>
            <a:r>
              <a:rPr lang="pt-BR" sz="2500" b="1" dirty="0">
                <a:solidFill>
                  <a:schemeClr val="bg1"/>
                </a:solidFill>
                <a:latin typeface="Times Bold"/>
                <a:cs typeface="Times Bold"/>
              </a:rPr>
              <a:t>2 A POPULAÇÃO INDÍGENA NOS SERTÕES BAIANOS </a:t>
            </a:r>
            <a:r>
              <a:rPr lang="pt-BR" sz="2500" b="1" dirty="0" smtClean="0">
                <a:solidFill>
                  <a:schemeClr val="bg1"/>
                </a:solidFill>
                <a:latin typeface="Times Bold"/>
                <a:cs typeface="Times Bold"/>
              </a:rPr>
              <a:t>SEISCENTISTAS</a:t>
            </a:r>
            <a:endParaRPr lang="pt-BR" sz="2500" b="1" dirty="0">
              <a:solidFill>
                <a:schemeClr val="bg1"/>
              </a:solidFill>
              <a:latin typeface="Times Bold"/>
              <a:cs typeface="Times Bold"/>
            </a:endParaRPr>
          </a:p>
          <a:p>
            <a:pPr algn="just"/>
            <a:endParaRPr lang="pt-BR" sz="2500" b="1" dirty="0">
              <a:solidFill>
                <a:schemeClr val="bg1"/>
              </a:solidFill>
              <a:latin typeface="Times Bold"/>
              <a:cs typeface="Times Bold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Times Bold"/>
                <a:cs typeface="Times Bold"/>
              </a:rPr>
              <a:t>3 ALUSÕES AO PORTUGUÊS FALADO POR POVOS TAPUIAS NO BAIXO-MÉDIO E MÉDIO SÃO </a:t>
            </a:r>
            <a:r>
              <a:rPr lang="en-US" sz="2500" b="1" dirty="0" smtClean="0">
                <a:solidFill>
                  <a:schemeClr val="bg1"/>
                </a:solidFill>
                <a:latin typeface="Times Bold"/>
                <a:cs typeface="Times Bold"/>
              </a:rPr>
              <a:t>FRANCISCO</a:t>
            </a:r>
            <a:endParaRPr lang="en-US" sz="2500" b="1" dirty="0">
              <a:solidFill>
                <a:schemeClr val="bg1"/>
              </a:solidFill>
              <a:latin typeface="Times Bold"/>
              <a:cs typeface="Times Bold"/>
            </a:endParaRPr>
          </a:p>
          <a:p>
            <a:endParaRPr lang="pt-BR" sz="2500" b="1" dirty="0">
              <a:solidFill>
                <a:schemeClr val="bg1"/>
              </a:solidFill>
              <a:latin typeface="Times Bold"/>
              <a:cs typeface="Times Bold"/>
            </a:endParaRPr>
          </a:p>
          <a:p>
            <a:r>
              <a:rPr lang="pt-BR" sz="2500" b="1" dirty="0" smtClean="0">
                <a:solidFill>
                  <a:schemeClr val="bg1"/>
                </a:solidFill>
                <a:latin typeface="Times Bold"/>
                <a:cs typeface="Times Bold"/>
              </a:rPr>
              <a:t>4 CONSIDERAÇÕES </a:t>
            </a:r>
            <a:r>
              <a:rPr lang="pt-BR" sz="2500" b="1" dirty="0">
                <a:solidFill>
                  <a:schemeClr val="bg1"/>
                </a:solidFill>
                <a:latin typeface="Times Bold"/>
                <a:cs typeface="Times Bold"/>
              </a:rPr>
              <a:t>FINAIS </a:t>
            </a:r>
            <a:endParaRPr lang="pt-BR" sz="2500" b="1" dirty="0" smtClean="0">
              <a:solidFill>
                <a:schemeClr val="bg1"/>
              </a:solidFill>
              <a:latin typeface="Times Bold"/>
              <a:cs typeface="Times Bold"/>
            </a:endParaRPr>
          </a:p>
          <a:p>
            <a:endParaRPr lang="pt-BR" sz="2500" b="1" dirty="0">
              <a:solidFill>
                <a:schemeClr val="bg1"/>
              </a:solidFill>
              <a:latin typeface="Times Bold"/>
              <a:cs typeface="Times Bold"/>
            </a:endParaRPr>
          </a:p>
          <a:p>
            <a:r>
              <a:rPr lang="pt-BR" sz="2500" b="1" dirty="0">
                <a:solidFill>
                  <a:schemeClr val="bg1"/>
                </a:solidFill>
                <a:latin typeface="Times Bold"/>
                <a:cs typeface="Times Bold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5512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60735"/>
            <a:ext cx="9093200" cy="6166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Duas</a:t>
            </a:r>
            <a:r>
              <a:rPr lang="en-US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histórias</a:t>
            </a:r>
            <a:r>
              <a:rPr lang="en-US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/</a:t>
            </a:r>
            <a:r>
              <a:rPr lang="en-US" sz="3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Dois</a:t>
            </a:r>
            <a:r>
              <a:rPr lang="en-US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 tempos</a:t>
            </a:r>
          </a:p>
          <a:p>
            <a:pPr algn="ctr"/>
            <a:endParaRPr lang="en-US" sz="4500" b="1" dirty="0" smtClean="0">
              <a:solidFill>
                <a:schemeClr val="tx1"/>
              </a:solidFill>
              <a:latin typeface="Times Bold"/>
              <a:cs typeface="Times Bold"/>
            </a:endParaRP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Times Bold"/>
                <a:cs typeface="Times Bold"/>
              </a:rPr>
              <a:t>Tupi</a:t>
            </a:r>
            <a:r>
              <a:rPr lang="en-US" sz="4500" b="1" dirty="0" smtClean="0">
                <a:solidFill>
                  <a:schemeClr val="bg1"/>
                </a:solidFill>
                <a:latin typeface="Times Bold"/>
                <a:cs typeface="Times Bold"/>
              </a:rPr>
              <a:t>/Costa/</a:t>
            </a:r>
            <a:r>
              <a:rPr lang="en-US" sz="4500" b="1" dirty="0" err="1" smtClean="0">
                <a:solidFill>
                  <a:schemeClr val="bg1"/>
                </a:solidFill>
                <a:latin typeface="Times Bold"/>
                <a:cs typeface="Times Bold"/>
              </a:rPr>
              <a:t>século</a:t>
            </a:r>
            <a:r>
              <a:rPr lang="en-US" sz="4500" b="1" dirty="0" smtClean="0">
                <a:solidFill>
                  <a:schemeClr val="bg1"/>
                </a:solidFill>
                <a:latin typeface="Times Bold"/>
                <a:cs typeface="Times Bold"/>
              </a:rPr>
              <a:t> XVI</a:t>
            </a:r>
          </a:p>
          <a:p>
            <a:pPr algn="ctr"/>
            <a:r>
              <a:rPr lang="en-US" sz="4500" b="1" i="1" dirty="0" smtClean="0">
                <a:solidFill>
                  <a:schemeClr val="bg1"/>
                </a:solidFill>
                <a:latin typeface="Times Bold"/>
                <a:cs typeface="Times Bold"/>
              </a:rPr>
              <a:t>Versus</a:t>
            </a:r>
          </a:p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Times Bold"/>
                <a:cs typeface="Times Bold"/>
              </a:rPr>
              <a:t> “</a:t>
            </a:r>
            <a:r>
              <a:rPr lang="en-US" sz="4500" b="1" dirty="0" err="1" smtClean="0">
                <a:solidFill>
                  <a:schemeClr val="bg1"/>
                </a:solidFill>
                <a:latin typeface="Times Bold"/>
                <a:cs typeface="Times Bold"/>
              </a:rPr>
              <a:t>Tapuias</a:t>
            </a:r>
            <a:r>
              <a:rPr lang="en-US" sz="4500" b="1" dirty="0" smtClean="0">
                <a:solidFill>
                  <a:schemeClr val="bg1"/>
                </a:solidFill>
                <a:latin typeface="Times Bold"/>
                <a:cs typeface="Times Bold"/>
              </a:rPr>
              <a:t>”/Interior/</a:t>
            </a:r>
            <a:r>
              <a:rPr lang="en-US" sz="4500" b="1" dirty="0" err="1" smtClean="0">
                <a:solidFill>
                  <a:schemeClr val="bg1"/>
                </a:solidFill>
                <a:latin typeface="Times Bold"/>
                <a:cs typeface="Times Bold"/>
              </a:rPr>
              <a:t>século</a:t>
            </a:r>
            <a:r>
              <a:rPr lang="en-US" sz="4500" b="1" dirty="0" smtClean="0">
                <a:solidFill>
                  <a:schemeClr val="bg1"/>
                </a:solidFill>
                <a:latin typeface="Times Bold"/>
                <a:cs typeface="Times Bold"/>
              </a:rPr>
              <a:t> XVII</a:t>
            </a:r>
          </a:p>
          <a:p>
            <a:pPr algn="ctr"/>
            <a:endParaRPr lang="en-US" sz="4500" b="1" dirty="0">
              <a:solidFill>
                <a:schemeClr val="tx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5877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993" r="2351" b="9810"/>
          <a:stretch/>
        </p:blipFill>
        <p:spPr>
          <a:xfrm>
            <a:off x="-135467" y="0"/>
            <a:ext cx="9279467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467" y="1236133"/>
            <a:ext cx="9228667" cy="58448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3500" y="6155254"/>
            <a:ext cx="9080500" cy="9257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 err="1" smtClean="0">
                <a:latin typeface="Arial"/>
                <a:cs typeface="Arial"/>
              </a:rPr>
              <a:t>Fonte</a:t>
            </a:r>
            <a:r>
              <a:rPr lang="en-US" sz="1400" dirty="0" smtClean="0">
                <a:latin typeface="Arial"/>
                <a:cs typeface="Arial"/>
              </a:rPr>
              <a:t>: Santos (2010, p. 45, </a:t>
            </a:r>
            <a:r>
              <a:rPr lang="en-US" sz="1400" dirty="0" err="1" smtClean="0">
                <a:latin typeface="Arial"/>
                <a:cs typeface="Arial"/>
              </a:rPr>
              <a:t>elaborado</a:t>
            </a:r>
            <a:r>
              <a:rPr lang="en-US" sz="1400" dirty="0" smtClean="0">
                <a:latin typeface="Arial"/>
                <a:cs typeface="Arial"/>
              </a:rPr>
              <a:t> a </a:t>
            </a:r>
            <a:r>
              <a:rPr lang="en-US" sz="1400" dirty="0" err="1" smtClean="0">
                <a:latin typeface="Arial"/>
                <a:cs typeface="Arial"/>
              </a:rPr>
              <a:t>partir</a:t>
            </a:r>
            <a:r>
              <a:rPr lang="en-US" sz="1400" dirty="0" smtClean="0">
                <a:latin typeface="Arial"/>
                <a:cs typeface="Arial"/>
              </a:rPr>
              <a:t> de </a:t>
            </a:r>
            <a:r>
              <a:rPr lang="en-US" sz="1400" dirty="0" err="1" smtClean="0">
                <a:latin typeface="Arial"/>
                <a:cs typeface="Arial"/>
              </a:rPr>
              <a:t>Dantas</a:t>
            </a:r>
            <a:r>
              <a:rPr lang="en-US" sz="1400" dirty="0" smtClean="0">
                <a:latin typeface="Arial"/>
                <a:cs typeface="Arial"/>
              </a:rPr>
              <a:t>, Beatriz G.; </a:t>
            </a:r>
            <a:r>
              <a:rPr lang="en-US" sz="1400" dirty="0" err="1" smtClean="0">
                <a:latin typeface="Arial"/>
                <a:cs typeface="Arial"/>
              </a:rPr>
              <a:t>Sampaio</a:t>
            </a:r>
            <a:r>
              <a:rPr lang="en-US" sz="1400" dirty="0" smtClean="0">
                <a:latin typeface="Arial"/>
                <a:cs typeface="Arial"/>
              </a:rPr>
              <a:t>, José Augusto L.; </a:t>
            </a:r>
            <a:r>
              <a:rPr lang="en-US" sz="1400" dirty="0" err="1" smtClean="0">
                <a:latin typeface="Arial"/>
                <a:cs typeface="Arial"/>
              </a:rPr>
              <a:t>Carvalho</a:t>
            </a:r>
            <a:r>
              <a:rPr lang="en-US" sz="1400" dirty="0" smtClean="0">
                <a:latin typeface="Arial"/>
                <a:cs typeface="Arial"/>
              </a:rPr>
              <a:t>, Maria </a:t>
            </a:r>
            <a:r>
              <a:rPr lang="en-US" sz="1400" dirty="0" err="1" smtClean="0">
                <a:latin typeface="Arial"/>
                <a:cs typeface="Arial"/>
              </a:rPr>
              <a:t>Rosário</a:t>
            </a:r>
            <a:r>
              <a:rPr lang="en-US" sz="1400" dirty="0" smtClean="0">
                <a:latin typeface="Arial"/>
                <a:cs typeface="Arial"/>
              </a:rPr>
              <a:t> G. de. </a:t>
            </a:r>
            <a:r>
              <a:rPr lang="en-US" sz="1400" dirty="0" err="1" smtClean="0">
                <a:latin typeface="Arial"/>
                <a:cs typeface="Arial"/>
              </a:rPr>
              <a:t>Os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povos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indígenas</a:t>
            </a:r>
            <a:r>
              <a:rPr lang="en-US" sz="1400" dirty="0" smtClean="0">
                <a:latin typeface="Arial"/>
                <a:cs typeface="Arial"/>
              </a:rPr>
              <a:t> no </a:t>
            </a:r>
            <a:r>
              <a:rPr lang="en-US" sz="1400" dirty="0" err="1" smtClean="0">
                <a:latin typeface="Arial"/>
                <a:cs typeface="Arial"/>
              </a:rPr>
              <a:t>nordeste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brasileiro</a:t>
            </a:r>
            <a:r>
              <a:rPr lang="en-US" sz="1400" dirty="0" smtClean="0">
                <a:latin typeface="Arial"/>
                <a:cs typeface="Arial"/>
              </a:rPr>
              <a:t>. In: Cunha, Manuela Carneiro da (Org.). </a:t>
            </a:r>
            <a:r>
              <a:rPr lang="en-US" sz="1400" i="1" dirty="0" err="1" smtClean="0">
                <a:latin typeface="Arial"/>
                <a:cs typeface="Arial"/>
              </a:rPr>
              <a:t>História</a:t>
            </a:r>
            <a:r>
              <a:rPr lang="en-US" sz="1400" i="1" dirty="0" smtClean="0">
                <a:latin typeface="Arial"/>
                <a:cs typeface="Arial"/>
              </a:rPr>
              <a:t> dos </a:t>
            </a:r>
            <a:r>
              <a:rPr lang="en-US" sz="1400" i="1" dirty="0" err="1" smtClean="0">
                <a:latin typeface="Arial"/>
                <a:cs typeface="Arial"/>
              </a:rPr>
              <a:t>índios</a:t>
            </a:r>
            <a:r>
              <a:rPr lang="en-US" sz="1400" i="1" dirty="0" smtClean="0">
                <a:latin typeface="Arial"/>
                <a:cs typeface="Arial"/>
              </a:rPr>
              <a:t> no </a:t>
            </a:r>
            <a:r>
              <a:rPr lang="en-US" sz="1400" i="1" dirty="0" err="1" smtClean="0">
                <a:latin typeface="Arial"/>
                <a:cs typeface="Arial"/>
              </a:rPr>
              <a:t>Brasil</a:t>
            </a:r>
            <a:r>
              <a:rPr lang="en-US" sz="1400" dirty="0" smtClean="0">
                <a:latin typeface="Arial"/>
                <a:cs typeface="Arial"/>
              </a:rPr>
              <a:t>. São Paulo: </a:t>
            </a:r>
            <a:r>
              <a:rPr lang="en-US" sz="1400" dirty="0" err="1" smtClean="0">
                <a:latin typeface="Arial"/>
                <a:cs typeface="Arial"/>
              </a:rPr>
              <a:t>Companhia</a:t>
            </a:r>
            <a:r>
              <a:rPr lang="en-US" sz="1400" dirty="0" smtClean="0">
                <a:latin typeface="Arial"/>
                <a:cs typeface="Arial"/>
              </a:rPr>
              <a:t> das </a:t>
            </a:r>
            <a:r>
              <a:rPr lang="en-US" sz="1400" dirty="0" err="1" smtClean="0">
                <a:latin typeface="Arial"/>
                <a:cs typeface="Arial"/>
              </a:rPr>
              <a:t>Letras</a:t>
            </a:r>
            <a:r>
              <a:rPr lang="en-US" sz="1400" dirty="0" smtClean="0">
                <a:latin typeface="Arial"/>
                <a:cs typeface="Arial"/>
              </a:rPr>
              <a:t>: </a:t>
            </a:r>
            <a:r>
              <a:rPr lang="en-US" sz="1400" dirty="0" err="1" smtClean="0">
                <a:latin typeface="Arial"/>
                <a:cs typeface="Arial"/>
              </a:rPr>
              <a:t>Secretaria</a:t>
            </a:r>
            <a:r>
              <a:rPr lang="en-US" sz="1400" dirty="0" smtClean="0">
                <a:latin typeface="Arial"/>
                <a:cs typeface="Arial"/>
              </a:rPr>
              <a:t> Municipal de </a:t>
            </a:r>
            <a:r>
              <a:rPr lang="en-US" sz="1400" dirty="0" err="1" smtClean="0">
                <a:latin typeface="Arial"/>
                <a:cs typeface="Arial"/>
              </a:rPr>
              <a:t>Cultura</a:t>
            </a:r>
            <a:r>
              <a:rPr lang="en-US" sz="1400" dirty="0" smtClean="0">
                <a:latin typeface="Arial"/>
                <a:cs typeface="Arial"/>
              </a:rPr>
              <a:t>: </a:t>
            </a:r>
            <a:r>
              <a:rPr lang="en-US" sz="1400" dirty="0" err="1" smtClean="0">
                <a:latin typeface="Arial"/>
                <a:cs typeface="Arial"/>
              </a:rPr>
              <a:t>Fapesp</a:t>
            </a:r>
            <a:r>
              <a:rPr lang="en-US" sz="1400" dirty="0" smtClean="0">
                <a:latin typeface="Arial"/>
                <a:cs typeface="Arial"/>
              </a:rPr>
              <a:t>, 1992. p. 431-456. p. 432.</a:t>
            </a:r>
            <a:r>
              <a:rPr lang="pt-BR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 </a:t>
            </a:r>
          </a:p>
          <a:p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041228"/>
              </p:ext>
            </p:extLst>
          </p:nvPr>
        </p:nvGraphicFramePr>
        <p:xfrm>
          <a:off x="0" y="1217613"/>
          <a:ext cx="9093200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Document" r:id="rId5" imgW="5638800" imgH="4216400" progId="Word.Document.12">
                  <p:link updateAutomatic="1"/>
                </p:oleObj>
              </mc:Choice>
              <mc:Fallback>
                <p:oleObj name="Document" r:id="rId5" imgW="5638800" imgH="4216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217613"/>
                        <a:ext cx="9093200" cy="498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9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6" name="TextBox 5"/>
          <p:cNvSpPr txBox="1"/>
          <p:nvPr/>
        </p:nvSpPr>
        <p:spPr>
          <a:xfrm>
            <a:off x="0" y="1318077"/>
            <a:ext cx="9262533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 smtClean="0">
                <a:solidFill>
                  <a:schemeClr val="bg1"/>
                </a:solidFill>
                <a:latin typeface="Times Bold"/>
                <a:cs typeface="Times Bold"/>
              </a:rPr>
              <a:t>SERTÕES BAIANOS </a:t>
            </a:r>
          </a:p>
          <a:p>
            <a:pPr algn="ctr"/>
            <a:endParaRPr lang="en-US" sz="3500" b="1" dirty="0" smtClean="0">
              <a:solidFill>
                <a:schemeClr val="bg1"/>
              </a:solidFill>
              <a:latin typeface="Times Bold"/>
              <a:cs typeface="Times Bold"/>
            </a:endParaRP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ATÉ  </a:t>
            </a:r>
            <a:r>
              <a:rPr lang="mr-IN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–</a:t>
            </a:r>
            <a:r>
              <a:rPr lang="en-US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 1640 </a:t>
            </a:r>
          </a:p>
          <a:p>
            <a:pPr algn="ctr"/>
            <a:endParaRPr lang="en-US" sz="3500" b="1" dirty="0" smtClean="0">
              <a:solidFill>
                <a:schemeClr val="bg1"/>
              </a:solidFill>
              <a:latin typeface="Times Bold"/>
              <a:cs typeface="Times Bold"/>
            </a:endParaRPr>
          </a:p>
          <a:p>
            <a:pPr algn="ctr"/>
            <a:r>
              <a:rPr lang="en-US" sz="4500" b="1" dirty="0" smtClean="0">
                <a:solidFill>
                  <a:srgbClr val="FFFFFF"/>
                </a:solidFill>
                <a:latin typeface="Times Bold"/>
                <a:cs typeface="Times Bold"/>
              </a:rPr>
              <a:t>TERRITORIALIDADES INDÍGENAS</a:t>
            </a:r>
          </a:p>
          <a:p>
            <a:pPr algn="ctr"/>
            <a:endParaRPr lang="en-US" sz="3600" b="1" dirty="0" smtClean="0">
              <a:solidFill>
                <a:srgbClr val="FFFFFF"/>
              </a:solidFill>
              <a:latin typeface="Times Bold"/>
              <a:cs typeface="Times Bold"/>
            </a:endParaRPr>
          </a:p>
          <a:p>
            <a:pPr algn="ctr"/>
            <a:r>
              <a:rPr lang="en-US" sz="3600" b="1" dirty="0" err="1" smtClean="0">
                <a:solidFill>
                  <a:srgbClr val="FFFFFF"/>
                </a:solidFill>
                <a:latin typeface="Times Bold"/>
                <a:cs typeface="Times Bold"/>
              </a:rPr>
              <a:t>Majoritariamente</a:t>
            </a:r>
            <a:r>
              <a:rPr lang="en-US" sz="3600" b="1" dirty="0" smtClean="0">
                <a:solidFill>
                  <a:srgbClr val="FFFFFF"/>
                </a:solidFill>
                <a:latin typeface="Times Bold"/>
                <a:cs typeface="Times Bold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Times Bold"/>
                <a:cs typeface="Times Bold"/>
              </a:rPr>
              <a:t>não</a:t>
            </a:r>
            <a:r>
              <a:rPr lang="en-US" sz="3600" b="1" dirty="0" smtClean="0">
                <a:solidFill>
                  <a:srgbClr val="FFFFFF"/>
                </a:solidFill>
                <a:latin typeface="Times Bold"/>
                <a:cs typeface="Times Bold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Times Bold"/>
                <a:cs typeface="Times Bold"/>
              </a:rPr>
              <a:t>tupi</a:t>
            </a:r>
            <a:endParaRPr lang="en-US" sz="3600" b="1" dirty="0">
              <a:solidFill>
                <a:srgbClr val="FFFFFF"/>
              </a:solidFill>
              <a:latin typeface="Times Bold"/>
              <a:cs typeface="Times Bold"/>
            </a:endParaRPr>
          </a:p>
          <a:p>
            <a:pPr algn="ctr"/>
            <a:endParaRPr lang="en-US" sz="3500" b="1" dirty="0" smtClean="0">
              <a:latin typeface="Times Bold"/>
              <a:cs typeface="Times Bold"/>
            </a:endParaRPr>
          </a:p>
          <a:p>
            <a:pPr algn="ctr"/>
            <a:r>
              <a:rPr lang="pt-BR" sz="3600" dirty="0" smtClean="0">
                <a:solidFill>
                  <a:srgbClr val="FFFFFF"/>
                </a:solidFill>
                <a:latin typeface="Times Bold"/>
                <a:cs typeface="Times Bold"/>
              </a:rPr>
              <a:t>(</a:t>
            </a:r>
            <a:r>
              <a:rPr lang="pt-BR" sz="3600" dirty="0">
                <a:solidFill>
                  <a:srgbClr val="FFFFFF"/>
                </a:solidFill>
                <a:latin typeface="Times Bold"/>
                <a:cs typeface="Times Bold"/>
              </a:rPr>
              <a:t>Santos, 2010) </a:t>
            </a:r>
            <a:endParaRPr lang="en-US" sz="3600" dirty="0">
              <a:solidFill>
                <a:srgbClr val="FFFFFF"/>
              </a:solidFill>
              <a:latin typeface="Times Bold"/>
              <a:cs typeface="Times Bold"/>
            </a:endParaRPr>
          </a:p>
          <a:p>
            <a:pPr algn="ctr"/>
            <a:endParaRPr lang="pt-BR" sz="3600" dirty="0">
              <a:solidFill>
                <a:srgbClr val="FFFFFF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41334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0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203200" y="694267"/>
            <a:ext cx="8940800" cy="61637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500" b="1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marL="514350" indent="-514350" algn="just">
              <a:buAutoNum type="alphaLcParenR"/>
            </a:pPr>
            <a:r>
              <a:rPr lang="pt-BR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Entre 5.000 </a:t>
            </a:r>
            <a:r>
              <a:rPr lang="pt-BR" sz="3500" b="1" dirty="0">
                <a:solidFill>
                  <a:srgbClr val="000000"/>
                </a:solidFill>
                <a:latin typeface="Times Bold"/>
                <a:cs typeface="Times Bold"/>
              </a:rPr>
              <a:t>ou 3.000 </a:t>
            </a:r>
            <a:r>
              <a:rPr lang="pt-BR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até </a:t>
            </a:r>
            <a:r>
              <a:rPr lang="pt-BR" sz="3500" b="1" dirty="0">
                <a:solidFill>
                  <a:srgbClr val="000000"/>
                </a:solidFill>
                <a:latin typeface="Times Bold"/>
                <a:cs typeface="Times Bold"/>
              </a:rPr>
              <a:t>1553 </a:t>
            </a:r>
            <a:r>
              <a:rPr lang="pt-BR" sz="3500" dirty="0">
                <a:solidFill>
                  <a:srgbClr val="000000"/>
                </a:solidFill>
                <a:latin typeface="Times Bold"/>
                <a:cs typeface="Times Bold"/>
              </a:rPr>
              <a:t>- </a:t>
            </a:r>
            <a:r>
              <a:rPr lang="pt-BR" sz="3500" b="1" i="1" dirty="0">
                <a:solidFill>
                  <a:srgbClr val="FFFFFF"/>
                </a:solidFill>
                <a:latin typeface="Times Bold"/>
                <a:cs typeface="Times Bold"/>
              </a:rPr>
              <a:t>universo exclusivamente </a:t>
            </a:r>
            <a:r>
              <a:rPr lang="pt-BR" sz="3500" b="1" i="1" dirty="0" err="1">
                <a:solidFill>
                  <a:srgbClr val="FFFFFF"/>
                </a:solidFill>
                <a:latin typeface="Times Bold"/>
                <a:cs typeface="Times Bold"/>
              </a:rPr>
              <a:t>multingue</a:t>
            </a:r>
            <a:r>
              <a:rPr lang="pt-BR" sz="3500" b="1" i="1" dirty="0">
                <a:solidFill>
                  <a:srgbClr val="FFFFFF"/>
                </a:solidFill>
                <a:latin typeface="Times Bold"/>
                <a:cs typeface="Times Bold"/>
              </a:rPr>
              <a:t> de línguas indígenas, com dezenas de línguas faladas por milhares de </a:t>
            </a:r>
            <a:r>
              <a:rPr lang="pt-BR" sz="3500" b="1" i="1" dirty="0" smtClean="0">
                <a:solidFill>
                  <a:srgbClr val="FFFFFF"/>
                </a:solidFill>
                <a:latin typeface="Times Bold"/>
                <a:cs typeface="Times Bold"/>
              </a:rPr>
              <a:t>indígenas</a:t>
            </a:r>
          </a:p>
          <a:p>
            <a:pPr marL="514350" indent="-514350" algn="just">
              <a:buAutoNum type="alphaLcParenR"/>
            </a:pPr>
            <a:endParaRPr lang="pt-BR" sz="3500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marL="514350" indent="-514350" algn="just">
              <a:buAutoNum type="alphaLcParenR"/>
            </a:pPr>
            <a:r>
              <a:rPr lang="pt-BR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1553</a:t>
            </a:r>
            <a:r>
              <a:rPr lang="pt-BR" sz="3500" b="1" dirty="0">
                <a:solidFill>
                  <a:srgbClr val="000000"/>
                </a:solidFill>
                <a:latin typeface="Times Bold"/>
                <a:cs typeface="Times Bold"/>
              </a:rPr>
              <a:t>-</a:t>
            </a:r>
            <a:r>
              <a:rPr lang="pt-BR" sz="3500" b="1" dirty="0">
                <a:solidFill>
                  <a:schemeClr val="accent6">
                    <a:lumMod val="75000"/>
                  </a:schemeClr>
                </a:solidFill>
                <a:latin typeface="Times Bold"/>
                <a:cs typeface="Times Bold"/>
              </a:rPr>
              <a:t>1640</a:t>
            </a:r>
            <a:r>
              <a:rPr lang="pt-BR" sz="3500" b="1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sz="3500" i="1" dirty="0">
                <a:solidFill>
                  <a:srgbClr val="000000"/>
                </a:solidFill>
                <a:latin typeface="Times Bold"/>
                <a:cs typeface="Times Bold"/>
              </a:rPr>
              <a:t>com entradas esporádicas e descimentos</a:t>
            </a:r>
            <a:endParaRPr lang="pt-BR" sz="3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35468" y="454335"/>
            <a:ext cx="9397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arenR"/>
            </a:pPr>
            <a:r>
              <a:rPr lang="pt-BR" sz="4500" b="1" dirty="0" smtClean="0">
                <a:latin typeface="Times Bold"/>
                <a:cs typeface="Times Bold"/>
              </a:rPr>
              <a:t>Fase </a:t>
            </a:r>
            <a:r>
              <a:rPr lang="pt-BR" sz="4500" b="1" dirty="0" err="1" smtClean="0">
                <a:latin typeface="Times Bold"/>
                <a:cs typeface="Times Bold"/>
              </a:rPr>
              <a:t>pré-contato</a:t>
            </a:r>
            <a:endParaRPr lang="pt-BR" sz="4500" b="1" dirty="0" smtClean="0">
              <a:latin typeface="Times Bold"/>
              <a:cs typeface="Times Bold"/>
            </a:endParaRPr>
          </a:p>
          <a:p>
            <a:pPr algn="ctr"/>
            <a:r>
              <a:rPr lang="pt-BR" sz="3500" b="1" dirty="0" smtClean="0">
                <a:latin typeface="Times Bold"/>
                <a:cs typeface="Times Bold"/>
              </a:rPr>
              <a:t> </a:t>
            </a:r>
            <a:endParaRPr lang="pt-BR" sz="35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8889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-50800" y="2192305"/>
            <a:ext cx="9194800" cy="4652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AVANÇO DA LÍNGUA PORTUGUESA NA REGIÃO</a:t>
            </a:r>
            <a:endParaRPr lang="pt-BR" sz="3500" b="1" dirty="0" smtClean="0">
              <a:solidFill>
                <a:schemeClr val="tx1"/>
              </a:solidFill>
              <a:latin typeface="Times Bold"/>
              <a:cs typeface="Times Bold"/>
            </a:endParaRPr>
          </a:p>
          <a:p>
            <a:endParaRPr lang="pt-BR" sz="3500" b="1" dirty="0" smtClean="0">
              <a:solidFill>
                <a:schemeClr val="tx1"/>
              </a:solidFill>
              <a:latin typeface="Times Bold"/>
              <a:cs typeface="Times Bold"/>
            </a:endParaRPr>
          </a:p>
          <a:p>
            <a:pPr algn="just"/>
            <a:endParaRPr lang="pt-BR" sz="3500" dirty="0" smtClean="0">
              <a:solidFill>
                <a:schemeClr val="tx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35733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-50800" y="2192305"/>
            <a:ext cx="9194800" cy="4652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OS SERTÕES: </a:t>
            </a:r>
            <a:r>
              <a:rPr lang="pt-BR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1640 </a:t>
            </a:r>
            <a:r>
              <a:rPr lang="mr-IN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–</a:t>
            </a:r>
            <a:r>
              <a:rPr lang="pt-BR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 1749</a:t>
            </a:r>
          </a:p>
          <a:p>
            <a:endParaRPr lang="pt-BR" sz="3500" b="1" dirty="0" smtClean="0">
              <a:solidFill>
                <a:schemeClr val="tx1"/>
              </a:solidFill>
              <a:latin typeface="Times Bold"/>
              <a:cs typeface="Times Bold"/>
            </a:endParaRPr>
          </a:p>
          <a:p>
            <a:pPr algn="just"/>
            <a:endParaRPr lang="pt-BR" sz="3500" dirty="0" smtClean="0">
              <a:solidFill>
                <a:schemeClr val="tx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8029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-50800" y="2192305"/>
            <a:ext cx="9194800" cy="4652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QUE SERTÕES ERAM ESSES?</a:t>
            </a:r>
            <a:endParaRPr lang="en-US" sz="3500" b="1" dirty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just"/>
            <a:endParaRPr lang="pt-BR" sz="3500" b="1" dirty="0" smtClean="0">
              <a:solidFill>
                <a:schemeClr val="tx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37149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33" y="2370667"/>
            <a:ext cx="8873067" cy="40169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chemeClr val="accent6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Times Bold"/>
                <a:cs typeface="Times Bold"/>
              </a:rPr>
              <a:t>Interior </a:t>
            </a:r>
            <a:r>
              <a:rPr lang="en-US" sz="3600" i="1" dirty="0">
                <a:solidFill>
                  <a:srgbClr val="000000"/>
                </a:solidFill>
                <a:latin typeface="Times Bold"/>
                <a:cs typeface="Times Bold"/>
              </a:rPr>
              <a:t>da </a:t>
            </a:r>
            <a:r>
              <a:rPr lang="en-US" sz="3600" i="1" dirty="0" err="1">
                <a:solidFill>
                  <a:srgbClr val="000000"/>
                </a:solidFill>
                <a:latin typeface="Times Bold"/>
                <a:cs typeface="Times Bold"/>
              </a:rPr>
              <a:t>capitania</a:t>
            </a:r>
            <a:r>
              <a:rPr lang="en-US" sz="3600" i="1" dirty="0">
                <a:solidFill>
                  <a:srgbClr val="000000"/>
                </a:solidFill>
                <a:latin typeface="Times Bold"/>
                <a:cs typeface="Times Bold"/>
              </a:rPr>
              <a:t> da </a:t>
            </a:r>
            <a:r>
              <a:rPr lang="en-US" sz="3600" i="1" dirty="0" smtClean="0">
                <a:solidFill>
                  <a:srgbClr val="000000"/>
                </a:solidFill>
                <a:latin typeface="Times Bold"/>
                <a:cs typeface="Times Bold"/>
              </a:rPr>
              <a:t>Bahia</a:t>
            </a:r>
          </a:p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Piauí</a:t>
            </a:r>
            <a:endParaRPr lang="en-US" sz="3600" i="1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r>
              <a:rPr lang="en-US" sz="3600" i="1" dirty="0">
                <a:solidFill>
                  <a:srgbClr val="000000"/>
                </a:solidFill>
                <a:latin typeface="Times Bold"/>
                <a:cs typeface="Times Bold"/>
              </a:rPr>
              <a:t>N</a:t>
            </a:r>
            <a:r>
              <a:rPr lang="en-US" sz="3600" i="1" dirty="0" smtClean="0">
                <a:solidFill>
                  <a:srgbClr val="000000"/>
                </a:solidFill>
                <a:latin typeface="Times Bold"/>
                <a:cs typeface="Times Bold"/>
              </a:rPr>
              <a:t>orte </a:t>
            </a:r>
            <a:r>
              <a:rPr lang="en-US" sz="3600" i="1" dirty="0">
                <a:solidFill>
                  <a:srgbClr val="000000"/>
                </a:solidFill>
                <a:latin typeface="Times Bold"/>
                <a:cs typeface="Times Bold"/>
              </a:rPr>
              <a:t>do </a:t>
            </a:r>
            <a:r>
              <a:rPr lang="en-US" sz="3600" i="1" dirty="0" err="1">
                <a:solidFill>
                  <a:srgbClr val="000000"/>
                </a:solidFill>
                <a:latin typeface="Times Bold"/>
                <a:cs typeface="Times Bold"/>
              </a:rPr>
              <a:t>atual</a:t>
            </a:r>
            <a:r>
              <a:rPr lang="en-US" sz="3600" i="1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Bold"/>
                <a:cs typeface="Times Bold"/>
              </a:rPr>
              <a:t>estado</a:t>
            </a:r>
            <a:r>
              <a:rPr lang="en-US" sz="3600" i="1" dirty="0">
                <a:solidFill>
                  <a:srgbClr val="000000"/>
                </a:solidFill>
                <a:latin typeface="Times Bold"/>
                <a:cs typeface="Times Bold"/>
              </a:rPr>
              <a:t> de Minas </a:t>
            </a:r>
            <a:r>
              <a:rPr lang="en-US" sz="3600" i="1" dirty="0" err="1">
                <a:solidFill>
                  <a:srgbClr val="000000"/>
                </a:solidFill>
                <a:latin typeface="Times Bold"/>
                <a:cs typeface="Times Bold"/>
              </a:rPr>
              <a:t>Gerais</a:t>
            </a:r>
            <a:r>
              <a:rPr lang="en-US" sz="3600" i="1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endParaRPr lang="en-US" sz="3600" i="1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Bold"/>
                <a:cs typeface="Times Bold"/>
              </a:rPr>
              <a:t>Margem</a:t>
            </a:r>
            <a:r>
              <a:rPr lang="en-US" sz="3600" i="1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Bold"/>
                <a:cs typeface="Times Bold"/>
              </a:rPr>
              <a:t>esquerda</a:t>
            </a:r>
            <a:r>
              <a:rPr lang="en-US" sz="3600" i="1" dirty="0">
                <a:solidFill>
                  <a:srgbClr val="000000"/>
                </a:solidFill>
                <a:latin typeface="Times Bold"/>
                <a:cs typeface="Times Bold"/>
              </a:rPr>
              <a:t> do </a:t>
            </a:r>
            <a:r>
              <a:rPr lang="en-US" sz="3600" i="1" dirty="0" err="1">
                <a:solidFill>
                  <a:srgbClr val="000000"/>
                </a:solidFill>
                <a:latin typeface="Times Bold"/>
                <a:cs typeface="Times Bold"/>
              </a:rPr>
              <a:t>médio</a:t>
            </a:r>
            <a:r>
              <a:rPr lang="en-US" sz="3600" i="1" dirty="0">
                <a:solidFill>
                  <a:srgbClr val="000000"/>
                </a:solidFill>
                <a:latin typeface="Times Bold"/>
                <a:cs typeface="Times Bold"/>
              </a:rPr>
              <a:t> São </a:t>
            </a:r>
            <a:r>
              <a:rPr lang="en-US" sz="3600" i="1" dirty="0" smtClean="0">
                <a:solidFill>
                  <a:srgbClr val="000000"/>
                </a:solidFill>
                <a:latin typeface="Times Bold"/>
                <a:cs typeface="Times Bold"/>
              </a:rPr>
              <a:t>Fra</a:t>
            </a:r>
            <a:r>
              <a:rPr lang="en-US" sz="3600" dirty="0" smtClean="0">
                <a:solidFill>
                  <a:srgbClr val="000000"/>
                </a:solidFill>
                <a:latin typeface="Times Bold"/>
                <a:cs typeface="Times Bold"/>
              </a:rPr>
              <a:t>ncisco </a:t>
            </a:r>
          </a:p>
          <a:p>
            <a:pPr algn="ctr"/>
            <a:endParaRPr lang="en-US" sz="3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00" y="2099734"/>
            <a:ext cx="8703733" cy="4487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chemeClr val="accent6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Bold"/>
                <a:cs typeface="Times Bold"/>
              </a:rPr>
              <a:t>OCUPAÇÃO</a:t>
            </a:r>
          </a:p>
          <a:p>
            <a:pPr algn="ctr"/>
            <a:r>
              <a:rPr lang="en-US" sz="3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multidirecional</a:t>
            </a:r>
            <a:r>
              <a:rPr lang="en-US" sz="3500" b="1" dirty="0">
                <a:solidFill>
                  <a:schemeClr val="tx1"/>
                </a:solidFill>
                <a:latin typeface="Times Bold"/>
                <a:cs typeface="Times Bold"/>
              </a:rPr>
              <a:t>, </a:t>
            </a:r>
            <a:r>
              <a:rPr lang="en-US" sz="3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descontínua</a:t>
            </a:r>
            <a:r>
              <a:rPr lang="en-US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, </a:t>
            </a:r>
            <a:r>
              <a:rPr lang="en-US" sz="3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reversível</a:t>
            </a:r>
            <a:r>
              <a:rPr lang="en-US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 e  irregular</a:t>
            </a:r>
          </a:p>
          <a:p>
            <a:pPr algn="ctr"/>
            <a:r>
              <a:rPr lang="en-US" sz="2500" dirty="0" smtClean="0">
                <a:solidFill>
                  <a:schemeClr val="tx1"/>
                </a:solidFill>
                <a:latin typeface="Times Bold"/>
                <a:cs typeface="Times Bold"/>
              </a:rPr>
              <a:t>(SANTOS, 2010)</a:t>
            </a:r>
          </a:p>
          <a:p>
            <a:pPr algn="ctr"/>
            <a:endParaRPr lang="en-US" sz="2500" dirty="0" smtClean="0">
              <a:solidFill>
                <a:schemeClr val="tx1"/>
              </a:solidFill>
              <a:latin typeface="Times Bold"/>
              <a:cs typeface="Times Bold"/>
            </a:endParaRPr>
          </a:p>
          <a:p>
            <a:pPr algn="ctr"/>
            <a:r>
              <a:rPr lang="en-US" sz="2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Qual</a:t>
            </a:r>
            <a:r>
              <a:rPr lang="en-US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 o </a:t>
            </a:r>
            <a:r>
              <a:rPr lang="en-US" sz="2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impacto</a:t>
            </a:r>
            <a:r>
              <a:rPr lang="en-US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desse</a:t>
            </a:r>
            <a:r>
              <a:rPr lang="en-US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tipo</a:t>
            </a:r>
            <a:r>
              <a:rPr lang="en-US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 de </a:t>
            </a:r>
            <a:r>
              <a:rPr lang="en-US" sz="2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trajetória</a:t>
            </a:r>
            <a:r>
              <a:rPr lang="en-US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na</a:t>
            </a:r>
            <a:r>
              <a:rPr lang="en-US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formação</a:t>
            </a:r>
            <a:r>
              <a:rPr lang="en-US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 e </a:t>
            </a:r>
            <a:r>
              <a:rPr lang="en-US" sz="2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difusão</a:t>
            </a:r>
            <a:r>
              <a:rPr lang="en-US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 do </a:t>
            </a:r>
            <a:r>
              <a:rPr lang="en-US" sz="2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português</a:t>
            </a:r>
            <a:r>
              <a:rPr lang="en-US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 popular </a:t>
            </a:r>
            <a:r>
              <a:rPr lang="en-US" sz="2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na</a:t>
            </a:r>
            <a:r>
              <a:rPr lang="en-US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região</a:t>
            </a:r>
            <a:r>
              <a:rPr lang="en-US" sz="2500" b="1" dirty="0" smtClean="0">
                <a:solidFill>
                  <a:schemeClr val="tx1"/>
                </a:solidFill>
                <a:latin typeface="Times Bold"/>
                <a:cs typeface="Times Bold"/>
              </a:rPr>
              <a:t>?</a:t>
            </a:r>
            <a:endParaRPr lang="en-US" sz="2500" b="1" dirty="0">
              <a:solidFill>
                <a:schemeClr val="tx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11232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00" y="643468"/>
            <a:ext cx="8873067" cy="548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chemeClr val="accent6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778933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500" b="1" dirty="0" smtClean="0">
                <a:latin typeface="Times Bold"/>
                <a:cs typeface="Times Bold"/>
              </a:rPr>
              <a:t>Período: </a:t>
            </a:r>
            <a:r>
              <a:rPr lang="pt-BR" sz="3500" dirty="0" smtClean="0">
                <a:solidFill>
                  <a:srgbClr val="FFFFFF"/>
                </a:solidFill>
                <a:latin typeface="Times Bold"/>
                <a:cs typeface="Times Bold"/>
              </a:rPr>
              <a:t>marco zero </a:t>
            </a:r>
            <a:r>
              <a:rPr lang="mr-IN" sz="3500" dirty="0" smtClean="0">
                <a:solidFill>
                  <a:srgbClr val="FFFFFF"/>
                </a:solidFill>
                <a:latin typeface="Times Bold"/>
                <a:cs typeface="Times Bold"/>
              </a:rPr>
              <a:t>–</a:t>
            </a:r>
            <a:r>
              <a:rPr lang="pt-BR" sz="3500" dirty="0" smtClean="0">
                <a:solidFill>
                  <a:srgbClr val="FFFFFF"/>
                </a:solidFill>
                <a:latin typeface="Times Bold"/>
                <a:cs typeface="Times Bold"/>
              </a:rPr>
              <a:t> </a:t>
            </a:r>
            <a:r>
              <a:rPr lang="pt-BR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1640</a:t>
            </a:r>
            <a:r>
              <a:rPr lang="pt-BR" sz="3500" dirty="0" smtClean="0">
                <a:latin typeface="Times Bold"/>
                <a:cs typeface="Times Bold"/>
              </a:rPr>
              <a:t> (cem anos depois da costa) até 1749</a:t>
            </a:r>
          </a:p>
          <a:p>
            <a:endParaRPr lang="pt-BR" sz="3500" dirty="0">
              <a:latin typeface="Times Bold"/>
              <a:cs typeface="Times Bold"/>
            </a:endParaRPr>
          </a:p>
          <a:p>
            <a:pPr marL="457200" lvl="0" indent="-457200">
              <a:buFont typeface="Wingdings" charset="2"/>
              <a:buChar char="ü"/>
            </a:pPr>
            <a:r>
              <a:rPr lang="en-US" sz="3500" b="1" i="1" dirty="0" smtClean="0">
                <a:solidFill>
                  <a:srgbClr val="FFFFFF"/>
                </a:solidFill>
                <a:latin typeface="Times Bold"/>
                <a:cs typeface="Times Bold"/>
              </a:rPr>
              <a:t>C</a:t>
            </a:r>
            <a:r>
              <a:rPr lang="pt-BR" sz="3500" b="1" i="1" dirty="0" smtClean="0">
                <a:solidFill>
                  <a:srgbClr val="FFFFFF"/>
                </a:solidFill>
                <a:latin typeface="Times Bold"/>
                <a:cs typeface="Times Bold"/>
              </a:rPr>
              <a:t>aminho </a:t>
            </a:r>
          </a:p>
          <a:p>
            <a:pPr marL="457200" lvl="0" indent="-457200">
              <a:buFont typeface="Wingdings" charset="2"/>
              <a:buChar char="ü"/>
            </a:pPr>
            <a:r>
              <a:rPr lang="pt-BR" sz="3500" i="1" dirty="0" smtClean="0">
                <a:solidFill>
                  <a:srgbClr val="FFFFFF"/>
                </a:solidFill>
                <a:latin typeface="Times Bold"/>
                <a:cs typeface="Times Bold"/>
              </a:rPr>
              <a:t>A </a:t>
            </a:r>
            <a:r>
              <a:rPr lang="pt-BR" sz="3500" i="1" dirty="0">
                <a:solidFill>
                  <a:srgbClr val="FFFFFF"/>
                </a:solidFill>
                <a:latin typeface="Times Bold"/>
                <a:cs typeface="Times Bold"/>
              </a:rPr>
              <a:t>sesmaria </a:t>
            </a:r>
            <a:endParaRPr lang="pt-BR" sz="3500" i="1" dirty="0" smtClean="0">
              <a:solidFill>
                <a:srgbClr val="FFFFFF"/>
              </a:solidFill>
              <a:latin typeface="Times Bold"/>
              <a:cs typeface="Times Bold"/>
            </a:endParaRPr>
          </a:p>
          <a:p>
            <a:pPr marL="457200" lvl="0" indent="-457200">
              <a:buFont typeface="Wingdings" charset="2"/>
              <a:buChar char="ü"/>
            </a:pPr>
            <a:r>
              <a:rPr lang="pt-BR" sz="3500" i="1" dirty="0" smtClean="0">
                <a:solidFill>
                  <a:srgbClr val="FFFFFF"/>
                </a:solidFill>
                <a:latin typeface="Times Bold"/>
                <a:cs typeface="Times Bold"/>
              </a:rPr>
              <a:t>A povoação</a:t>
            </a:r>
          </a:p>
          <a:p>
            <a:pPr marL="457200" lvl="0" indent="-457200">
              <a:buFont typeface="Wingdings" charset="2"/>
              <a:buChar char="ü"/>
            </a:pPr>
            <a:r>
              <a:rPr lang="pt-BR" sz="3500" dirty="0" smtClean="0">
                <a:solidFill>
                  <a:srgbClr val="FFFFFF"/>
                </a:solidFill>
                <a:latin typeface="Times Bold"/>
                <a:cs typeface="Times Bold"/>
              </a:rPr>
              <a:t>O </a:t>
            </a:r>
            <a:r>
              <a:rPr lang="pt-BR" sz="3500" i="1" dirty="0">
                <a:solidFill>
                  <a:srgbClr val="FFFFFF"/>
                </a:solidFill>
                <a:latin typeface="Times Bold"/>
                <a:cs typeface="Times Bold"/>
              </a:rPr>
              <a:t>posto </a:t>
            </a:r>
            <a:r>
              <a:rPr lang="pt-BR" sz="3500" i="1" dirty="0" smtClean="0">
                <a:solidFill>
                  <a:srgbClr val="FFFFFF"/>
                </a:solidFill>
                <a:latin typeface="Times Bold"/>
                <a:cs typeface="Times Bold"/>
              </a:rPr>
              <a:t>militar</a:t>
            </a:r>
            <a:endParaRPr lang="pt-BR" sz="3500" dirty="0">
              <a:solidFill>
                <a:srgbClr val="FFFFFF"/>
              </a:solidFill>
              <a:latin typeface="Times Bold"/>
              <a:cs typeface="Times Bold"/>
            </a:endParaRPr>
          </a:p>
          <a:p>
            <a:pPr marL="457200" lvl="0" indent="-457200">
              <a:buFont typeface="Wingdings" charset="2"/>
              <a:buChar char="ü"/>
            </a:pPr>
            <a:r>
              <a:rPr lang="pt-BR" sz="3500" b="1" dirty="0">
                <a:solidFill>
                  <a:srgbClr val="FFFFFF"/>
                </a:solidFill>
                <a:latin typeface="Times Bold"/>
                <a:cs typeface="Times Bold"/>
              </a:rPr>
              <a:t>A</a:t>
            </a:r>
            <a:r>
              <a:rPr lang="pt-BR" sz="3500" b="1" dirty="0" smtClean="0">
                <a:solidFill>
                  <a:srgbClr val="FFFFFF"/>
                </a:solidFill>
                <a:latin typeface="Times Bold"/>
                <a:cs typeface="Times Bold"/>
              </a:rPr>
              <a:t> </a:t>
            </a:r>
            <a:r>
              <a:rPr lang="pt-BR" sz="3500" b="1" i="1" dirty="0">
                <a:solidFill>
                  <a:srgbClr val="FFFFFF"/>
                </a:solidFill>
                <a:latin typeface="Times Bold"/>
                <a:cs typeface="Times Bold"/>
              </a:rPr>
              <a:t>missão </a:t>
            </a:r>
            <a:r>
              <a:rPr lang="pt-BR" sz="3500" b="1" i="1" dirty="0" smtClean="0">
                <a:solidFill>
                  <a:srgbClr val="FFFFFF"/>
                </a:solidFill>
                <a:latin typeface="Times Bold"/>
                <a:cs typeface="Times Bold"/>
              </a:rPr>
              <a:t>religiosa</a:t>
            </a:r>
            <a:endParaRPr lang="pt-BR" sz="3500" b="1" dirty="0">
              <a:solidFill>
                <a:srgbClr val="FFFFFF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17951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0" y="2353732"/>
            <a:ext cx="9144000" cy="44914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b="1" dirty="0">
              <a:solidFill>
                <a:schemeClr val="tx1"/>
              </a:solidFill>
              <a:latin typeface="Times Bold"/>
              <a:cs typeface="Times Bold"/>
            </a:endParaRPr>
          </a:p>
          <a:p>
            <a:r>
              <a:rPr lang="x-none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SOBRE O TRABALHO</a:t>
            </a:r>
            <a:endParaRPr lang="pt-BR" sz="3500" b="1" dirty="0">
              <a:solidFill>
                <a:schemeClr val="bg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3379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00" y="952500"/>
            <a:ext cx="8873067" cy="5177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chemeClr val="accent6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768600"/>
            <a:ext cx="838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>
              <a:latin typeface="Times Bold"/>
              <a:cs typeface="Times Bold"/>
            </a:endParaRPr>
          </a:p>
          <a:p>
            <a:pPr marL="457200" lvl="0" indent="-457200">
              <a:buFont typeface="Wingdings" charset="2"/>
              <a:buChar char="ü"/>
            </a:pPr>
            <a:r>
              <a:rPr lang="en-US" sz="3500" b="1" i="1" dirty="0" smtClean="0">
                <a:solidFill>
                  <a:srgbClr val="FFFFFF"/>
                </a:solidFill>
                <a:latin typeface="Times Bold"/>
                <a:cs typeface="Times Bold"/>
              </a:rPr>
              <a:t>C</a:t>
            </a:r>
            <a:r>
              <a:rPr lang="pt-BR" sz="3500" b="1" i="1" dirty="0" smtClean="0">
                <a:solidFill>
                  <a:srgbClr val="FFFFFF"/>
                </a:solidFill>
                <a:latin typeface="Times Bold"/>
                <a:cs typeface="Times Bold"/>
              </a:rPr>
              <a:t>aminhos (1640-1750) </a:t>
            </a:r>
          </a:p>
        </p:txBody>
      </p:sp>
    </p:spTree>
    <p:extLst>
      <p:ext uri="{BB962C8B-B14F-4D97-AF65-F5344CB8AC3E}">
        <p14:creationId xmlns:p14="http://schemas.microsoft.com/office/powerpoint/2010/main" val="18742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pic>
        <p:nvPicPr>
          <p:cNvPr id="9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382"/>
            <a:ext cx="9042400" cy="6767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48500" y="391160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Bold"/>
                <a:cs typeface="Times Bold"/>
              </a:rPr>
              <a:t>(SANTOS, 2010, p. 163)</a:t>
            </a:r>
            <a:endParaRPr lang="en-US" sz="1400" dirty="0">
              <a:latin typeface="Times Bold"/>
              <a:cs typeface="Times Bold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27500" y="800100"/>
            <a:ext cx="1041400" cy="62230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40000" dist="20000" dir="5400000" rotWithShape="0">
              <a:schemeClr val="accent6">
                <a:lumMod val="7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-50800" y="2192305"/>
            <a:ext cx="9194800" cy="4652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x-none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ESPAÇO REFERIDO NESTE TRABALHO</a:t>
            </a:r>
            <a:endParaRPr lang="en-US" sz="3500" b="1" dirty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just"/>
            <a:endParaRPr lang="pt-BR" sz="3500" b="1" dirty="0" smtClean="0">
              <a:solidFill>
                <a:schemeClr val="tx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20620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67733" y="0"/>
            <a:ext cx="9143999" cy="6858000"/>
          </a:xfrm>
          <a:prstGeom prst="rect">
            <a:avLst/>
          </a:prstGeom>
          <a:ln w="76200" cmpd="sng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67733" y="0"/>
            <a:ext cx="5010655" cy="163121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500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Área de Estudo </a:t>
            </a:r>
            <a:r>
              <a:rPr lang="mr-IN" sz="2500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x-none" sz="2500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x-none" sz="25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Médio-baixo e Baixo São Francisco / “</a:t>
            </a:r>
            <a:r>
              <a:rPr lang="x-none" sz="2500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Sertão de Rodelas”</a:t>
            </a:r>
          </a:p>
          <a:p>
            <a:pPr algn="ctr"/>
            <a:r>
              <a:rPr lang="x-none" sz="25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“TAPUIAS”</a:t>
            </a:r>
            <a:endParaRPr lang="x-none" sz="2500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543" y="41696"/>
            <a:ext cx="1295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>
                <a:latin typeface="Times new roman"/>
                <a:cs typeface="Times new roman"/>
              </a:rPr>
              <a:t> Tapuias</a:t>
            </a:r>
            <a:r>
              <a:rPr lang="pt-BR" sz="1400" b="1" i="1" dirty="0">
                <a:latin typeface="Times new roman"/>
                <a:cs typeface="Times new roman"/>
              </a:rPr>
              <a:t/>
            </a:r>
            <a:br>
              <a:rPr lang="pt-BR" sz="1400" b="1" i="1" dirty="0">
                <a:latin typeface="Times new roman"/>
                <a:cs typeface="Times new roman"/>
              </a:rPr>
            </a:br>
            <a:r>
              <a:rPr lang="pt-BR" sz="1400" b="1" i="1" dirty="0" smtClean="0">
                <a:latin typeface="Times new roman"/>
                <a:cs typeface="Times new roman"/>
              </a:rPr>
              <a:t> </a:t>
            </a:r>
            <a:r>
              <a:rPr lang="pt-BR" sz="1400" b="1" i="1" dirty="0">
                <a:latin typeface="Times new roman"/>
                <a:cs typeface="Times new roman"/>
              </a:rPr>
              <a:t>Albert </a:t>
            </a:r>
            <a:r>
              <a:rPr lang="pt-BR" sz="1400" b="1" i="1" dirty="0" err="1" smtClean="0">
                <a:latin typeface="Times new roman"/>
                <a:cs typeface="Times new roman"/>
              </a:rPr>
              <a:t>Eckout</a:t>
            </a:r>
            <a:r>
              <a:rPr lang="pt-BR" sz="1400" b="1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pt-BR" sz="1400" b="1" i="1" dirty="0" smtClean="0">
                <a:latin typeface="Times new roman"/>
                <a:cs typeface="Times new roman"/>
              </a:rPr>
              <a:t>(Séc. XVII)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-140" t="7463" r="8664" b="1838"/>
          <a:stretch/>
        </p:blipFill>
        <p:spPr>
          <a:xfrm>
            <a:off x="6083300" y="-49373"/>
            <a:ext cx="1055710" cy="1592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433" y="-17248"/>
            <a:ext cx="1041400" cy="1560775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cxnSpLocks noChangeAspect="1"/>
          </p:cNvCxnSpPr>
          <p:nvPr/>
        </p:nvCxnSpPr>
        <p:spPr>
          <a:xfrm>
            <a:off x="2967961" y="1560537"/>
            <a:ext cx="610248" cy="416358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40000" dist="20000" dir="5400000" rotWithShape="0">
              <a:schemeClr val="accent6">
                <a:lumMod val="75000"/>
                <a:alpha val="38000"/>
              </a:schemeClr>
            </a:outerShdw>
          </a:effectLst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62609" y="6191364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 do </a:t>
            </a:r>
            <a:r>
              <a:rPr lang="en-US" dirty="0" err="1" smtClean="0"/>
              <a:t>Mapa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Adaptado</a:t>
            </a:r>
            <a:r>
              <a:rPr lang="en-US" dirty="0" smtClean="0"/>
              <a:t> de Santos, 2010, p. 28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276" y="2330210"/>
            <a:ext cx="344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E46C0A"/>
                </a:solidFill>
              </a:rPr>
              <a:t>Submédio</a:t>
            </a:r>
            <a:r>
              <a:rPr lang="en-US" dirty="0" smtClean="0">
                <a:solidFill>
                  <a:srgbClr val="E46C0A"/>
                </a:solidFill>
              </a:rPr>
              <a:t> e </a:t>
            </a:r>
            <a:r>
              <a:rPr lang="en-US" dirty="0" err="1" smtClean="0">
                <a:solidFill>
                  <a:srgbClr val="E46C0A"/>
                </a:solidFill>
              </a:rPr>
              <a:t>baixo</a:t>
            </a:r>
            <a:r>
              <a:rPr lang="en-US" dirty="0" smtClean="0">
                <a:solidFill>
                  <a:srgbClr val="E46C0A"/>
                </a:solidFill>
              </a:rPr>
              <a:t> São Francisco</a:t>
            </a:r>
            <a:endParaRPr lang="en-US" dirty="0">
              <a:solidFill>
                <a:srgbClr val="E46C0A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33" y="1751706"/>
            <a:ext cx="2319867" cy="3650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0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00" y="952500"/>
            <a:ext cx="8873067" cy="5177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chemeClr val="accent6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768600"/>
            <a:ext cx="838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>
              <a:latin typeface="Times Bold"/>
              <a:cs typeface="Times Bold"/>
            </a:endParaRPr>
          </a:p>
          <a:p>
            <a:pPr marL="457200" lvl="0" indent="-457200">
              <a:buFont typeface="Wingdings" charset="2"/>
              <a:buChar char="ü"/>
            </a:pPr>
            <a:r>
              <a:rPr lang="x-none" sz="3500" b="1" i="1" dirty="0" smtClean="0">
                <a:solidFill>
                  <a:srgbClr val="FFFFFF"/>
                </a:solidFill>
                <a:latin typeface="Times Bold"/>
                <a:cs typeface="Times Bold"/>
              </a:rPr>
              <a:t>Ordens religosas</a:t>
            </a:r>
            <a:r>
              <a:rPr lang="pt-BR" sz="3500" b="1" i="1" dirty="0" smtClean="0">
                <a:solidFill>
                  <a:srgbClr val="FFFFFF"/>
                </a:solidFill>
                <a:latin typeface="Times Bold"/>
                <a:cs typeface="Times Bold"/>
              </a:rPr>
              <a:t> (1640-1750) </a:t>
            </a:r>
          </a:p>
        </p:txBody>
      </p:sp>
    </p:spTree>
    <p:extLst>
      <p:ext uri="{BB962C8B-B14F-4D97-AF65-F5344CB8AC3E}">
        <p14:creationId xmlns:p14="http://schemas.microsoft.com/office/powerpoint/2010/main" val="4974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pic>
        <p:nvPicPr>
          <p:cNvPr id="15" name="image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4600" y="0"/>
            <a:ext cx="7162800" cy="685799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810000" y="355600"/>
            <a:ext cx="1282700" cy="15240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40000" dist="20000" dir="5400000" rotWithShape="0">
              <a:schemeClr val="accent6">
                <a:lumMod val="7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3908623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Bold"/>
                <a:cs typeface="Times Bold"/>
              </a:rPr>
              <a:t>Santos, 2010, p. 305)</a:t>
            </a:r>
            <a:endParaRPr lang="en-US" sz="14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13061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01" y="508000"/>
            <a:ext cx="9093199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35467" y="711200"/>
            <a:ext cx="93980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 smtClean="0">
                <a:solidFill>
                  <a:srgbClr val="000000"/>
                </a:solidFill>
                <a:latin typeface="Times Bold"/>
                <a:cs typeface="Times Bold"/>
              </a:rPr>
              <a:t> DO QUE VAMOS TRATAR:</a:t>
            </a:r>
          </a:p>
          <a:p>
            <a:endParaRPr lang="pt-BR" sz="3500" dirty="0">
              <a:latin typeface="Times Bold"/>
              <a:cs typeface="Times Bold"/>
            </a:endParaRPr>
          </a:p>
          <a:p>
            <a:pPr algn="ctr"/>
            <a:r>
              <a:rPr lang="pt-BR" sz="3500" dirty="0" smtClean="0">
                <a:latin typeface="Times Bold"/>
                <a:cs typeface="Times Bold"/>
              </a:rPr>
              <a:t>De situações </a:t>
            </a:r>
            <a:r>
              <a:rPr lang="pt-BR" sz="3500" dirty="0">
                <a:latin typeface="Times Bold"/>
                <a:cs typeface="Times Bold"/>
              </a:rPr>
              <a:t>de </a:t>
            </a:r>
            <a:r>
              <a:rPr lang="pt-BR" sz="3500" dirty="0" smtClean="0">
                <a:latin typeface="Times Bold"/>
                <a:cs typeface="Times Bold"/>
              </a:rPr>
              <a:t>contato linguístico</a:t>
            </a:r>
          </a:p>
          <a:p>
            <a:pPr algn="ctr"/>
            <a:r>
              <a:rPr lang="pt-BR" sz="3500" dirty="0" smtClean="0">
                <a:latin typeface="Times Bold"/>
                <a:cs typeface="Times Bold"/>
              </a:rPr>
              <a:t>Sertão </a:t>
            </a:r>
            <a:r>
              <a:rPr lang="pt-BR" sz="3500" dirty="0">
                <a:latin typeface="Times Bold"/>
                <a:cs typeface="Times Bold"/>
              </a:rPr>
              <a:t>de </a:t>
            </a:r>
            <a:r>
              <a:rPr lang="pt-BR" sz="3500" dirty="0" smtClean="0">
                <a:latin typeface="Times Bold"/>
                <a:cs typeface="Times Bold"/>
              </a:rPr>
              <a:t>Rodelas</a:t>
            </a:r>
          </a:p>
          <a:p>
            <a:pPr algn="ctr"/>
            <a:r>
              <a:rPr lang="pt-BR" sz="3500" b="1" dirty="0" smtClean="0">
                <a:solidFill>
                  <a:srgbClr val="FFFFFF"/>
                </a:solidFill>
                <a:latin typeface="Times Bold"/>
                <a:cs typeface="Times Bold"/>
              </a:rPr>
              <a:t>1671 </a:t>
            </a:r>
            <a:r>
              <a:rPr lang="mr-IN" sz="3500" b="1" dirty="0" smtClean="0">
                <a:solidFill>
                  <a:srgbClr val="FFFFFF"/>
                </a:solidFill>
                <a:latin typeface="Times Bold"/>
                <a:cs typeface="Times Bold"/>
              </a:rPr>
              <a:t>–</a:t>
            </a:r>
            <a:r>
              <a:rPr lang="pt-BR" sz="3500" b="1" dirty="0" smtClean="0">
                <a:solidFill>
                  <a:srgbClr val="FFFFFF"/>
                </a:solidFill>
                <a:latin typeface="Times Bold"/>
                <a:cs typeface="Times Bold"/>
              </a:rPr>
              <a:t> 1690</a:t>
            </a:r>
          </a:p>
          <a:p>
            <a:pPr algn="ctr"/>
            <a:r>
              <a:rPr lang="pt-BR" sz="3500" dirty="0" smtClean="0">
                <a:solidFill>
                  <a:srgbClr val="000000"/>
                </a:solidFill>
                <a:latin typeface="Times Bold"/>
                <a:cs typeface="Times Bold"/>
              </a:rPr>
              <a:t>Intensificação do contato luso-brasileiro</a:t>
            </a:r>
          </a:p>
          <a:p>
            <a:pPr algn="ctr"/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3500" i="1" dirty="0" smtClean="0">
                <a:latin typeface="Times Bold"/>
                <a:cs typeface="Times Bold"/>
              </a:rPr>
              <a:t>Língua </a:t>
            </a:r>
            <a:r>
              <a:rPr lang="pt-BR" sz="3500" i="1" dirty="0">
                <a:latin typeface="Times Bold"/>
                <a:cs typeface="Times Bold"/>
              </a:rPr>
              <a:t>portuguesa </a:t>
            </a:r>
            <a:r>
              <a:rPr lang="pt-BR" sz="3500" i="1" dirty="0" smtClean="0">
                <a:latin typeface="Times Bold"/>
                <a:cs typeface="Times Bold"/>
              </a:rPr>
              <a:t>e </a:t>
            </a:r>
            <a:r>
              <a:rPr lang="en-US" sz="3500" i="1" dirty="0" smtClean="0">
                <a:latin typeface="Times Bold"/>
                <a:cs typeface="Times Bold"/>
              </a:rPr>
              <a:t>l</a:t>
            </a:r>
            <a:r>
              <a:rPr lang="pt-BR" sz="3500" i="1" dirty="0" smtClean="0">
                <a:latin typeface="Times Bold"/>
                <a:cs typeface="Times Bold"/>
              </a:rPr>
              <a:t>ínguas </a:t>
            </a:r>
            <a:r>
              <a:rPr lang="pt-BR" sz="3500" i="1" dirty="0">
                <a:latin typeface="Times Bold"/>
                <a:cs typeface="Times Bold"/>
              </a:rPr>
              <a:t>do tronco </a:t>
            </a:r>
            <a:r>
              <a:rPr lang="pt-BR" sz="3500" i="1" dirty="0" smtClean="0">
                <a:latin typeface="Times Bold"/>
                <a:cs typeface="Times Bold"/>
              </a:rPr>
              <a:t>Macro</a:t>
            </a:r>
            <a:r>
              <a:rPr lang="pt-BR" sz="3500" i="1" dirty="0">
                <a:latin typeface="Times Bold"/>
                <a:cs typeface="Times Bold"/>
              </a:rPr>
              <a:t>-</a:t>
            </a:r>
            <a:r>
              <a:rPr lang="pt-BR" sz="3500" i="1" dirty="0" smtClean="0">
                <a:latin typeface="Times Bold"/>
                <a:cs typeface="Times Bold"/>
              </a:rPr>
              <a:t>Jê</a:t>
            </a:r>
          </a:p>
          <a:p>
            <a:pPr algn="just"/>
            <a:endParaRPr lang="pt-BR" sz="3500" i="1" dirty="0">
              <a:latin typeface="Times Bold"/>
              <a:cs typeface="Times Bold"/>
            </a:endParaRPr>
          </a:p>
          <a:p>
            <a:pPr algn="ctr"/>
            <a:r>
              <a:rPr lang="pt-BR" sz="3500" dirty="0">
                <a:latin typeface="Times Bold"/>
                <a:cs typeface="Times Bold"/>
              </a:rPr>
              <a:t>Povos em </a:t>
            </a:r>
            <a:r>
              <a:rPr lang="pt-BR" sz="3500" dirty="0" smtClean="0">
                <a:latin typeface="Times Bold"/>
                <a:cs typeface="Times Bold"/>
              </a:rPr>
              <a:t>contato</a:t>
            </a:r>
            <a:endParaRPr lang="pt-BR" sz="3500" dirty="0">
              <a:latin typeface="Times Bold"/>
              <a:cs typeface="Times Bold"/>
            </a:endParaRPr>
          </a:p>
          <a:p>
            <a:pPr algn="ctr"/>
            <a:r>
              <a:rPr lang="pt-BR" sz="2500" b="1" i="1" dirty="0">
                <a:latin typeface="Times Bold"/>
                <a:cs typeface="Times Bold"/>
              </a:rPr>
              <a:t>Indígenas não tupi, sobretudo</a:t>
            </a:r>
            <a:r>
              <a:rPr lang="pt-BR" sz="2500" b="1" i="1" dirty="0" smtClean="0">
                <a:latin typeface="Times Bold"/>
                <a:cs typeface="Times Bold"/>
              </a:rPr>
              <a:t>, além de africanos e descendentes </a:t>
            </a:r>
            <a:r>
              <a:rPr lang="pt-BR" sz="2500" b="1" i="1" dirty="0">
                <a:latin typeface="Times Bold"/>
                <a:cs typeface="Times Bold"/>
              </a:rPr>
              <a:t>e colonos de origem portuguesa</a:t>
            </a:r>
          </a:p>
          <a:p>
            <a:pPr algn="just"/>
            <a:endParaRPr lang="pt-BR" sz="3500" i="1" dirty="0" smtClean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24294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099734"/>
            <a:ext cx="8703733" cy="4487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chemeClr val="accent6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500" dirty="0" smtClean="0">
                <a:latin typeface="Times Bold"/>
                <a:cs typeface="Times Bold"/>
              </a:rPr>
              <a:t>Outros exemplos de distribuição </a:t>
            </a:r>
            <a:r>
              <a:rPr lang="pt-BR" sz="3500" dirty="0">
                <a:latin typeface="Times Bold"/>
                <a:cs typeface="Times Bold"/>
              </a:rPr>
              <a:t>das etnias no terço do mestre-de-campo Morais Navarro (Século XVII).</a:t>
            </a:r>
          </a:p>
          <a:p>
            <a:pPr algn="just"/>
            <a:endParaRPr lang="pt-BR" sz="2500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r>
              <a:rPr lang="pt-BR" sz="2500" dirty="0" smtClean="0">
                <a:solidFill>
                  <a:srgbClr val="000000"/>
                </a:solidFill>
                <a:latin typeface="Times Bold"/>
                <a:cs typeface="Times Bold"/>
              </a:rPr>
              <a:t>Fonte</a:t>
            </a:r>
            <a:r>
              <a:rPr lang="pt-BR" sz="2500" dirty="0">
                <a:solidFill>
                  <a:srgbClr val="000000"/>
                </a:solidFill>
                <a:latin typeface="Times Bold"/>
                <a:cs typeface="Times Bold"/>
              </a:rPr>
              <a:t>: Livro do escrivão do terço, mestre-de-campo Manuel Álvares de Morais Navarro, IHGRN, caixa 34 </a:t>
            </a:r>
            <a:r>
              <a:rPr lang="pt-BR" sz="2500" dirty="0" smtClean="0">
                <a:solidFill>
                  <a:srgbClr val="000000"/>
                </a:solidFill>
                <a:latin typeface="Times Bold"/>
                <a:cs typeface="Times Bold"/>
              </a:rPr>
              <a:t>(Pedro </a:t>
            </a:r>
            <a:r>
              <a:rPr lang="pt-BR" sz="2500" dirty="0" err="1">
                <a:solidFill>
                  <a:srgbClr val="000000"/>
                </a:solidFill>
                <a:latin typeface="Times Bold"/>
                <a:cs typeface="Times Bold"/>
              </a:rPr>
              <a:t>Puntoni</a:t>
            </a:r>
            <a:r>
              <a:rPr lang="pt-BR" sz="2500" dirty="0">
                <a:solidFill>
                  <a:srgbClr val="000000"/>
                </a:solidFill>
                <a:latin typeface="Times Bold"/>
                <a:cs typeface="Times Bold"/>
              </a:rPr>
              <a:t>, 2002, p. 206).</a:t>
            </a:r>
          </a:p>
          <a:p>
            <a:r>
              <a:rPr lang="pt-BR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16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-135467" y="390835"/>
            <a:ext cx="9397999" cy="6213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8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-1084" t="-643" r="1084" b="67163"/>
          <a:stretch/>
        </p:blipFill>
        <p:spPr bwMode="auto">
          <a:xfrm>
            <a:off x="-254000" y="482600"/>
            <a:ext cx="9398000" cy="5626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5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rcRect t="30571" b="30571"/>
          <a:stretch>
            <a:fillRect/>
          </a:stretch>
        </p:blipFill>
        <p:spPr>
          <a:xfrm>
            <a:off x="-50800" y="0"/>
            <a:ext cx="9194800" cy="68451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101600" y="1155700"/>
            <a:ext cx="9194800" cy="5219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500" b="1" dirty="0" smtClean="0">
                <a:solidFill>
                  <a:schemeClr val="bg1"/>
                </a:solidFill>
                <a:latin typeface="Times Bold"/>
                <a:cs typeface="Times Bold"/>
              </a:rPr>
              <a:t>OS SERTÕES: </a:t>
            </a:r>
            <a:r>
              <a:rPr lang="pt-BR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1640 </a:t>
            </a:r>
            <a:r>
              <a:rPr lang="mr-IN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–</a:t>
            </a:r>
            <a:r>
              <a:rPr lang="pt-BR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 1749</a:t>
            </a:r>
          </a:p>
          <a:p>
            <a:endParaRPr lang="pt-BR" sz="3500" b="1" dirty="0" smtClean="0">
              <a:solidFill>
                <a:schemeClr val="tx1"/>
              </a:solidFill>
              <a:latin typeface="Times Bold"/>
              <a:cs typeface="Times Bold"/>
            </a:endParaRPr>
          </a:p>
          <a:p>
            <a:pPr algn="just"/>
            <a:r>
              <a:rPr lang="pt-BR" sz="3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Multilinguismo</a:t>
            </a:r>
            <a:r>
              <a:rPr lang="pt-BR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pt-BR" sz="3500" dirty="0" smtClean="0">
                <a:solidFill>
                  <a:schemeClr val="tx1"/>
                </a:solidFill>
                <a:latin typeface="Times Bold"/>
                <a:cs typeface="Times Bold"/>
              </a:rPr>
              <a:t>(não mais exclusivo de línguas indígenas)</a:t>
            </a:r>
          </a:p>
          <a:p>
            <a:pPr algn="just"/>
            <a:r>
              <a:rPr lang="pt-BR" sz="3500" b="1" dirty="0" err="1" smtClean="0">
                <a:solidFill>
                  <a:schemeClr val="tx1"/>
                </a:solidFill>
                <a:latin typeface="Times Bold"/>
                <a:cs typeface="Times Bold"/>
              </a:rPr>
              <a:t>Multidialetalismo</a:t>
            </a:r>
            <a:r>
              <a:rPr lang="pt-BR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</a:p>
          <a:p>
            <a:pPr algn="just"/>
            <a:r>
              <a:rPr lang="pt-BR" sz="3500" b="1" dirty="0">
                <a:solidFill>
                  <a:schemeClr val="tx1"/>
                </a:solidFill>
                <a:latin typeface="Times Bold"/>
                <a:cs typeface="Times Bold"/>
              </a:rPr>
              <a:t>B</a:t>
            </a:r>
            <a:r>
              <a:rPr lang="pt-BR" sz="3500" b="1" dirty="0" smtClean="0">
                <a:solidFill>
                  <a:schemeClr val="tx1"/>
                </a:solidFill>
                <a:latin typeface="Times Bold"/>
                <a:cs typeface="Times Bold"/>
              </a:rPr>
              <a:t>ilinguismo </a:t>
            </a:r>
          </a:p>
          <a:p>
            <a:pPr algn="just"/>
            <a:r>
              <a:rPr lang="en-US" sz="3500" b="1" dirty="0" err="1" smtClean="0">
                <a:latin typeface="Times Bold"/>
                <a:cs typeface="Times Bold"/>
              </a:rPr>
              <a:t>Português</a:t>
            </a:r>
            <a:r>
              <a:rPr lang="en-US" sz="3500" b="1" dirty="0" smtClean="0">
                <a:latin typeface="Times Bold"/>
                <a:cs typeface="Times Bold"/>
              </a:rPr>
              <a:t> com L2 e </a:t>
            </a:r>
            <a:r>
              <a:rPr lang="en-US" sz="3500" b="1" dirty="0" err="1" smtClean="0">
                <a:latin typeface="Times Bold"/>
                <a:cs typeface="Times Bold"/>
              </a:rPr>
              <a:t>como</a:t>
            </a:r>
            <a:r>
              <a:rPr lang="en-US" sz="3500" b="1" dirty="0" smtClean="0">
                <a:latin typeface="Times Bold"/>
                <a:cs typeface="Times Bold"/>
              </a:rPr>
              <a:t> L1</a:t>
            </a:r>
            <a:endParaRPr lang="en-US" sz="3500" b="1" dirty="0">
              <a:latin typeface="Times Bold"/>
              <a:cs typeface="Times Bold"/>
            </a:endParaRPr>
          </a:p>
          <a:p>
            <a:pPr algn="just"/>
            <a:endParaRPr lang="pt-BR" sz="3500" dirty="0" smtClean="0">
              <a:solidFill>
                <a:schemeClr val="tx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26779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9144000" cy="6668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b="1" dirty="0">
              <a:solidFill>
                <a:schemeClr val="tx1"/>
              </a:solidFill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900" y="2173359"/>
            <a:ext cx="84539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pt-BR" sz="3500" dirty="0" smtClean="0">
                <a:latin typeface="Times Bold"/>
                <a:cs typeface="Times Bold"/>
              </a:rPr>
              <a:t>Trata-se de uma pesquisa </a:t>
            </a:r>
            <a:r>
              <a:rPr lang="pt-BR" sz="3500" dirty="0">
                <a:latin typeface="Times Bold"/>
                <a:cs typeface="Times Bold"/>
              </a:rPr>
              <a:t>sobre menções à </a:t>
            </a:r>
            <a:r>
              <a:rPr lang="pt-BR" sz="3500" b="1" dirty="0">
                <a:latin typeface="Times Bold"/>
                <a:cs typeface="Times Bold"/>
              </a:rPr>
              <a:t>interação linguística havida entre populações em </a:t>
            </a:r>
            <a:r>
              <a:rPr lang="pt-BR" sz="3500" b="1" dirty="0" smtClean="0">
                <a:latin typeface="Times Bold"/>
                <a:cs typeface="Times Bold"/>
              </a:rPr>
              <a:t>contato, </a:t>
            </a:r>
            <a:r>
              <a:rPr lang="pt-BR" sz="3500" b="1" dirty="0">
                <a:latin typeface="Times Bold"/>
                <a:cs typeface="Times Bold"/>
              </a:rPr>
              <a:t>em ambiente </a:t>
            </a:r>
            <a:r>
              <a:rPr lang="pt-BR" sz="3500" b="1" dirty="0" smtClean="0">
                <a:latin typeface="Times Bold"/>
                <a:cs typeface="Times Bold"/>
              </a:rPr>
              <a:t>multilíngue, </a:t>
            </a:r>
            <a:r>
              <a:rPr lang="pt-BR" sz="3500" b="1" dirty="0">
                <a:latin typeface="Times Bold"/>
                <a:cs typeface="Times Bold"/>
              </a:rPr>
              <a:t>nos antigos domínios de povos indígenas </a:t>
            </a:r>
            <a:r>
              <a:rPr lang="pt-BR" sz="3500" b="1" dirty="0" smtClean="0">
                <a:latin typeface="Times Bold"/>
                <a:cs typeface="Times Bold"/>
              </a:rPr>
              <a:t>“Tapuias”, </a:t>
            </a:r>
            <a:r>
              <a:rPr lang="pt-BR" sz="3500" b="1" dirty="0">
                <a:latin typeface="Times Bold"/>
                <a:cs typeface="Times Bold"/>
              </a:rPr>
              <a:t>no sertão da Bahia, no século </a:t>
            </a:r>
            <a:r>
              <a:rPr lang="pt-BR" sz="3500" b="1" dirty="0" smtClean="0">
                <a:latin typeface="Times Bold"/>
                <a:cs typeface="Times Bold"/>
              </a:rPr>
              <a:t>XVII.</a:t>
            </a:r>
            <a:endParaRPr lang="pt-BR" sz="3500" dirty="0" smtClean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16864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1" y="169333"/>
            <a:ext cx="9144000" cy="66886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3333"/>
            <a:ext cx="9262533" cy="8263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pt-BR" sz="3600" b="1" dirty="0"/>
              <a:t> </a:t>
            </a:r>
            <a:r>
              <a:rPr lang="pt-BR" sz="3600" dirty="0"/>
              <a:t> </a:t>
            </a:r>
          </a:p>
          <a:p>
            <a:r>
              <a:rPr lang="pt-BR" sz="3600" dirty="0"/>
              <a:t> </a:t>
            </a:r>
            <a:endParaRPr lang="pt-BR" sz="3600" b="1" dirty="0" smtClean="0">
              <a:solidFill>
                <a:srgbClr val="FFFFFF"/>
              </a:solidFill>
              <a:latin typeface="Times Bold"/>
              <a:cs typeface="Times Bold"/>
            </a:endParaRPr>
          </a:p>
          <a:p>
            <a:pPr algn="ctr"/>
            <a:r>
              <a:rPr lang="pt-BR" sz="3600" dirty="0" smtClean="0">
                <a:solidFill>
                  <a:srgbClr val="000000"/>
                </a:solidFill>
                <a:latin typeface="Times Bold"/>
                <a:cs typeface="Times Bold"/>
              </a:rPr>
              <a:t>Antes do século XIX</a:t>
            </a:r>
            <a:endParaRPr lang="x-none" sz="3600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r>
              <a:rPr lang="x-none" sz="2500" b="1" dirty="0" smtClean="0">
                <a:solidFill>
                  <a:schemeClr val="bg1"/>
                </a:solidFill>
                <a:latin typeface="Times Bold"/>
                <a:cs typeface="Times Bold"/>
              </a:rPr>
              <a:t>CONTATO LINGUÍSTICO ENTRE O PORTUGUÊS E LÍNGUAS INDÍGENAS</a:t>
            </a:r>
            <a:endParaRPr lang="pt-BR" sz="2500" b="1" dirty="0" smtClean="0">
              <a:solidFill>
                <a:schemeClr val="bg1"/>
              </a:solidFill>
              <a:latin typeface="Times Bold"/>
              <a:cs typeface="Times Bold"/>
            </a:endParaRPr>
          </a:p>
          <a:p>
            <a:pPr algn="ctr"/>
            <a:endParaRPr lang="pt-BR" sz="3600" b="1" dirty="0" smtClean="0">
              <a:latin typeface="Times Bold"/>
              <a:cs typeface="Times Bold"/>
            </a:endParaRPr>
          </a:p>
          <a:p>
            <a:r>
              <a:rPr lang="pt-BR" sz="2500" b="1" dirty="0">
                <a:latin typeface="Times Bold"/>
                <a:cs typeface="Times Bold"/>
              </a:rPr>
              <a:t>GUERRA DOS BÁRBAROS</a:t>
            </a:r>
          </a:p>
          <a:p>
            <a:pPr algn="just"/>
            <a:r>
              <a:rPr lang="pt-BR" sz="2500" b="1" dirty="0">
                <a:latin typeface="Times Bold"/>
                <a:cs typeface="Times Bold"/>
              </a:rPr>
              <a:t>Orobó</a:t>
            </a:r>
            <a:r>
              <a:rPr lang="pt-BR" sz="2500" dirty="0">
                <a:latin typeface="Times Bold"/>
                <a:cs typeface="Times Bold"/>
              </a:rPr>
              <a:t> (1657-1659)</a:t>
            </a:r>
          </a:p>
          <a:p>
            <a:pPr algn="just"/>
            <a:r>
              <a:rPr lang="pt-BR" sz="2500" b="1" dirty="0">
                <a:latin typeface="Times Bold"/>
                <a:cs typeface="Times Bold"/>
              </a:rPr>
              <a:t>Aporá</a:t>
            </a:r>
            <a:r>
              <a:rPr lang="pt-BR" sz="2500" dirty="0">
                <a:latin typeface="Times Bold"/>
                <a:cs typeface="Times Bold"/>
              </a:rPr>
              <a:t> (1669-1673) </a:t>
            </a:r>
            <a:endParaRPr lang="pt-BR" sz="2500" b="1" dirty="0">
              <a:latin typeface="Times Bold"/>
              <a:cs typeface="Times Bold"/>
            </a:endParaRPr>
          </a:p>
          <a:p>
            <a:pPr algn="just"/>
            <a:r>
              <a:rPr lang="pt-BR" sz="2500" b="1" dirty="0">
                <a:latin typeface="Times Bold"/>
                <a:cs typeface="Times Bold"/>
              </a:rPr>
              <a:t>São </a:t>
            </a:r>
            <a:r>
              <a:rPr lang="pt-BR" sz="2500" b="1" dirty="0">
                <a:solidFill>
                  <a:srgbClr val="000000"/>
                </a:solidFill>
                <a:latin typeface="Times Bold"/>
                <a:cs typeface="Times Bold"/>
              </a:rPr>
              <a:t>Francisco </a:t>
            </a:r>
            <a:r>
              <a:rPr lang="pt-BR" sz="2500" dirty="0">
                <a:solidFill>
                  <a:srgbClr val="000000"/>
                </a:solidFill>
                <a:latin typeface="Times Bold"/>
                <a:cs typeface="Times Bold"/>
              </a:rPr>
              <a:t>(1674-1679) - </a:t>
            </a:r>
            <a:r>
              <a:rPr lang="pt-BR" sz="2500" dirty="0">
                <a:latin typeface="Times Bold"/>
                <a:cs typeface="Times Bold"/>
              </a:rPr>
              <a:t>soldados, missionários, moradores e diversos grupos indígenas, conforme </a:t>
            </a:r>
            <a:r>
              <a:rPr lang="pt-BR" sz="2500" dirty="0" err="1">
                <a:latin typeface="Times Bold"/>
                <a:cs typeface="Times Bold"/>
              </a:rPr>
              <a:t>Puntoni</a:t>
            </a:r>
            <a:r>
              <a:rPr lang="pt-BR" sz="2500" dirty="0">
                <a:latin typeface="Times Bold"/>
                <a:cs typeface="Times Bold"/>
              </a:rPr>
              <a:t> (2002, p.89-122). </a:t>
            </a:r>
            <a:endParaRPr lang="pt-BR" sz="3600" b="1" dirty="0">
              <a:latin typeface="Times Bold"/>
              <a:cs typeface="Times Bold"/>
            </a:endParaRPr>
          </a:p>
          <a:p>
            <a:pPr algn="ctr"/>
            <a:endParaRPr lang="pt-BR" sz="3600" b="1" dirty="0" smtClean="0">
              <a:latin typeface="Times Bold"/>
              <a:cs typeface="Times Bold"/>
            </a:endParaRPr>
          </a:p>
          <a:p>
            <a:pPr algn="ctr"/>
            <a:r>
              <a:rPr lang="pt-BR" sz="2500" dirty="0" smtClean="0">
                <a:latin typeface="Times Bold"/>
                <a:cs typeface="Times Bold"/>
              </a:rPr>
              <a:t>MARCO DE UMA PROVÁVEL DESCONTINUIDADE </a:t>
            </a:r>
          </a:p>
          <a:p>
            <a:pPr algn="ctr"/>
            <a:r>
              <a:rPr lang="pt-BR" sz="2500" dirty="0" smtClean="0">
                <a:latin typeface="Times Bold"/>
                <a:cs typeface="Times Bold"/>
              </a:rPr>
              <a:t>1758 (Política pombalina)</a:t>
            </a:r>
            <a:endParaRPr lang="pt-BR" sz="2500" dirty="0">
              <a:latin typeface="Times Bold"/>
              <a:cs typeface="Times Bold"/>
            </a:endParaRPr>
          </a:p>
          <a:p>
            <a:pPr algn="ctr"/>
            <a:endParaRPr lang="pt-BR" sz="3600" dirty="0" smtClean="0">
              <a:latin typeface="Times Bold"/>
              <a:cs typeface="Times Bold"/>
            </a:endParaRPr>
          </a:p>
          <a:p>
            <a:pPr algn="ctr"/>
            <a:endParaRPr lang="pt-BR" sz="3600" b="1" dirty="0" smtClean="0">
              <a:latin typeface="Times Bold"/>
              <a:cs typeface="Times Bold"/>
            </a:endParaRPr>
          </a:p>
          <a:p>
            <a:pPr algn="ctr"/>
            <a:endParaRPr lang="pt-BR" sz="3600" b="1" dirty="0">
              <a:latin typeface="Times Bold"/>
              <a:cs typeface="Times Bold"/>
            </a:endParaRPr>
          </a:p>
          <a:p>
            <a:pPr algn="ctr"/>
            <a:r>
              <a:rPr lang="pt-BR" sz="3600" b="1" dirty="0" smtClean="0">
                <a:latin typeface="Times Bold"/>
                <a:cs typeface="Times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6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1" y="508000"/>
            <a:ext cx="9093199" cy="635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" y="1625600"/>
            <a:ext cx="92625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500" dirty="0">
              <a:latin typeface="Times Bold"/>
              <a:cs typeface="Times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871547"/>
            <a:ext cx="855133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latin typeface="Times Bold"/>
                <a:cs typeface="Times Bold"/>
              </a:rPr>
              <a:t>Panoramas consecutivos para a </a:t>
            </a:r>
            <a:r>
              <a:rPr lang="pt-BR" sz="3500" b="1" dirty="0" smtClean="0">
                <a:latin typeface="Times Bold"/>
                <a:cs typeface="Times Bold"/>
              </a:rPr>
              <a:t>história social do </a:t>
            </a:r>
            <a:r>
              <a:rPr lang="pt-BR" sz="3500" b="1" dirty="0">
                <a:latin typeface="Times Bold"/>
                <a:cs typeface="Times Bold"/>
              </a:rPr>
              <a:t>português brasileiro nos sertões baianos</a:t>
            </a:r>
            <a:r>
              <a:rPr lang="pt-BR" sz="3500" dirty="0">
                <a:latin typeface="Times Bold"/>
                <a:cs typeface="Times Bold"/>
              </a:rPr>
              <a:t> </a:t>
            </a:r>
            <a:endParaRPr lang="pt-BR" sz="3500" dirty="0" smtClean="0">
              <a:latin typeface="Times Bold"/>
              <a:cs typeface="Times Bold"/>
            </a:endParaRPr>
          </a:p>
          <a:p>
            <a:pPr algn="just"/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2500" dirty="0" smtClean="0">
                <a:latin typeface="Times Bold"/>
                <a:cs typeface="Times Bold"/>
              </a:rPr>
              <a:t>Inspirados</a:t>
            </a:r>
            <a:r>
              <a:rPr lang="pt-BR" sz="2500" dirty="0">
                <a:latin typeface="Times Bold"/>
                <a:cs typeface="Times Bold"/>
              </a:rPr>
              <a:t>, sobretudo, em Silva Neto (1963[1951]), Mattos e Silva (1993, 2004), </a:t>
            </a:r>
            <a:r>
              <a:rPr lang="pt-BR" sz="2500" dirty="0" err="1">
                <a:latin typeface="Times Bold"/>
                <a:cs typeface="Times Bold"/>
              </a:rPr>
              <a:t>Baxter</a:t>
            </a:r>
            <a:r>
              <a:rPr lang="pt-BR" sz="2500" dirty="0">
                <a:latin typeface="Times Bold"/>
                <a:cs typeface="Times Bold"/>
              </a:rPr>
              <a:t> (1995) e Lucchesi (2001; 2017</a:t>
            </a:r>
            <a:r>
              <a:rPr lang="pt-BR" sz="2500" dirty="0" smtClean="0">
                <a:latin typeface="Times Bold"/>
                <a:cs typeface="Times Bold"/>
              </a:rPr>
              <a:t>), Lobo (2001), entre outros.</a:t>
            </a:r>
            <a:endParaRPr lang="pt-BR" sz="35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5407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5002"/>
            <a:ext cx="9093200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" y="2036233"/>
            <a:ext cx="926253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 </a:t>
            </a:r>
            <a:r>
              <a:rPr lang="pt-BR" sz="3600" dirty="0"/>
              <a:t> </a:t>
            </a:r>
          </a:p>
          <a:p>
            <a:pPr algn="ctr"/>
            <a:r>
              <a:rPr lang="pt-BR" sz="3600" dirty="0"/>
              <a:t> </a:t>
            </a:r>
            <a:r>
              <a:rPr lang="pt-BR" sz="3600" b="1" dirty="0" smtClean="0">
                <a:solidFill>
                  <a:srgbClr val="000000"/>
                </a:solidFill>
                <a:latin typeface="Times Bold"/>
                <a:cs typeface="Times Bold"/>
              </a:rPr>
              <a:t>DOCUMENTO NO QUAL SE BASEIA ESTE TRABALHO</a:t>
            </a:r>
          </a:p>
        </p:txBody>
      </p:sp>
    </p:spTree>
    <p:extLst>
      <p:ext uri="{BB962C8B-B14F-4D97-AF65-F5344CB8AC3E}">
        <p14:creationId xmlns:p14="http://schemas.microsoft.com/office/powerpoint/2010/main" val="1758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1" y="285002"/>
            <a:ext cx="9093200" cy="64840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" y="2036233"/>
            <a:ext cx="9262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 </a:t>
            </a:r>
            <a:r>
              <a:rPr lang="pt-BR" sz="3600" dirty="0"/>
              <a:t> </a:t>
            </a:r>
          </a:p>
          <a:p>
            <a:pPr algn="ctr"/>
            <a:r>
              <a:rPr lang="pt-BR" sz="3600" dirty="0"/>
              <a:t> </a:t>
            </a:r>
            <a:endParaRPr lang="pt-BR" sz="3600" b="1" dirty="0" smtClean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500" y="805240"/>
            <a:ext cx="83312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ü"/>
            </a:pPr>
            <a:r>
              <a:rPr lang="pt-BR" sz="2500" dirty="0" smtClean="0">
                <a:latin typeface="Times Bold"/>
                <a:cs typeface="Times Bold"/>
              </a:rPr>
              <a:t>Relação </a:t>
            </a:r>
            <a:r>
              <a:rPr lang="pt-BR" sz="2500" dirty="0">
                <a:latin typeface="Times Bold"/>
                <a:cs typeface="Times Bold"/>
              </a:rPr>
              <a:t>de uma Missão no Rio São Francisco: relação sucinta e sincera da missão do padre Martinho de </a:t>
            </a:r>
            <a:r>
              <a:rPr lang="pt-BR" sz="2500" dirty="0" smtClean="0">
                <a:latin typeface="Times Bold"/>
                <a:cs typeface="Times Bold"/>
              </a:rPr>
              <a:t>Nantes. </a:t>
            </a:r>
          </a:p>
          <a:p>
            <a:pPr marL="342900" indent="-342900" algn="just">
              <a:buFont typeface="Wingdings" charset="2"/>
              <a:buChar char="ü"/>
            </a:pPr>
            <a:endParaRPr lang="pt-BR" sz="2500" dirty="0" smtClean="0">
              <a:latin typeface="Times Bold"/>
              <a:cs typeface="Times Bold"/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t-BR" sz="2500" dirty="0" smtClean="0">
                <a:latin typeface="Times Bold"/>
                <a:cs typeface="Times Bold"/>
              </a:rPr>
              <a:t>É </a:t>
            </a:r>
            <a:r>
              <a:rPr lang="pt-BR" sz="2500" dirty="0">
                <a:latin typeface="Times Bold"/>
                <a:cs typeface="Times Bold"/>
              </a:rPr>
              <a:t>de autoria do </a:t>
            </a:r>
            <a:r>
              <a:rPr lang="pt-BR" sz="2500" dirty="0" smtClean="0">
                <a:latin typeface="Times Bold"/>
                <a:cs typeface="Times Bold"/>
              </a:rPr>
              <a:t>Padre Martinho de Nantes, </a:t>
            </a:r>
            <a:r>
              <a:rPr lang="pt-BR" sz="2500" dirty="0">
                <a:latin typeface="Times Bold"/>
                <a:cs typeface="Times Bold"/>
              </a:rPr>
              <a:t>pregador capuchinho, missionário apostólico no Brasil entre os índios chamados cariris”, que descreve a sua partida em </a:t>
            </a:r>
            <a:r>
              <a:rPr lang="pt-BR" sz="2500" dirty="0" smtClean="0">
                <a:latin typeface="Times Bold"/>
                <a:cs typeface="Times Bold"/>
              </a:rPr>
              <a:t>1690.</a:t>
            </a:r>
          </a:p>
          <a:p>
            <a:pPr marL="342900" indent="-342900" algn="just">
              <a:buFont typeface="Wingdings" charset="2"/>
              <a:buChar char="ü"/>
            </a:pPr>
            <a:endParaRPr lang="pt-BR" sz="2500" dirty="0">
              <a:latin typeface="Times Bold"/>
              <a:cs typeface="Times Bold"/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t-BR" sz="2500" dirty="0" smtClean="0">
                <a:latin typeface="Times Bold"/>
                <a:cs typeface="Times Bold"/>
              </a:rPr>
              <a:t>Missionário </a:t>
            </a:r>
            <a:r>
              <a:rPr lang="pt-BR" sz="2500" dirty="0">
                <a:latin typeface="Times Bold"/>
                <a:cs typeface="Times Bold"/>
              </a:rPr>
              <a:t>capuchinho Frei Martinho de Nantes, vindo de Pernambuco, ao aldeamento da região do Médio São Francisco, tendo lá permanecido na metade do século XVII, em </a:t>
            </a:r>
            <a:r>
              <a:rPr lang="pt-BR" sz="2500" b="1" dirty="0">
                <a:latin typeface="Times Bold"/>
                <a:cs typeface="Times Bold"/>
              </a:rPr>
              <a:t>convívio direto com os indíg</a:t>
            </a:r>
            <a:r>
              <a:rPr lang="pt-BR" sz="2500" dirty="0">
                <a:latin typeface="Times Bold"/>
                <a:cs typeface="Times Bold"/>
              </a:rPr>
              <a:t>enas (entre 1671 e 1690). </a:t>
            </a:r>
            <a:endParaRPr lang="en-US" sz="25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37001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-118534" y="454335"/>
            <a:ext cx="9397999" cy="6238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" y="612844"/>
            <a:ext cx="9262533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i="1" dirty="0">
                <a:latin typeface="Times Bold"/>
                <a:cs typeface="Times Bold"/>
              </a:rPr>
              <a:t>a) Alusões a línguas indígenas como L1 (crianças e adultos);</a:t>
            </a:r>
          </a:p>
          <a:p>
            <a:pPr algn="just"/>
            <a:endParaRPr lang="pt-BR" sz="2500" i="1" dirty="0">
              <a:latin typeface="Times Bold"/>
              <a:cs typeface="Times Bold"/>
            </a:endParaRPr>
          </a:p>
          <a:p>
            <a:pPr algn="just"/>
            <a:r>
              <a:rPr lang="pt-BR" sz="2500" i="1" dirty="0" err="1">
                <a:latin typeface="Times Bold"/>
                <a:cs typeface="Times Bold"/>
              </a:rPr>
              <a:t>b</a:t>
            </a:r>
            <a:r>
              <a:rPr lang="pt-BR" sz="2500" i="1" dirty="0">
                <a:latin typeface="Times Bold"/>
                <a:cs typeface="Times Bold"/>
              </a:rPr>
              <a:t>) Alusões a indígenas que sabiam mais de uma língua indígena</a:t>
            </a:r>
            <a:r>
              <a:rPr lang="pt-BR" sz="2500" i="1" dirty="0" smtClean="0">
                <a:latin typeface="Times Bold"/>
                <a:cs typeface="Times Bold"/>
              </a:rPr>
              <a:t>;</a:t>
            </a:r>
          </a:p>
          <a:p>
            <a:pPr algn="just"/>
            <a:endParaRPr lang="pt-BR" sz="2500" i="1" dirty="0">
              <a:latin typeface="Times Bold"/>
              <a:cs typeface="Times Bold"/>
            </a:endParaRPr>
          </a:p>
          <a:p>
            <a:pPr algn="just"/>
            <a:r>
              <a:rPr lang="pt-BR" sz="2500" i="1" dirty="0" err="1">
                <a:latin typeface="Times Bold"/>
                <a:cs typeface="Times Bold"/>
              </a:rPr>
              <a:t>c</a:t>
            </a:r>
            <a:r>
              <a:rPr lang="pt-BR" sz="2500" i="1" dirty="0">
                <a:latin typeface="Times Bold"/>
                <a:cs typeface="Times Bold"/>
              </a:rPr>
              <a:t>) Alusões a brancos falantes de língua indígena;</a:t>
            </a:r>
          </a:p>
          <a:p>
            <a:pPr algn="just"/>
            <a:endParaRPr lang="pt-BR" sz="2500" i="1" dirty="0" smtClean="0">
              <a:latin typeface="Times Bold"/>
              <a:cs typeface="Times Bold"/>
            </a:endParaRPr>
          </a:p>
          <a:p>
            <a:pPr algn="just"/>
            <a:r>
              <a:rPr lang="pt-BR" sz="2500" i="1" dirty="0" err="1" smtClean="0">
                <a:latin typeface="Times Bold"/>
                <a:cs typeface="Times Bold"/>
              </a:rPr>
              <a:t>d</a:t>
            </a:r>
            <a:r>
              <a:rPr lang="pt-BR" sz="2500" i="1" dirty="0">
                <a:latin typeface="Times Bold"/>
                <a:cs typeface="Times Bold"/>
              </a:rPr>
              <a:t>) Alusões à interação linguística entre brancos e mestiços de origem africana (mulatos), possivelmente </a:t>
            </a:r>
            <a:r>
              <a:rPr lang="pt-BR" sz="2500" i="1" dirty="0" smtClean="0">
                <a:latin typeface="Times Bold"/>
                <a:cs typeface="Times Bold"/>
              </a:rPr>
              <a:t>bilíngues</a:t>
            </a:r>
          </a:p>
          <a:p>
            <a:pPr algn="just"/>
            <a:endParaRPr lang="pt-BR" sz="2500" i="1" dirty="0">
              <a:latin typeface="Times Bold"/>
              <a:cs typeface="Times Bold"/>
            </a:endParaRPr>
          </a:p>
          <a:p>
            <a:pPr algn="just"/>
            <a:r>
              <a:rPr lang="pt-BR" sz="2500" i="1" dirty="0">
                <a:latin typeface="Times Bold"/>
                <a:cs typeface="Times Bold"/>
              </a:rPr>
              <a:t>e) </a:t>
            </a:r>
            <a:r>
              <a:rPr lang="pt-BR" sz="2500" i="1" dirty="0">
                <a:solidFill>
                  <a:srgbClr val="FFFFFF"/>
                </a:solidFill>
                <a:latin typeface="Times Bold"/>
                <a:cs typeface="Times Bold"/>
              </a:rPr>
              <a:t>Alusões ao português falado como L2 por </a:t>
            </a:r>
            <a:r>
              <a:rPr lang="pt-BR" sz="2500" i="1" dirty="0" smtClean="0">
                <a:solidFill>
                  <a:srgbClr val="FFFFFF"/>
                </a:solidFill>
                <a:latin typeface="Times Bold"/>
                <a:cs typeface="Times Bold"/>
              </a:rPr>
              <a:t>indígenas</a:t>
            </a:r>
          </a:p>
          <a:p>
            <a:pPr algn="just"/>
            <a:endParaRPr lang="pt-BR" sz="2500" i="1" dirty="0">
              <a:latin typeface="Times Bold"/>
              <a:cs typeface="Times Bold"/>
            </a:endParaRPr>
          </a:p>
          <a:p>
            <a:r>
              <a:rPr lang="pt-BR" sz="2500" i="1" dirty="0" err="1">
                <a:latin typeface="Times Bold"/>
                <a:cs typeface="Times Bold"/>
              </a:rPr>
              <a:t>f</a:t>
            </a:r>
            <a:r>
              <a:rPr lang="pt-BR" sz="2500" i="1" dirty="0">
                <a:latin typeface="Times Bold"/>
                <a:cs typeface="Times Bold"/>
              </a:rPr>
              <a:t>) Possíveis alusões ao português falado como L2 ou L1 por brasileiros mamelucos e </a:t>
            </a:r>
            <a:r>
              <a:rPr lang="pt-BR" sz="2500" i="1" dirty="0" smtClean="0">
                <a:latin typeface="Times Bold"/>
                <a:cs typeface="Times Bold"/>
              </a:rPr>
              <a:t>mestiços</a:t>
            </a:r>
            <a:r>
              <a:rPr lang="pt-BR" sz="2500" i="1" dirty="0">
                <a:latin typeface="Times Bold"/>
                <a:cs typeface="Times Bol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8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-118534" y="1114735"/>
            <a:ext cx="9397999" cy="54638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" y="612844"/>
            <a:ext cx="9262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3500" dirty="0">
                <a:latin typeface="Times Bold"/>
                <a:cs typeface="Times Bold"/>
              </a:rPr>
              <a:t> 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67681"/>
              </p:ext>
            </p:extLst>
          </p:nvPr>
        </p:nvGraphicFramePr>
        <p:xfrm>
          <a:off x="-1" y="238435"/>
          <a:ext cx="9093201" cy="594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Document" r:id="rId5" imgW="5765800" imgH="3670300" progId="Word.Document.12">
                  <p:link updateAutomatic="1"/>
                </p:oleObj>
              </mc:Choice>
              <mc:Fallback>
                <p:oleObj name="Document" r:id="rId5" imgW="5765800" imgH="3670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238435"/>
                        <a:ext cx="9093201" cy="594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3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8534" y="1114735"/>
            <a:ext cx="9397999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" y="612844"/>
            <a:ext cx="9262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3500" dirty="0">
                <a:latin typeface="Times Bold"/>
                <a:cs typeface="Times Bold"/>
              </a:rPr>
              <a:t> 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408557"/>
              </p:ext>
            </p:extLst>
          </p:nvPr>
        </p:nvGraphicFramePr>
        <p:xfrm>
          <a:off x="0" y="1397000"/>
          <a:ext cx="8931107" cy="615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Document" r:id="rId5" imgW="5765800" imgH="3111500" progId="Word.Document.12">
                  <p:link updateAutomatic="1"/>
                </p:oleObj>
              </mc:Choice>
              <mc:Fallback>
                <p:oleObj name="Document" r:id="rId5" imgW="5765800" imgH="3111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397000"/>
                        <a:ext cx="8931107" cy="615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5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7880" y="454335"/>
            <a:ext cx="9397999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" y="612844"/>
            <a:ext cx="9262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3500" dirty="0">
                <a:latin typeface="Times Bold"/>
                <a:cs typeface="Times Bold"/>
              </a:rPr>
              <a:t> 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92294"/>
              </p:ext>
            </p:extLst>
          </p:nvPr>
        </p:nvGraphicFramePr>
        <p:xfrm>
          <a:off x="-47880" y="1642695"/>
          <a:ext cx="9141080" cy="521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Document" r:id="rId5" imgW="5765800" imgH="1828800" progId="Word.Document.12">
                  <p:link updateAutomatic="1"/>
                </p:oleObj>
              </mc:Choice>
              <mc:Fallback>
                <p:oleObj name="Document" r:id="rId5" imgW="5765800" imgH="1828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7880" y="1642695"/>
                        <a:ext cx="9141080" cy="5215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0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-118534" y="241301"/>
            <a:ext cx="9397999" cy="66166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" y="612844"/>
            <a:ext cx="9262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3500" dirty="0">
                <a:latin typeface="Times Bold"/>
                <a:cs typeface="Times Bold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" y="431801"/>
            <a:ext cx="88265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8534" y="612844"/>
            <a:ext cx="9397999" cy="70748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" y="612844"/>
            <a:ext cx="9262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3500" dirty="0">
                <a:latin typeface="Times Bold"/>
                <a:cs typeface="Times Bold"/>
              </a:rPr>
              <a:t> 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b="37031"/>
          <a:stretch/>
        </p:blipFill>
        <p:spPr bwMode="auto">
          <a:xfrm>
            <a:off x="406400" y="825499"/>
            <a:ext cx="8140700" cy="6201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5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-1" y="366868"/>
            <a:ext cx="9144000" cy="6668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b="1" dirty="0">
              <a:solidFill>
                <a:schemeClr val="tx1"/>
              </a:solidFill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4200" y="3145062"/>
            <a:ext cx="84539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pt-BR" sz="3500" b="1" dirty="0">
                <a:latin typeface="Times Bold"/>
                <a:cs typeface="Times Bold"/>
              </a:rPr>
              <a:t>R</a:t>
            </a:r>
            <a:r>
              <a:rPr lang="pt-BR" sz="3500" b="1" dirty="0" smtClean="0">
                <a:latin typeface="Times Bold"/>
                <a:cs typeface="Times Bold"/>
              </a:rPr>
              <a:t>astrear</a:t>
            </a:r>
            <a:r>
              <a:rPr lang="pt-BR" sz="3500" b="1" dirty="0">
                <a:latin typeface="Times Bold"/>
                <a:cs typeface="Times Bold"/>
              </a:rPr>
              <a:t> indícios do português </a:t>
            </a:r>
            <a:r>
              <a:rPr lang="pt-BR" sz="3500" b="1" dirty="0" smtClean="0">
                <a:latin typeface="Times Bold"/>
                <a:cs typeface="Times Bold"/>
              </a:rPr>
              <a:t>falado como </a:t>
            </a:r>
            <a:r>
              <a:rPr lang="pt-BR" sz="3500" b="1" dirty="0">
                <a:latin typeface="Times Bold"/>
                <a:cs typeface="Times Bold"/>
              </a:rPr>
              <a:t>L2</a:t>
            </a:r>
            <a:r>
              <a:rPr lang="pt-BR" sz="3500" dirty="0" smtClean="0">
                <a:latin typeface="Times Bold"/>
                <a:cs typeface="Times Bold"/>
              </a:rPr>
              <a:t>, </a:t>
            </a:r>
            <a:r>
              <a:rPr lang="pt-BR" sz="3500" b="1" dirty="0" smtClean="0">
                <a:latin typeface="Times Bold"/>
                <a:cs typeface="Times Bold"/>
              </a:rPr>
              <a:t>em múltiplas situações distintas, </a:t>
            </a:r>
            <a:r>
              <a:rPr lang="pt-BR" sz="3500" dirty="0">
                <a:latin typeface="Times Bold"/>
                <a:cs typeface="Times Bold"/>
              </a:rPr>
              <a:t>em um momento que pode ser caracterizado </a:t>
            </a:r>
            <a:r>
              <a:rPr lang="pt-BR" sz="3500" dirty="0" smtClean="0">
                <a:latin typeface="Times Bold"/>
                <a:cs typeface="Times Bold"/>
              </a:rPr>
              <a:t>como o que antecede </a:t>
            </a:r>
            <a:r>
              <a:rPr lang="pt-BR" sz="3500" dirty="0">
                <a:latin typeface="Times Bold"/>
                <a:cs typeface="Times Bold"/>
              </a:rPr>
              <a:t>a</a:t>
            </a:r>
            <a:r>
              <a:rPr lang="pt-BR" sz="3500" dirty="0" smtClean="0">
                <a:latin typeface="Times Bold"/>
                <a:cs typeface="Times Bold"/>
              </a:rPr>
              <a:t> constituição da </a:t>
            </a:r>
            <a:r>
              <a:rPr lang="pt-BR" sz="3500" dirty="0">
                <a:latin typeface="Times Bold"/>
                <a:cs typeface="Times Bold"/>
              </a:rPr>
              <a:t>vertente popular do português </a:t>
            </a:r>
            <a:r>
              <a:rPr lang="pt-BR" sz="3500" dirty="0" smtClean="0">
                <a:latin typeface="Times Bold"/>
                <a:cs typeface="Times Bold"/>
              </a:rPr>
              <a:t>brasileiro.</a:t>
            </a:r>
            <a:endParaRPr lang="pt-BR" sz="35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28376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8534" y="612844"/>
            <a:ext cx="9397999" cy="70748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612844"/>
            <a:ext cx="9262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3500" dirty="0">
                <a:latin typeface="Times Bold"/>
                <a:cs typeface="Times Bold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b="87031"/>
          <a:stretch/>
        </p:blipFill>
        <p:spPr bwMode="auto">
          <a:xfrm>
            <a:off x="0" y="812800"/>
            <a:ext cx="9093200" cy="287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6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8534" y="612844"/>
            <a:ext cx="9397999" cy="70748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612844"/>
            <a:ext cx="9262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3500" dirty="0">
                <a:latin typeface="Times Bold"/>
                <a:cs typeface="Times Bold"/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b="87031"/>
          <a:stretch/>
        </p:blipFill>
        <p:spPr bwMode="auto">
          <a:xfrm>
            <a:off x="0" y="812800"/>
            <a:ext cx="9093200" cy="287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37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8534" y="1114735"/>
            <a:ext cx="9397999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" y="612844"/>
            <a:ext cx="9262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3500" dirty="0">
                <a:latin typeface="Times Bold"/>
                <a:cs typeface="Times Bold"/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000" y="1490008"/>
            <a:ext cx="9017000" cy="506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>
                <a:latin typeface="Times Bold"/>
                <a:cs typeface="Times Bold"/>
              </a:rPr>
              <a:t>É </a:t>
            </a:r>
            <a:r>
              <a:rPr lang="pt-BR" sz="2500" dirty="0">
                <a:latin typeface="Times Bold"/>
                <a:cs typeface="Times Bold"/>
              </a:rPr>
              <a:t>interessante a definição de </a:t>
            </a:r>
            <a:r>
              <a:rPr lang="pt-BR" sz="2500" i="1" dirty="0">
                <a:latin typeface="Times Bold"/>
                <a:cs typeface="Times Bold"/>
              </a:rPr>
              <a:t>híbridos, </a:t>
            </a:r>
            <a:r>
              <a:rPr lang="pt-BR" sz="2500" dirty="0">
                <a:latin typeface="Times Bold"/>
                <a:cs typeface="Times Bold"/>
              </a:rPr>
              <a:t>habitantes do monte </a:t>
            </a:r>
            <a:r>
              <a:rPr lang="pt-BR" sz="2500" dirty="0" err="1">
                <a:latin typeface="Times Bold"/>
                <a:cs typeface="Times Bold"/>
              </a:rPr>
              <a:t>Rari</a:t>
            </a:r>
            <a:r>
              <a:rPr lang="pt-BR" sz="2500" dirty="0">
                <a:latin typeface="Times Bold"/>
                <a:cs typeface="Times Bold"/>
              </a:rPr>
              <a:t>/Araripe, no interior da Bahia, no testemunho a seguir, extraído de Pompa (2003: 204-205, do </a:t>
            </a:r>
            <a:r>
              <a:rPr lang="pt-BR" sz="2500" i="1" dirty="0" err="1">
                <a:latin typeface="Times Bold"/>
                <a:cs typeface="Times Bold"/>
              </a:rPr>
              <a:t>Annua</a:t>
            </a:r>
            <a:r>
              <a:rPr lang="pt-BR" sz="2500" i="1" dirty="0">
                <a:latin typeface="Times Bold"/>
                <a:cs typeface="Times Bold"/>
              </a:rPr>
              <a:t> </a:t>
            </a:r>
            <a:r>
              <a:rPr lang="pt-BR" sz="2500" i="1" dirty="0" err="1">
                <a:latin typeface="Times Bold"/>
                <a:cs typeface="Times Bold"/>
              </a:rPr>
              <a:t>Littera</a:t>
            </a:r>
            <a:r>
              <a:rPr lang="pt-BR" sz="2500" i="1" dirty="0">
                <a:latin typeface="Times Bold"/>
                <a:cs typeface="Times Bold"/>
              </a:rPr>
              <a:t> </a:t>
            </a:r>
            <a:r>
              <a:rPr lang="pt-BR" sz="2500" i="1" dirty="0" err="1">
                <a:latin typeface="Times Bold"/>
                <a:cs typeface="Times Bold"/>
              </a:rPr>
              <a:t>provinciae</a:t>
            </a:r>
            <a:r>
              <a:rPr lang="pt-BR" sz="2500" i="1" dirty="0">
                <a:latin typeface="Times Bold"/>
                <a:cs typeface="Times Bold"/>
              </a:rPr>
              <a:t> </a:t>
            </a:r>
            <a:r>
              <a:rPr lang="pt-BR" sz="2500" i="1" dirty="0" err="1">
                <a:latin typeface="Times Bold"/>
                <a:cs typeface="Times Bold"/>
              </a:rPr>
              <a:t>brasiliae</a:t>
            </a:r>
            <a:r>
              <a:rPr lang="pt-BR" sz="2500" i="1" dirty="0">
                <a:latin typeface="Times Bold"/>
                <a:cs typeface="Times Bold"/>
              </a:rPr>
              <a:t>, </a:t>
            </a:r>
            <a:r>
              <a:rPr lang="pt-BR" sz="2500" dirty="0">
                <a:latin typeface="Times Bold"/>
                <a:cs typeface="Times Bold"/>
              </a:rPr>
              <a:t>158: 106), referente ao século XVII: </a:t>
            </a:r>
            <a:endParaRPr lang="pt-BR" sz="2500" dirty="0" smtClean="0">
              <a:latin typeface="Times Bold"/>
              <a:cs typeface="Times Bold"/>
            </a:endParaRPr>
          </a:p>
          <a:p>
            <a:pPr algn="just"/>
            <a:endParaRPr lang="pt-BR" sz="2500" dirty="0">
              <a:latin typeface="Times Bold"/>
              <a:cs typeface="Times Bold"/>
            </a:endParaRPr>
          </a:p>
          <a:p>
            <a:pPr algn="just"/>
            <a:r>
              <a:rPr lang="pt-BR" dirty="0" smtClean="0">
                <a:latin typeface="Times Bold"/>
                <a:cs typeface="Times Bold"/>
              </a:rPr>
              <a:t>“</a:t>
            </a:r>
            <a:r>
              <a:rPr lang="pt-BR" dirty="0">
                <a:latin typeface="Times Bold"/>
                <a:cs typeface="Times Bold"/>
              </a:rPr>
              <a:t>O altíssimo monte </a:t>
            </a:r>
            <a:r>
              <a:rPr lang="pt-BR" dirty="0" err="1">
                <a:latin typeface="Times Bold"/>
                <a:cs typeface="Times Bold"/>
              </a:rPr>
              <a:t>Rari</a:t>
            </a:r>
            <a:r>
              <a:rPr lang="pt-BR" dirty="0">
                <a:latin typeface="Times Bold"/>
                <a:cs typeface="Times Bold"/>
              </a:rPr>
              <a:t> encontra-se distante 500 mil passos da Bahia, no interior do Brasil, e estende-se do sul para o norte 90. Seus habitantes, que são de fato numerosos, nos enviaram pelos caminhos inacessíveis e escarpados, conhecedores da região, desejando eles se mudar para estas bandas e sendo nisso impedidos pelos inimigos, que presidiavam o caminho (...). O caminho até lá é indescritível, através de grandes solidões (...) O Padre, tendo pedido aos inimigos dos </a:t>
            </a:r>
            <a:r>
              <a:rPr lang="pt-BR" dirty="0" err="1">
                <a:latin typeface="Times Bold"/>
                <a:cs typeface="Times Bold"/>
              </a:rPr>
              <a:t>Rarienses</a:t>
            </a:r>
            <a:r>
              <a:rPr lang="pt-BR" dirty="0">
                <a:latin typeface="Times Bold"/>
                <a:cs typeface="Times Bold"/>
              </a:rPr>
              <a:t> para deixá-los passar por suas fronteiras, o que era necessário para seu fim, conseguiu diligentemente. Estando pois tudo pronto para a viagem, chegaram os </a:t>
            </a:r>
            <a:r>
              <a:rPr lang="pt-BR" b="1" dirty="0">
                <a:latin typeface="Times Bold"/>
                <a:cs typeface="Times Bold"/>
              </a:rPr>
              <a:t>Híbridos (trata-se de uma casta de Índios misturados com Lusitanos, que as pessoas de nossa terra chamam de mamelucos)</a:t>
            </a:r>
            <a:r>
              <a:rPr lang="pt-BR" dirty="0">
                <a:latin typeface="Times Bold"/>
                <a:cs typeface="Times Bold"/>
              </a:rPr>
              <a:t> e tentaram atrapalhar tudo. Estes, com efeito, acostumados a zombar da simplicidade dos índios, mas suportavam que eles migrassem para outro lugar, (...). (Sem destaque no original).</a:t>
            </a:r>
          </a:p>
        </p:txBody>
      </p:sp>
    </p:spTree>
    <p:extLst>
      <p:ext uri="{BB962C8B-B14F-4D97-AF65-F5344CB8AC3E}">
        <p14:creationId xmlns:p14="http://schemas.microsoft.com/office/powerpoint/2010/main" val="12565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8534" y="1114735"/>
            <a:ext cx="9397999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 smtClean="0">
                <a:solidFill>
                  <a:srgbClr val="000000"/>
                </a:solidFill>
                <a:latin typeface="Times Bold"/>
                <a:cs typeface="Times Bold"/>
              </a:rPr>
              <a:t>Quadro</a:t>
            </a:r>
            <a:r>
              <a:rPr lang="en-US" sz="3500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Times Bold"/>
                <a:cs typeface="Times Bold"/>
              </a:rPr>
              <a:t>Resumo</a:t>
            </a:r>
            <a:endParaRPr lang="en-US" sz="3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612844"/>
            <a:ext cx="9262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3500" dirty="0">
                <a:latin typeface="Times Bold"/>
                <a:cs typeface="Times Bol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16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8534" y="1114735"/>
            <a:ext cx="9397999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>
              <a:latin typeface="Times Bold"/>
              <a:cs typeface="Times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612844"/>
            <a:ext cx="9262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500" dirty="0" smtClean="0">
              <a:latin typeface="Times Bold"/>
              <a:cs typeface="Times Bold"/>
            </a:endParaRPr>
          </a:p>
          <a:p>
            <a:pPr algn="just"/>
            <a:r>
              <a:rPr lang="pt-BR" sz="3500" dirty="0">
                <a:latin typeface="Times Bold"/>
                <a:cs typeface="Times Bold"/>
              </a:rPr>
              <a:t> 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b="47188"/>
          <a:stretch/>
        </p:blipFill>
        <p:spPr bwMode="auto">
          <a:xfrm>
            <a:off x="127000" y="1409701"/>
            <a:ext cx="9135532" cy="6278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27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50800" y="-47933"/>
            <a:ext cx="9144000" cy="6905934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01" y="355600"/>
            <a:ext cx="9042400" cy="6725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467" y="673216"/>
            <a:ext cx="8957733" cy="6049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chemeClr val="accent6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Times Bold"/>
                <a:cs typeface="Times Bold"/>
              </a:rPr>
              <a:t>ASSUMINDO-SE QUE HOUVE UMA FASE DO </a:t>
            </a:r>
            <a:r>
              <a:rPr lang="en-US" sz="3600" b="1" dirty="0" smtClean="0">
                <a:solidFill>
                  <a:srgbClr val="FFFFFF"/>
                </a:solidFill>
                <a:latin typeface="Times Bold"/>
                <a:cs typeface="Times Bold"/>
              </a:rPr>
              <a:t>PORTUGUÊS GERAL BRASILEIRO TAMBÉM COM PARTICIPAÇÃO INDÍGENA</a:t>
            </a:r>
          </a:p>
          <a:p>
            <a:pPr algn="ctr"/>
            <a:endParaRPr lang="en-US" sz="3600" b="1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r>
              <a:rPr lang="en-US" sz="3500" b="1" dirty="0" err="1" smtClean="0">
                <a:solidFill>
                  <a:srgbClr val="FFFFFF"/>
                </a:solidFill>
                <a:latin typeface="Times Bold"/>
                <a:cs typeface="Times Bold"/>
              </a:rPr>
              <a:t>Multifacetado</a:t>
            </a:r>
            <a:r>
              <a:rPr lang="en-US" sz="3500" b="1" dirty="0" smtClean="0">
                <a:solidFill>
                  <a:srgbClr val="FFFFFF"/>
                </a:solidFill>
                <a:latin typeface="Times Bold"/>
                <a:cs typeface="Times Bold"/>
              </a:rPr>
              <a:t>?</a:t>
            </a:r>
          </a:p>
          <a:p>
            <a:pPr algn="ctr"/>
            <a:r>
              <a:rPr lang="en-US" sz="3500" b="1" dirty="0" err="1" smtClean="0">
                <a:solidFill>
                  <a:srgbClr val="FFFFFF"/>
                </a:solidFill>
                <a:latin typeface="Times Bold"/>
                <a:cs typeface="Times Bold"/>
              </a:rPr>
              <a:t>Multidirecional</a:t>
            </a:r>
            <a:r>
              <a:rPr lang="en-US" sz="3500" dirty="0" smtClean="0">
                <a:solidFill>
                  <a:srgbClr val="FFFFFF"/>
                </a:solidFill>
                <a:latin typeface="Times Bold"/>
                <a:cs typeface="Times Bold"/>
              </a:rPr>
              <a:t>?</a:t>
            </a:r>
          </a:p>
          <a:p>
            <a:pPr algn="ctr"/>
            <a:r>
              <a:rPr lang="en-US" sz="3500" dirty="0" smtClean="0">
                <a:solidFill>
                  <a:srgbClr val="FFFFFF"/>
                </a:solidFill>
                <a:latin typeface="Times Bold"/>
                <a:cs typeface="Times Bold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Times Bold"/>
                <a:cs typeface="Times Bold"/>
              </a:rPr>
              <a:t>D</a:t>
            </a:r>
            <a:r>
              <a:rPr lang="en-US" sz="3500" b="1" dirty="0" err="1" smtClean="0">
                <a:solidFill>
                  <a:srgbClr val="FFFFFF"/>
                </a:solidFill>
                <a:latin typeface="Times Bold"/>
                <a:cs typeface="Times Bold"/>
              </a:rPr>
              <a:t>escontínuo</a:t>
            </a:r>
            <a:r>
              <a:rPr lang="en-US" sz="3500" b="1" dirty="0" smtClean="0">
                <a:solidFill>
                  <a:srgbClr val="FFFFFF"/>
                </a:solidFill>
                <a:latin typeface="Times Bold"/>
                <a:cs typeface="Times Bold"/>
              </a:rPr>
              <a:t>?</a:t>
            </a:r>
          </a:p>
          <a:p>
            <a:pPr algn="ctr"/>
            <a:r>
              <a:rPr lang="en-US" sz="3500" b="1" dirty="0" smtClean="0">
                <a:solidFill>
                  <a:srgbClr val="FFFFFF"/>
                </a:solidFill>
                <a:latin typeface="Times Bold"/>
                <a:cs typeface="Times Bold"/>
              </a:rPr>
              <a:t> REVERSÍVEL?</a:t>
            </a:r>
          </a:p>
          <a:p>
            <a:pPr algn="ctr"/>
            <a:endParaRPr lang="en-US" sz="2500" b="1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r>
              <a:rPr lang="en-US" sz="2500" b="1" dirty="0" err="1" smtClean="0">
                <a:solidFill>
                  <a:srgbClr val="000000"/>
                </a:solidFill>
                <a:latin typeface="Times Bold"/>
                <a:cs typeface="Times Bold"/>
              </a:rPr>
              <a:t>Em</a:t>
            </a:r>
            <a:r>
              <a:rPr lang="en-US" sz="2500" b="1" dirty="0" smtClean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Times Bold"/>
                <a:cs typeface="Times Bold"/>
              </a:rPr>
              <a:t>consonância</a:t>
            </a:r>
            <a:r>
              <a:rPr lang="en-US" sz="2500" b="1" dirty="0" smtClean="0">
                <a:solidFill>
                  <a:srgbClr val="000000"/>
                </a:solidFill>
                <a:latin typeface="Times Bold"/>
                <a:cs typeface="Times Bold"/>
              </a:rPr>
              <a:t> com a </a:t>
            </a:r>
            <a:r>
              <a:rPr lang="en-US" sz="2500" b="1" dirty="0" err="1">
                <a:solidFill>
                  <a:srgbClr val="000000"/>
                </a:solidFill>
                <a:latin typeface="Times Bold"/>
                <a:cs typeface="Times Bold"/>
              </a:rPr>
              <a:t>o</a:t>
            </a:r>
            <a:r>
              <a:rPr lang="en-US" sz="2500" b="1" dirty="0" err="1" smtClean="0">
                <a:solidFill>
                  <a:srgbClr val="000000"/>
                </a:solidFill>
                <a:latin typeface="Times Bold"/>
                <a:cs typeface="Times Bold"/>
              </a:rPr>
              <a:t>cupação</a:t>
            </a:r>
            <a:r>
              <a:rPr lang="en-US" sz="2500" b="1" dirty="0" smtClean="0">
                <a:solidFill>
                  <a:srgbClr val="000000"/>
                </a:solidFill>
                <a:latin typeface="Times Bold"/>
                <a:cs typeface="Times Bold"/>
              </a:rPr>
              <a:t> dos </a:t>
            </a:r>
            <a:r>
              <a:rPr lang="en-US" sz="2500" b="1" dirty="0" err="1" smtClean="0">
                <a:solidFill>
                  <a:srgbClr val="000000"/>
                </a:solidFill>
                <a:latin typeface="Times Bold"/>
                <a:cs typeface="Times Bold"/>
              </a:rPr>
              <a:t>sertões</a:t>
            </a:r>
            <a:r>
              <a:rPr lang="en-US" sz="2500" b="1" dirty="0" smtClean="0">
                <a:solidFill>
                  <a:srgbClr val="000000"/>
                </a:solidFill>
                <a:latin typeface="Times Bold"/>
                <a:cs typeface="Times Bold"/>
              </a:rPr>
              <a:t> (1640-1750)</a:t>
            </a:r>
            <a:endParaRPr lang="en-US" sz="2500" b="1" dirty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r>
              <a:rPr lang="en-US" sz="2500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Dando</a:t>
            </a:r>
            <a:r>
              <a:rPr lang="en-US" sz="2500" i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2500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origem</a:t>
            </a:r>
            <a:r>
              <a:rPr lang="en-US" sz="2500" i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2500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ao</a:t>
            </a:r>
            <a:r>
              <a:rPr lang="en-US" sz="2500" i="1" dirty="0" smtClean="0">
                <a:solidFill>
                  <a:schemeClr val="tx1"/>
                </a:solidFill>
                <a:latin typeface="Times Bold"/>
                <a:cs typeface="Times Bold"/>
              </a:rPr>
              <a:t> “</a:t>
            </a:r>
            <a:r>
              <a:rPr lang="en-US" sz="2500" b="1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português</a:t>
            </a:r>
            <a:r>
              <a:rPr lang="en-US" sz="2500" b="1" i="1" dirty="0" smtClean="0">
                <a:solidFill>
                  <a:schemeClr val="tx1"/>
                </a:solidFill>
                <a:latin typeface="Times Bold"/>
                <a:cs typeface="Times Bold"/>
              </a:rPr>
              <a:t> popular </a:t>
            </a:r>
            <a:r>
              <a:rPr lang="en-US" sz="2500" b="1" i="1" dirty="0" smtClean="0">
                <a:solidFill>
                  <a:schemeClr val="bg1"/>
                </a:solidFill>
                <a:latin typeface="Times Bold"/>
                <a:cs typeface="Times Bold"/>
              </a:rPr>
              <a:t>“plural”</a:t>
            </a:r>
            <a:r>
              <a:rPr lang="en-US" sz="2500" b="1" i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2500" b="1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nos</a:t>
            </a:r>
            <a:r>
              <a:rPr lang="en-US" sz="2500" b="1" i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2500" b="1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sertões</a:t>
            </a:r>
            <a:r>
              <a:rPr lang="en-US" sz="2500" b="1" i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2500" b="1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seiscentistas</a:t>
            </a:r>
            <a:r>
              <a:rPr lang="en-US" sz="2500" b="1" i="1" dirty="0" smtClean="0">
                <a:solidFill>
                  <a:schemeClr val="tx1"/>
                </a:solidFill>
                <a:latin typeface="Times Bold"/>
                <a:cs typeface="Times Bold"/>
              </a:rPr>
              <a:t>,  </a:t>
            </a:r>
            <a:r>
              <a:rPr lang="en-US" sz="2500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vertente</a:t>
            </a:r>
            <a:r>
              <a:rPr lang="en-US" sz="2500" i="1" dirty="0" smtClean="0">
                <a:solidFill>
                  <a:schemeClr val="tx1"/>
                </a:solidFill>
                <a:latin typeface="Times Bold"/>
                <a:cs typeface="Times Bold"/>
              </a:rPr>
              <a:t> do PB </a:t>
            </a:r>
            <a:r>
              <a:rPr lang="en-US" sz="2500" i="1" dirty="0" err="1" smtClean="0">
                <a:solidFill>
                  <a:schemeClr val="tx1"/>
                </a:solidFill>
                <a:latin typeface="Times Bold"/>
                <a:cs typeface="Times Bold"/>
              </a:rPr>
              <a:t>formado</a:t>
            </a:r>
            <a:r>
              <a:rPr lang="en-US" sz="2500" i="1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Times Bold"/>
                <a:cs typeface="Times Bold"/>
              </a:rPr>
              <a:t>de </a:t>
            </a:r>
            <a:r>
              <a:rPr lang="en-US" sz="2500" dirty="0" err="1" smtClean="0">
                <a:solidFill>
                  <a:schemeClr val="tx1"/>
                </a:solidFill>
                <a:latin typeface="Times Bold"/>
                <a:cs typeface="Times Bold"/>
              </a:rPr>
              <a:t>maneira</a:t>
            </a:r>
            <a:r>
              <a:rPr lang="en-US" sz="2500" dirty="0" smtClean="0">
                <a:solidFill>
                  <a:schemeClr val="tx1"/>
                </a:solidFill>
                <a:latin typeface="Times Bold"/>
                <a:cs typeface="Times Bold"/>
              </a:rPr>
              <a:t> </a:t>
            </a:r>
            <a:r>
              <a:rPr lang="pt-BR" sz="2500" dirty="0" smtClean="0">
                <a:solidFill>
                  <a:schemeClr val="tx1"/>
                </a:solidFill>
                <a:latin typeface="Times Bold"/>
                <a:cs typeface="Times Bold"/>
              </a:rPr>
              <a:t>“</a:t>
            </a:r>
            <a:r>
              <a:rPr lang="pt-BR" sz="2500" dirty="0" err="1" smtClean="0">
                <a:solidFill>
                  <a:schemeClr val="tx1"/>
                </a:solidFill>
                <a:latin typeface="Times Bold"/>
                <a:cs typeface="Times Bold"/>
              </a:rPr>
              <a:t>heterogênea</a:t>
            </a:r>
            <a:r>
              <a:rPr lang="pt-BR" sz="2500" dirty="0" smtClean="0">
                <a:solidFill>
                  <a:schemeClr val="tx1"/>
                </a:solidFill>
                <a:latin typeface="Times Bold"/>
                <a:cs typeface="Times Bold"/>
              </a:rPr>
              <a:t> e </a:t>
            </a:r>
            <a:r>
              <a:rPr lang="pt-BR" sz="2500" dirty="0" err="1" smtClean="0">
                <a:solidFill>
                  <a:schemeClr val="tx1"/>
                </a:solidFill>
                <a:latin typeface="Times Bold"/>
                <a:cs typeface="Times Bold"/>
              </a:rPr>
              <a:t>variável</a:t>
            </a:r>
            <a:r>
              <a:rPr lang="pt-BR" sz="2500" dirty="0" smtClean="0">
                <a:solidFill>
                  <a:schemeClr val="tx1"/>
                </a:solidFill>
                <a:latin typeface="Times Bold"/>
                <a:cs typeface="Times Bold"/>
              </a:rPr>
              <a:t>, plural </a:t>
            </a:r>
            <a:r>
              <a:rPr lang="pt-BR" sz="2500" dirty="0">
                <a:solidFill>
                  <a:schemeClr val="tx1"/>
                </a:solidFill>
                <a:latin typeface="Times Bold"/>
                <a:cs typeface="Times Bold"/>
              </a:rPr>
              <a:t>e </a:t>
            </a:r>
            <a:r>
              <a:rPr lang="pt-BR" sz="2500" dirty="0" smtClean="0">
                <a:solidFill>
                  <a:schemeClr val="tx1"/>
                </a:solidFill>
                <a:latin typeface="Times Bold"/>
                <a:cs typeface="Times Bold"/>
              </a:rPr>
              <a:t>polarizada?”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17755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1" y="169333"/>
            <a:ext cx="9144000" cy="66886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3333"/>
            <a:ext cx="926253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pt-BR" sz="3600" b="1" dirty="0"/>
              <a:t> </a:t>
            </a:r>
            <a:r>
              <a:rPr lang="pt-BR" sz="3600" dirty="0"/>
              <a:t> </a:t>
            </a:r>
          </a:p>
          <a:p>
            <a:r>
              <a:rPr lang="pt-BR" sz="3600" dirty="0"/>
              <a:t> </a:t>
            </a:r>
            <a:r>
              <a:rPr lang="pt-BR" sz="3600" i="1" dirty="0">
                <a:latin typeface="Times Bold"/>
                <a:cs typeface="Times Bold"/>
              </a:rPr>
              <a:t>Para Carneiro e Almeida (2008 [2002]):</a:t>
            </a:r>
          </a:p>
          <a:p>
            <a:pPr algn="ctr"/>
            <a:endParaRPr lang="pt-BR" sz="3600" b="1" dirty="0" smtClean="0">
              <a:solidFill>
                <a:srgbClr val="FFFFFF"/>
              </a:solidFill>
              <a:latin typeface="Times Bold"/>
              <a:cs typeface="Times Bold"/>
            </a:endParaRPr>
          </a:p>
          <a:p>
            <a:pPr algn="ctr"/>
            <a:r>
              <a:rPr lang="pt-BR" sz="3600" b="1" dirty="0" smtClean="0">
                <a:solidFill>
                  <a:srgbClr val="E46C0A"/>
                </a:solidFill>
                <a:latin typeface="Times Bold"/>
                <a:cs typeface="Times Bold"/>
              </a:rPr>
              <a:t>Antes do século XIX</a:t>
            </a:r>
            <a:endParaRPr lang="x-none" sz="3600" b="1" dirty="0" smtClean="0">
              <a:solidFill>
                <a:srgbClr val="E46C0A"/>
              </a:solidFill>
              <a:latin typeface="Times Bold"/>
              <a:cs typeface="Times Bold"/>
            </a:endParaRPr>
          </a:p>
          <a:p>
            <a:pPr algn="ctr"/>
            <a:r>
              <a:rPr lang="x-none" sz="3600" b="1" dirty="0" smtClean="0">
                <a:solidFill>
                  <a:schemeClr val="bg1"/>
                </a:solidFill>
                <a:latin typeface="Times Bold"/>
                <a:cs typeface="Times Bold"/>
              </a:rPr>
              <a:t>POSSÍVEL P</a:t>
            </a:r>
            <a:r>
              <a:rPr lang="pt-BR" sz="3600" b="1" dirty="0" smtClean="0">
                <a:solidFill>
                  <a:schemeClr val="bg1"/>
                </a:solidFill>
                <a:latin typeface="Times Bold"/>
                <a:cs typeface="Times Bold"/>
              </a:rPr>
              <a:t>ARTICIPAÇÃO INDÍGENA</a:t>
            </a:r>
          </a:p>
          <a:p>
            <a:pPr algn="ctr"/>
            <a:endParaRPr lang="pt-BR" sz="3600" b="1" dirty="0" smtClean="0">
              <a:latin typeface="Times Bold"/>
              <a:cs typeface="Times Bold"/>
            </a:endParaRPr>
          </a:p>
          <a:p>
            <a:pPr algn="ctr"/>
            <a:r>
              <a:rPr lang="pt-BR" sz="3600" b="1" dirty="0" smtClean="0">
                <a:latin typeface="Times Bold"/>
                <a:cs typeface="Times Bold"/>
              </a:rPr>
              <a:t>MARCO DE UMA PROVÁVEL DESCONTINUIDADE (a partir de 1758)</a:t>
            </a:r>
            <a:endParaRPr lang="pt-BR" sz="3600" b="1" dirty="0">
              <a:latin typeface="Times Bold"/>
              <a:cs typeface="Times Bold"/>
            </a:endParaRPr>
          </a:p>
          <a:p>
            <a:pPr algn="ctr"/>
            <a:r>
              <a:rPr lang="pt-BR" sz="3600" b="1" dirty="0" smtClean="0">
                <a:latin typeface="Times Bold"/>
                <a:cs typeface="Times Bold"/>
              </a:rPr>
              <a:t>GUERRA DOS BÁRBAROS</a:t>
            </a:r>
          </a:p>
          <a:p>
            <a:pPr algn="ctr"/>
            <a:r>
              <a:rPr lang="pt-BR" sz="3600" b="1" dirty="0" smtClean="0">
                <a:latin typeface="Times Bold"/>
                <a:cs typeface="Times Bold"/>
              </a:rPr>
              <a:t>IMPOSIÇÃO</a:t>
            </a:r>
          </a:p>
          <a:p>
            <a:pPr algn="ctr"/>
            <a:endParaRPr lang="pt-BR" sz="3600" b="1" dirty="0">
              <a:latin typeface="Times Bold"/>
              <a:cs typeface="Times Bold"/>
            </a:endParaRPr>
          </a:p>
          <a:p>
            <a:pPr algn="ctr"/>
            <a:r>
              <a:rPr lang="pt-BR" sz="3600" b="1" dirty="0" smtClean="0">
                <a:latin typeface="Times Bold"/>
                <a:cs typeface="Times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-1" y="169333"/>
            <a:ext cx="9144001" cy="66886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3333"/>
            <a:ext cx="9262533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pt-BR" sz="3600" b="1" dirty="0"/>
              <a:t> </a:t>
            </a:r>
            <a:r>
              <a:rPr lang="pt-BR" sz="3600" dirty="0"/>
              <a:t> </a:t>
            </a:r>
          </a:p>
          <a:p>
            <a:r>
              <a:rPr lang="pt-BR" sz="3600" dirty="0"/>
              <a:t> </a:t>
            </a:r>
            <a:r>
              <a:rPr lang="pt-BR" sz="3600" i="1" dirty="0">
                <a:latin typeface="Times Bold"/>
                <a:cs typeface="Times Bold"/>
              </a:rPr>
              <a:t>Para Carneiro e Almeida (2008 [2002]):</a:t>
            </a:r>
          </a:p>
          <a:p>
            <a:pPr algn="ctr"/>
            <a:endParaRPr lang="pt-BR" sz="3600" b="1" dirty="0" smtClean="0">
              <a:solidFill>
                <a:srgbClr val="FFFFFF"/>
              </a:solidFill>
              <a:latin typeface="Times Bold"/>
              <a:cs typeface="Times Bold"/>
            </a:endParaRPr>
          </a:p>
          <a:p>
            <a:pPr algn="ctr"/>
            <a:r>
              <a:rPr lang="x-none" sz="3600" b="1" dirty="0" smtClean="0">
                <a:solidFill>
                  <a:srgbClr val="E46C0A"/>
                </a:solidFill>
                <a:latin typeface="Times Bold"/>
                <a:cs typeface="Times Bold"/>
              </a:rPr>
              <a:t>1890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Bold"/>
                <a:cs typeface="Times Bold"/>
              </a:rPr>
              <a:t>MARCO FINAL DAS LÍNGUAS INDÍGENAS</a:t>
            </a:r>
            <a:endParaRPr lang="pt-BR" sz="3600" dirty="0" smtClean="0">
              <a:solidFill>
                <a:schemeClr val="bg1"/>
              </a:solidFill>
              <a:latin typeface="Times Bold"/>
              <a:cs typeface="Times Bold"/>
            </a:endParaRPr>
          </a:p>
          <a:p>
            <a:pPr algn="ctr"/>
            <a:endParaRPr lang="pt-BR" sz="3600" i="1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algn="ctr"/>
            <a:r>
              <a:rPr lang="pt-BR" sz="3600" i="1" dirty="0" smtClean="0">
                <a:solidFill>
                  <a:srgbClr val="000000"/>
                </a:solidFill>
                <a:latin typeface="Times Bold"/>
                <a:cs typeface="Times Bold"/>
              </a:rPr>
              <a:t>Domínio </a:t>
            </a:r>
            <a:r>
              <a:rPr lang="pt-BR" sz="3600" i="1" dirty="0">
                <a:solidFill>
                  <a:srgbClr val="000000"/>
                </a:solidFill>
                <a:latin typeface="Times Bold"/>
                <a:cs typeface="Times Bold"/>
              </a:rPr>
              <a:t>exclusivo do português brasileiro</a:t>
            </a:r>
            <a:r>
              <a:rPr lang="pt-BR" sz="3600" dirty="0">
                <a:solidFill>
                  <a:srgbClr val="000000"/>
                </a:solidFill>
                <a:latin typeface="Times Bold"/>
                <a:cs typeface="Times Bold"/>
              </a:rPr>
              <a:t>, </a:t>
            </a:r>
            <a:r>
              <a:rPr lang="pt-BR" sz="3600" dirty="0" smtClean="0">
                <a:solidFill>
                  <a:srgbClr val="000000"/>
                </a:solidFill>
                <a:latin typeface="Times Bold"/>
                <a:cs typeface="Times Bold"/>
              </a:rPr>
              <a:t>majoritariamente em </a:t>
            </a:r>
            <a:r>
              <a:rPr lang="pt-BR" sz="3600" dirty="0">
                <a:solidFill>
                  <a:srgbClr val="000000"/>
                </a:solidFill>
                <a:latin typeface="Times Bold"/>
                <a:cs typeface="Times Bold"/>
              </a:rPr>
              <a:t>sua vertente popular. </a:t>
            </a:r>
          </a:p>
          <a:p>
            <a:pPr algn="ctr"/>
            <a:endParaRPr lang="pt-BR" sz="3600" b="1" dirty="0" smtClean="0">
              <a:latin typeface="Times Bold"/>
              <a:cs typeface="Times Bold"/>
            </a:endParaRPr>
          </a:p>
          <a:p>
            <a:pPr algn="ctr"/>
            <a:endParaRPr lang="pt-BR" sz="3600" b="1" dirty="0">
              <a:latin typeface="Times Bold"/>
              <a:cs typeface="Times Bold"/>
            </a:endParaRPr>
          </a:p>
          <a:p>
            <a:pPr algn="ctr"/>
            <a:r>
              <a:rPr lang="pt-BR" sz="3600" b="1" dirty="0" smtClean="0">
                <a:latin typeface="Times Bold"/>
                <a:cs typeface="Times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8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1" y="454335"/>
            <a:ext cx="9093200" cy="6403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866" y="2081566"/>
            <a:ext cx="84328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500" b="1" dirty="0" smtClean="0">
                <a:solidFill>
                  <a:srgbClr val="FFFFFF"/>
                </a:solidFill>
                <a:latin typeface="Times Bold"/>
                <a:cs typeface="Times Bold"/>
              </a:rPr>
              <a:t>FINALIZANDO COM NOVAS AGENDAS </a:t>
            </a:r>
          </a:p>
          <a:p>
            <a:pPr lvl="0" algn="just"/>
            <a:endParaRPr lang="pt-BR" sz="4500" b="1" dirty="0">
              <a:solidFill>
                <a:srgbClr val="FFFFFF"/>
              </a:solidFill>
              <a:latin typeface="Times Bold"/>
              <a:cs typeface="Times Bold"/>
            </a:endParaRPr>
          </a:p>
          <a:p>
            <a:pPr lvl="0" algn="just"/>
            <a:endParaRPr lang="pt-BR" sz="4500" b="1" dirty="0" smtClean="0">
              <a:solidFill>
                <a:srgbClr val="FFFFFF"/>
              </a:solidFill>
              <a:latin typeface="Times Bold"/>
              <a:cs typeface="Times Bold"/>
            </a:endParaRPr>
          </a:p>
          <a:p>
            <a:pPr lvl="0" algn="just"/>
            <a:endParaRPr lang="pt-BR" sz="25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34972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1" y="508001"/>
            <a:ext cx="9144000" cy="6349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53734"/>
            <a:ext cx="8432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arenR"/>
            </a:pPr>
            <a:r>
              <a:rPr lang="pt-BR" sz="3500" dirty="0" smtClean="0">
                <a:latin typeface="Times Bold"/>
                <a:cs typeface="Times Bold"/>
              </a:rPr>
              <a:t> Prospecção de novas fontes </a:t>
            </a:r>
            <a:r>
              <a:rPr lang="pt-BR" sz="3500" dirty="0">
                <a:latin typeface="Times Bold"/>
                <a:cs typeface="Times Bold"/>
              </a:rPr>
              <a:t>documentais que permitam identificar a participação de indígenas em documentos escritos no </a:t>
            </a:r>
            <a:r>
              <a:rPr lang="pt-BR" sz="3500" dirty="0" smtClean="0">
                <a:latin typeface="Times Bold"/>
                <a:cs typeface="Times Bold"/>
              </a:rPr>
              <a:t>Brasil no período colonial </a:t>
            </a:r>
          </a:p>
          <a:p>
            <a:pPr lvl="0" algn="just"/>
            <a:endParaRPr lang="pt-BR" sz="25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28925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1600" y="0"/>
            <a:ext cx="5588000" cy="27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900" dirty="0" smtClean="0"/>
              <a:t/>
            </a:r>
            <a:br>
              <a:rPr lang="pt-BR" sz="3900" dirty="0" smtClean="0"/>
            </a:br>
            <a:endParaRPr lang="en-US" sz="39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76368"/>
            <a:ext cx="88222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en-US" sz="2500" b="1" dirty="0"/>
              <a:t> </a:t>
            </a:r>
            <a:endParaRPr lang="pt-BR" sz="2500" dirty="0"/>
          </a:p>
        </p:txBody>
      </p:sp>
      <p:sp>
        <p:nvSpPr>
          <p:cNvPr id="11" name="Rectangle 10"/>
          <p:cNvSpPr/>
          <p:nvPr/>
        </p:nvSpPr>
        <p:spPr>
          <a:xfrm>
            <a:off x="-1" y="366868"/>
            <a:ext cx="9144000" cy="6668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b="1" dirty="0">
              <a:solidFill>
                <a:schemeClr val="tx1"/>
              </a:solidFill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300" y="1468662"/>
            <a:ext cx="845396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pt-BR" sz="3500" dirty="0" smtClean="0">
                <a:latin typeface="Times Bold"/>
                <a:cs typeface="Times Bold"/>
              </a:rPr>
              <a:t>Indícios </a:t>
            </a:r>
            <a:r>
              <a:rPr lang="pt-BR" sz="3500" dirty="0">
                <a:latin typeface="Times Bold"/>
                <a:cs typeface="Times Bold"/>
              </a:rPr>
              <a:t>nos termos propostos por </a:t>
            </a:r>
            <a:r>
              <a:rPr lang="pt-BR" sz="3500" dirty="0" smtClean="0">
                <a:latin typeface="Times Bold"/>
                <a:cs typeface="Times Bold"/>
              </a:rPr>
              <a:t>Ginzburg </a:t>
            </a:r>
            <a:r>
              <a:rPr lang="pt-BR" sz="3500" dirty="0">
                <a:latin typeface="Times Bold"/>
                <a:cs typeface="Times Bold"/>
              </a:rPr>
              <a:t>(1989), compatíveis com um contexto que, de modo geral, pode ser tomado como aquele proposto para a fase anterior ao português popular, o</a:t>
            </a:r>
            <a:r>
              <a:rPr lang="pt-BR" sz="3500" i="1" dirty="0">
                <a:latin typeface="Times Bold"/>
                <a:cs typeface="Times Bold"/>
              </a:rPr>
              <a:t> </a:t>
            </a:r>
            <a:r>
              <a:rPr lang="pt-BR" sz="3500" dirty="0">
                <a:latin typeface="Times Bold"/>
                <a:cs typeface="Times Bold"/>
              </a:rPr>
              <a:t>chamado </a:t>
            </a:r>
            <a:r>
              <a:rPr lang="pt-BR" sz="3500" i="1" dirty="0">
                <a:latin typeface="Times Bold"/>
                <a:cs typeface="Times Bold"/>
              </a:rPr>
              <a:t>português geral brasileiro</a:t>
            </a:r>
            <a:r>
              <a:rPr lang="pt-BR" sz="3500" dirty="0">
                <a:latin typeface="Times Bold"/>
                <a:cs typeface="Times Bold"/>
              </a:rPr>
              <a:t>, nos termos de Mattos e Silva (2002</a:t>
            </a:r>
            <a:r>
              <a:rPr lang="pt-BR" sz="3500" dirty="0" smtClean="0">
                <a:latin typeface="Times Bold"/>
                <a:cs typeface="Times Bold"/>
              </a:rPr>
              <a:t>). </a:t>
            </a:r>
            <a:endParaRPr lang="pt-BR" sz="35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22716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0" y="508001"/>
            <a:ext cx="9143999" cy="6349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870852"/>
            <a:ext cx="889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500" dirty="0" smtClean="0">
                <a:latin typeface="Times Bold"/>
                <a:cs typeface="Times Bold"/>
              </a:rPr>
              <a:t>2) </a:t>
            </a:r>
            <a:r>
              <a:rPr lang="en-US" sz="3500" dirty="0" err="1" smtClean="0">
                <a:latin typeface="Times Bold"/>
                <a:cs typeface="Times Bold"/>
              </a:rPr>
              <a:t>Quais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populações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estavam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efetivamente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envolvidas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na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sua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aquisição</a:t>
            </a:r>
            <a:r>
              <a:rPr lang="en-US" sz="3500" dirty="0" smtClean="0">
                <a:latin typeface="Times Bold"/>
                <a:cs typeface="Times Bold"/>
              </a:rPr>
              <a:t> do </a:t>
            </a:r>
            <a:r>
              <a:rPr lang="en-US" sz="3500" dirty="0" err="1" smtClean="0">
                <a:latin typeface="Times Bold"/>
                <a:cs typeface="Times Bold"/>
              </a:rPr>
              <a:t>português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como</a:t>
            </a:r>
            <a:r>
              <a:rPr lang="en-US" sz="3500" dirty="0" smtClean="0">
                <a:latin typeface="Times Bold"/>
                <a:cs typeface="Times Bold"/>
              </a:rPr>
              <a:t> L2, a </a:t>
            </a:r>
            <a:r>
              <a:rPr lang="en-US" sz="3500" dirty="0" err="1" smtClean="0">
                <a:latin typeface="Times Bold"/>
                <a:cs typeface="Times Bold"/>
              </a:rPr>
              <a:t>fase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denominada</a:t>
            </a:r>
            <a:r>
              <a:rPr lang="en-US" sz="3500" dirty="0" smtClean="0">
                <a:latin typeface="Times Bold"/>
                <a:cs typeface="Times Bold"/>
              </a:rPr>
              <a:t> de </a:t>
            </a:r>
            <a:r>
              <a:rPr lang="en-US" sz="3500" b="1" dirty="0" err="1" smtClean="0">
                <a:latin typeface="Times Bold"/>
                <a:cs typeface="Times Bold"/>
              </a:rPr>
              <a:t>português</a:t>
            </a:r>
            <a:r>
              <a:rPr lang="en-US" sz="3500" b="1" dirty="0" smtClean="0">
                <a:latin typeface="Times Bold"/>
                <a:cs typeface="Times Bold"/>
              </a:rPr>
              <a:t> </a:t>
            </a:r>
            <a:r>
              <a:rPr lang="en-US" sz="3500" b="1" dirty="0" err="1" smtClean="0">
                <a:latin typeface="Times Bold"/>
                <a:cs typeface="Times Bold"/>
              </a:rPr>
              <a:t>geral</a:t>
            </a:r>
            <a:r>
              <a:rPr lang="en-US" sz="3500" b="1" dirty="0" smtClean="0">
                <a:latin typeface="Times Bold"/>
                <a:cs typeface="Times Bold"/>
              </a:rPr>
              <a:t> </a:t>
            </a:r>
            <a:r>
              <a:rPr lang="en-US" sz="3500" b="1" dirty="0" err="1" smtClean="0">
                <a:latin typeface="Times Bold"/>
                <a:cs typeface="Times Bold"/>
              </a:rPr>
              <a:t>brasileiro</a:t>
            </a:r>
            <a:r>
              <a:rPr lang="en-US" sz="3500" dirty="0" smtClean="0">
                <a:latin typeface="Times Bold"/>
                <a:cs typeface="Times Bold"/>
              </a:rPr>
              <a:t>? </a:t>
            </a:r>
          </a:p>
          <a:p>
            <a:pPr lvl="0" algn="just"/>
            <a:endParaRPr lang="en-US" sz="3500" dirty="0">
              <a:latin typeface="Times Bold"/>
              <a:cs typeface="Times Bold"/>
            </a:endParaRPr>
          </a:p>
          <a:p>
            <a:pPr lvl="0" algn="just"/>
            <a:endParaRPr lang="pt-BR" sz="3500" dirty="0" smtClean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30498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0" y="508001"/>
            <a:ext cx="9144000" cy="6349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267" y="2675172"/>
            <a:ext cx="83989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3500" dirty="0" smtClean="0">
                <a:latin typeface="Times Bold"/>
                <a:cs typeface="Times Bold"/>
              </a:rPr>
              <a:t>3) É </a:t>
            </a:r>
            <a:r>
              <a:rPr lang="pt-BR" sz="3500" dirty="0">
                <a:latin typeface="Times Bold"/>
                <a:cs typeface="Times Bold"/>
              </a:rPr>
              <a:t>possível propor um quadro demográfico, com base em indícios das populações de brancos, indígenas, africanos e mestiços em </a:t>
            </a:r>
            <a:r>
              <a:rPr lang="pt-BR" sz="3500" dirty="0" smtClean="0">
                <a:latin typeface="Times Bold"/>
                <a:cs typeface="Times Bold"/>
              </a:rPr>
              <a:t>geral no período não censitário?</a:t>
            </a:r>
          </a:p>
        </p:txBody>
      </p:sp>
    </p:spTree>
    <p:extLst>
      <p:ext uri="{BB962C8B-B14F-4D97-AF65-F5344CB8AC3E}">
        <p14:creationId xmlns:p14="http://schemas.microsoft.com/office/powerpoint/2010/main" val="37204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-1" y="640601"/>
            <a:ext cx="9093201" cy="6217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833" y="2133306"/>
            <a:ext cx="839893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3500" dirty="0">
              <a:latin typeface="Times Bold"/>
              <a:cs typeface="Times Bold"/>
            </a:endParaRPr>
          </a:p>
          <a:p>
            <a:pPr lvl="0" algn="just"/>
            <a:r>
              <a:rPr lang="pt-BR" sz="3500" dirty="0">
                <a:latin typeface="Times Bold"/>
                <a:cs typeface="Times Bold"/>
              </a:rPr>
              <a:t>4</a:t>
            </a:r>
            <a:r>
              <a:rPr lang="pt-BR" sz="3500" dirty="0" smtClean="0">
                <a:latin typeface="Times Bold"/>
                <a:cs typeface="Times Bold"/>
              </a:rPr>
              <a:t>) Mais dados sobre como se </a:t>
            </a:r>
            <a:r>
              <a:rPr lang="pt-BR" sz="3500" smtClean="0">
                <a:latin typeface="Times Bold"/>
                <a:cs typeface="Times Bold"/>
              </a:rPr>
              <a:t>teria dado </a:t>
            </a:r>
            <a:r>
              <a:rPr lang="pt-BR" sz="3500" dirty="0" smtClean="0">
                <a:latin typeface="Times Bold"/>
                <a:cs typeface="Times Bold"/>
              </a:rPr>
              <a:t>o contato linguístico que está na base de formação do português brasileiro na região, no século XVII</a:t>
            </a:r>
            <a:endParaRPr lang="pt-BR" sz="35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4880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0" y="938368"/>
            <a:ext cx="9093200" cy="59196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0799" y="1870852"/>
            <a:ext cx="914399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500" dirty="0" smtClean="0">
                <a:latin typeface="Times Bold"/>
                <a:cs typeface="Times Bold"/>
              </a:rPr>
              <a:t>5) Como se </a:t>
            </a:r>
            <a:r>
              <a:rPr lang="en-US" sz="3500" dirty="0" err="1" smtClean="0">
                <a:latin typeface="Times Bold"/>
                <a:cs typeface="Times Bold"/>
              </a:rPr>
              <a:t>deu</a:t>
            </a:r>
            <a:r>
              <a:rPr lang="en-US" sz="3500" dirty="0" smtClean="0">
                <a:latin typeface="Times Bold"/>
                <a:cs typeface="Times Bold"/>
              </a:rPr>
              <a:t> o </a:t>
            </a:r>
            <a:r>
              <a:rPr lang="en-US" sz="3500" dirty="0" err="1" smtClean="0">
                <a:latin typeface="Times Bold"/>
                <a:cs typeface="Times Bold"/>
              </a:rPr>
              <a:t>processo</a:t>
            </a:r>
            <a:r>
              <a:rPr lang="en-US" sz="3500" dirty="0" smtClean="0">
                <a:latin typeface="Times Bold"/>
                <a:cs typeface="Times Bold"/>
              </a:rPr>
              <a:t> de </a:t>
            </a:r>
            <a:r>
              <a:rPr lang="en-US" sz="3500" i="1" dirty="0" smtClean="0">
                <a:latin typeface="Times Bold"/>
                <a:cs typeface="Times Bold"/>
              </a:rPr>
              <a:t>inpu</a:t>
            </a:r>
            <a:r>
              <a:rPr lang="en-US" sz="3500" dirty="0" smtClean="0">
                <a:latin typeface="Times Bold"/>
                <a:cs typeface="Times Bold"/>
              </a:rPr>
              <a:t>t </a:t>
            </a:r>
            <a:r>
              <a:rPr lang="en-US" sz="3500" dirty="0" err="1" smtClean="0">
                <a:latin typeface="Times Bold"/>
                <a:cs typeface="Times Bold"/>
              </a:rPr>
              <a:t>para</a:t>
            </a:r>
            <a:r>
              <a:rPr lang="en-US" sz="3500" dirty="0" smtClean="0">
                <a:latin typeface="Times Bold"/>
                <a:cs typeface="Times Bold"/>
              </a:rPr>
              <a:t> as </a:t>
            </a:r>
            <a:r>
              <a:rPr lang="en-US" sz="3500" dirty="0" err="1" smtClean="0">
                <a:latin typeface="Times Bold"/>
                <a:cs typeface="Times Bold"/>
              </a:rPr>
              <a:t>novas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gerações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que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passaram</a:t>
            </a:r>
            <a:r>
              <a:rPr lang="en-US" sz="3500" dirty="0" smtClean="0">
                <a:latin typeface="Times Bold"/>
                <a:cs typeface="Times Bold"/>
              </a:rPr>
              <a:t> a </a:t>
            </a:r>
            <a:r>
              <a:rPr lang="en-US" sz="3500" dirty="0" err="1" smtClean="0">
                <a:latin typeface="Times Bold"/>
                <a:cs typeface="Times Bold"/>
              </a:rPr>
              <a:t>falar</a:t>
            </a:r>
            <a:r>
              <a:rPr lang="en-US" sz="3500" dirty="0" smtClean="0">
                <a:latin typeface="Times Bold"/>
                <a:cs typeface="Times Bold"/>
              </a:rPr>
              <a:t> o </a:t>
            </a:r>
            <a:r>
              <a:rPr lang="en-US" sz="3500" dirty="0" err="1" smtClean="0">
                <a:latin typeface="Times Bold"/>
                <a:cs typeface="Times Bold"/>
              </a:rPr>
              <a:t>português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como</a:t>
            </a:r>
            <a:r>
              <a:rPr lang="en-US" sz="3500" dirty="0" smtClean="0">
                <a:latin typeface="Times Bold"/>
                <a:cs typeface="Times Bold"/>
              </a:rPr>
              <a:t> L1, a </a:t>
            </a:r>
            <a:r>
              <a:rPr lang="en-US" sz="3500" dirty="0" err="1" smtClean="0">
                <a:latin typeface="Times Bold"/>
                <a:cs typeface="Times Bold"/>
              </a:rPr>
              <a:t>partir</a:t>
            </a:r>
            <a:r>
              <a:rPr lang="en-US" sz="3500" dirty="0" smtClean="0">
                <a:latin typeface="Times Bold"/>
                <a:cs typeface="Times Bold"/>
              </a:rPr>
              <a:t> de </a:t>
            </a:r>
            <a:r>
              <a:rPr lang="en-US" sz="3500" dirty="0" err="1" smtClean="0">
                <a:latin typeface="Times Bold"/>
                <a:cs typeface="Times Bold"/>
              </a:rPr>
              <a:t>uma</a:t>
            </a:r>
            <a:r>
              <a:rPr lang="en-US" sz="3500" dirty="0" smtClean="0">
                <a:latin typeface="Times Bold"/>
                <a:cs typeface="Times Bold"/>
              </a:rPr>
              <a:t> L2, </a:t>
            </a:r>
            <a:r>
              <a:rPr lang="en-US" sz="3500" dirty="0" err="1" smtClean="0">
                <a:latin typeface="Times Bold"/>
                <a:cs typeface="Times Bold"/>
              </a:rPr>
              <a:t>nativizando</a:t>
            </a:r>
            <a:r>
              <a:rPr lang="en-US" sz="3500" dirty="0" smtClean="0">
                <a:latin typeface="Times Bold"/>
                <a:cs typeface="Times Bold"/>
              </a:rPr>
              <a:t>, </a:t>
            </a:r>
            <a:r>
              <a:rPr lang="en-US" sz="3500" dirty="0" err="1" smtClean="0">
                <a:latin typeface="Times Bold"/>
                <a:cs typeface="Times Bold"/>
              </a:rPr>
              <a:t>passando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ao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chamado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português</a:t>
            </a:r>
            <a:r>
              <a:rPr lang="en-US" sz="3500" dirty="0" smtClean="0">
                <a:latin typeface="Times Bold"/>
                <a:cs typeface="Times Bold"/>
              </a:rPr>
              <a:t> popular, </a:t>
            </a:r>
            <a:r>
              <a:rPr lang="en-US" sz="3500" dirty="0" err="1" smtClean="0">
                <a:latin typeface="Times Bold"/>
                <a:cs typeface="Times Bold"/>
              </a:rPr>
              <a:t>resultado</a:t>
            </a:r>
            <a:r>
              <a:rPr lang="en-US" sz="3500" dirty="0" smtClean="0">
                <a:latin typeface="Times Bold"/>
                <a:cs typeface="Times Bold"/>
              </a:rPr>
              <a:t> de </a:t>
            </a:r>
            <a:r>
              <a:rPr lang="en-US" sz="3500" dirty="0" err="1" smtClean="0">
                <a:latin typeface="Times Bold"/>
                <a:cs typeface="Times Bold"/>
              </a:rPr>
              <a:t>aquisição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imperfeita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ou</a:t>
            </a:r>
            <a:r>
              <a:rPr lang="en-US" sz="3500" dirty="0" smtClean="0">
                <a:latin typeface="Times Bold"/>
                <a:cs typeface="Times Bold"/>
              </a:rPr>
              <a:t> de </a:t>
            </a:r>
            <a:r>
              <a:rPr lang="en-US" sz="3500" dirty="0" err="1" smtClean="0">
                <a:latin typeface="Times Bold"/>
                <a:cs typeface="Times Bold"/>
              </a:rPr>
              <a:t>transmissão</a:t>
            </a:r>
            <a:r>
              <a:rPr lang="en-US" sz="3500" dirty="0" smtClean="0">
                <a:latin typeface="Times Bold"/>
                <a:cs typeface="Times Bold"/>
              </a:rPr>
              <a:t> </a:t>
            </a:r>
            <a:r>
              <a:rPr lang="en-US" sz="3500" dirty="0" err="1" smtClean="0">
                <a:latin typeface="Times Bold"/>
                <a:cs typeface="Times Bold"/>
              </a:rPr>
              <a:t>linguística</a:t>
            </a:r>
            <a:r>
              <a:rPr lang="en-US" sz="3500" dirty="0" smtClean="0">
                <a:latin typeface="Times Bold"/>
                <a:cs typeface="Times Bold"/>
              </a:rPr>
              <a:t> irregular? </a:t>
            </a:r>
          </a:p>
          <a:p>
            <a:pPr lvl="0" algn="just"/>
            <a:endParaRPr lang="pt-BR" sz="3500" dirty="0" smtClean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13794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0" y="938368"/>
            <a:ext cx="9093200" cy="59196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33" y="1870852"/>
            <a:ext cx="872066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3500" dirty="0" smtClean="0">
              <a:latin typeface="Times Bold"/>
              <a:cs typeface="Times Bold"/>
            </a:endParaRPr>
          </a:p>
          <a:p>
            <a:pPr lvl="0" algn="just"/>
            <a:r>
              <a:rPr lang="pt-BR" sz="3500" dirty="0" smtClean="0">
                <a:latin typeface="Times Bold"/>
                <a:cs typeface="Times Bold"/>
              </a:rPr>
              <a:t>6) Houve </a:t>
            </a:r>
            <a:r>
              <a:rPr lang="pt-BR" sz="3500" dirty="0">
                <a:latin typeface="Times Bold"/>
                <a:cs typeface="Times Bold"/>
              </a:rPr>
              <a:t>uma língua geral Cariri? </a:t>
            </a:r>
            <a:endParaRPr lang="pt-BR" sz="3500" dirty="0" smtClean="0">
              <a:latin typeface="Times Bold"/>
              <a:cs typeface="Times Bold"/>
            </a:endParaRPr>
          </a:p>
          <a:p>
            <a:pPr lvl="0" algn="just"/>
            <a:endParaRPr lang="pt-BR" sz="3500" dirty="0">
              <a:latin typeface="Times Bold"/>
              <a:cs typeface="Times Bold"/>
            </a:endParaRPr>
          </a:p>
          <a:p>
            <a:pPr lvl="0" algn="just"/>
            <a:r>
              <a:rPr lang="pt-BR" sz="3500" dirty="0" smtClean="0">
                <a:latin typeface="Times Bold"/>
                <a:cs typeface="Times Bold"/>
              </a:rPr>
              <a:t>7) A </a:t>
            </a:r>
            <a:r>
              <a:rPr lang="pt-BR" sz="3500" dirty="0">
                <a:latin typeface="Times Bold"/>
                <a:cs typeface="Times Bold"/>
              </a:rPr>
              <a:t>língua geral dos paulistas teve </a:t>
            </a:r>
            <a:r>
              <a:rPr lang="pt-BR" sz="3500" dirty="0" smtClean="0">
                <a:latin typeface="Times Bold"/>
                <a:cs typeface="Times Bold"/>
              </a:rPr>
              <a:t>um papel nos sertões?</a:t>
            </a:r>
            <a:endParaRPr lang="pt-BR" sz="35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2825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228667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467" y="508001"/>
            <a:ext cx="9397999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3999" y="311834"/>
            <a:ext cx="939799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sz="3500" b="1" dirty="0" smtClean="0">
                <a:latin typeface="Times Bold"/>
                <a:cs typeface="Times Bold"/>
              </a:rPr>
              <a:t>E de forma adicional:</a:t>
            </a:r>
            <a:endParaRPr lang="pt-BR" sz="3500" b="1" dirty="0">
              <a:latin typeface="Times Bold"/>
              <a:cs typeface="Times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33" y="2330440"/>
            <a:ext cx="90931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333" y="2248906"/>
            <a:ext cx="8974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latin typeface="Times Bold"/>
                <a:cs typeface="Times Bold"/>
              </a:rPr>
              <a:t>8) Se </a:t>
            </a:r>
            <a:r>
              <a:rPr lang="en-US" sz="2800" dirty="0" err="1">
                <a:latin typeface="Times Bold"/>
                <a:cs typeface="Times Bold"/>
              </a:rPr>
              <a:t>os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africanos</a:t>
            </a:r>
            <a:r>
              <a:rPr lang="en-US" sz="2800" dirty="0">
                <a:latin typeface="Times Bold"/>
                <a:cs typeface="Times Bold"/>
              </a:rPr>
              <a:t> e </a:t>
            </a:r>
            <a:r>
              <a:rPr lang="en-US" sz="2800" dirty="0" err="1">
                <a:latin typeface="Times Bold"/>
                <a:cs typeface="Times Bold"/>
              </a:rPr>
              <a:t>afrodescendentes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foram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os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principais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difusores</a:t>
            </a:r>
            <a:r>
              <a:rPr lang="en-US" sz="2800" dirty="0">
                <a:latin typeface="Times Bold"/>
                <a:cs typeface="Times Bold"/>
              </a:rPr>
              <a:t> da </a:t>
            </a:r>
            <a:r>
              <a:rPr lang="en-US" sz="2800" dirty="0" err="1">
                <a:latin typeface="Times Bold"/>
                <a:cs typeface="Times Bold"/>
              </a:rPr>
              <a:t>língua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portuguesa</a:t>
            </a:r>
            <a:r>
              <a:rPr lang="en-US" sz="2800" dirty="0">
                <a:latin typeface="Times Bold"/>
                <a:cs typeface="Times Bold"/>
              </a:rPr>
              <a:t> no </a:t>
            </a:r>
            <a:r>
              <a:rPr lang="en-US" sz="2800" dirty="0" err="1">
                <a:latin typeface="Times Bold"/>
                <a:cs typeface="Times Bold"/>
              </a:rPr>
              <a:t>Brasil</a:t>
            </a:r>
            <a:r>
              <a:rPr lang="en-US" sz="2800" dirty="0">
                <a:latin typeface="Times Bold"/>
                <a:cs typeface="Times Bold"/>
              </a:rPr>
              <a:t> – </a:t>
            </a:r>
            <a:r>
              <a:rPr lang="en-US" sz="2800" dirty="0" err="1">
                <a:latin typeface="Times Bold"/>
                <a:cs typeface="Times Bold"/>
              </a:rPr>
              <a:t>atuando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profundamente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na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formação</a:t>
            </a:r>
            <a:r>
              <a:rPr lang="en-US" sz="2800" dirty="0">
                <a:latin typeface="Times Bold"/>
                <a:cs typeface="Times Bold"/>
              </a:rPr>
              <a:t> de </a:t>
            </a:r>
            <a:r>
              <a:rPr lang="en-US" sz="2800" dirty="0" err="1">
                <a:latin typeface="Times Bold"/>
                <a:cs typeface="Times Bold"/>
              </a:rPr>
              <a:t>sua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variante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majoritária</a:t>
            </a:r>
            <a:r>
              <a:rPr lang="en-US" sz="2800" dirty="0">
                <a:latin typeface="Times Bold"/>
                <a:cs typeface="Times Bold"/>
              </a:rPr>
              <a:t>, o </a:t>
            </a:r>
            <a:r>
              <a:rPr lang="en-US" sz="2800" dirty="0" err="1">
                <a:latin typeface="Times Bold"/>
                <a:cs typeface="Times Bold"/>
              </a:rPr>
              <a:t>português</a:t>
            </a:r>
            <a:r>
              <a:rPr lang="en-US" sz="2800" dirty="0">
                <a:latin typeface="Times Bold"/>
                <a:cs typeface="Times Bold"/>
              </a:rPr>
              <a:t> popular </a:t>
            </a:r>
            <a:r>
              <a:rPr lang="en-US" sz="2800" dirty="0" err="1">
                <a:latin typeface="Times Bold"/>
                <a:cs typeface="Times Bold"/>
              </a:rPr>
              <a:t>brasileiro</a:t>
            </a:r>
            <a:r>
              <a:rPr lang="en-US" sz="2800" dirty="0">
                <a:latin typeface="Times Bold"/>
                <a:cs typeface="Times Bold"/>
              </a:rPr>
              <a:t> –, </a:t>
            </a:r>
            <a:r>
              <a:rPr lang="en-US" sz="2800" dirty="0" err="1">
                <a:latin typeface="Times Bold"/>
                <a:cs typeface="Times Bold"/>
              </a:rPr>
              <a:t>haveria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frentes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diversas</a:t>
            </a:r>
            <a:r>
              <a:rPr lang="en-US" sz="2800" dirty="0">
                <a:latin typeface="Times Bold"/>
                <a:cs typeface="Times Bold"/>
              </a:rPr>
              <a:t>, </a:t>
            </a:r>
            <a:r>
              <a:rPr lang="en-US" sz="2800" dirty="0" err="1">
                <a:latin typeface="Times Bold"/>
                <a:cs typeface="Times Bold"/>
              </a:rPr>
              <a:t>propiciadas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por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diferentes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situações</a:t>
            </a:r>
            <a:r>
              <a:rPr lang="en-US" sz="2800" dirty="0">
                <a:latin typeface="Times Bold"/>
                <a:cs typeface="Times Bold"/>
              </a:rPr>
              <a:t> de </a:t>
            </a:r>
            <a:r>
              <a:rPr lang="en-US" sz="2800" dirty="0" err="1">
                <a:latin typeface="Times Bold"/>
                <a:cs typeface="Times Bold"/>
              </a:rPr>
              <a:t>contato</a:t>
            </a:r>
            <a:r>
              <a:rPr lang="en-US" sz="2800" dirty="0">
                <a:latin typeface="Times Bold"/>
                <a:cs typeface="Times Bold"/>
              </a:rPr>
              <a:t>, </a:t>
            </a:r>
            <a:r>
              <a:rPr lang="en-US" sz="2800" dirty="0" err="1">
                <a:latin typeface="Times Bold"/>
                <a:cs typeface="Times Bold"/>
              </a:rPr>
              <a:t>que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teriam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suplantado</a:t>
            </a:r>
            <a:r>
              <a:rPr lang="en-US" sz="2800" dirty="0">
                <a:latin typeface="Times Bold"/>
                <a:cs typeface="Times Bold"/>
              </a:rPr>
              <a:t> a </a:t>
            </a:r>
            <a:r>
              <a:rPr lang="en-US" sz="2800" dirty="0" err="1">
                <a:latin typeface="Times Bold"/>
                <a:cs typeface="Times Bold"/>
              </a:rPr>
              <a:t>já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rarefeita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presença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indígena</a:t>
            </a:r>
            <a:r>
              <a:rPr lang="en-US" sz="2800" dirty="0">
                <a:latin typeface="Times Bold"/>
                <a:cs typeface="Times Bold"/>
              </a:rPr>
              <a:t> e de </a:t>
            </a:r>
            <a:r>
              <a:rPr lang="en-US" sz="2800" dirty="0" err="1">
                <a:latin typeface="Times Bold"/>
                <a:cs typeface="Times Bold"/>
              </a:rPr>
              <a:t>seus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descendentes</a:t>
            </a:r>
            <a:r>
              <a:rPr lang="en-US" sz="2800" dirty="0" smtClean="0">
                <a:latin typeface="Times Bold"/>
                <a:cs typeface="Times Bold"/>
              </a:rPr>
              <a:t>?</a:t>
            </a:r>
          </a:p>
          <a:p>
            <a:pPr lvl="0" algn="just"/>
            <a:endParaRPr lang="en-US" sz="2800" dirty="0">
              <a:latin typeface="Times Bold"/>
              <a:cs typeface="Times Bold"/>
            </a:endParaRPr>
          </a:p>
          <a:p>
            <a:pPr lvl="0" algn="just"/>
            <a:endParaRPr lang="pt-BR" sz="2800" dirty="0">
              <a:latin typeface="Times Bold"/>
              <a:cs typeface="Times Bold"/>
            </a:endParaRPr>
          </a:p>
          <a:p>
            <a:pPr lvl="0" algn="just"/>
            <a:endParaRPr lang="pt-BR" sz="28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16062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228667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467" y="508001"/>
            <a:ext cx="9397999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500" dirty="0">
              <a:solidFill>
                <a:srgbClr val="000000"/>
              </a:solidFill>
              <a:latin typeface="Times Bold"/>
              <a:cs typeface="Times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3999" y="311834"/>
            <a:ext cx="939799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sz="3500" b="1" dirty="0" smtClean="0">
                <a:latin typeface="Times Bold"/>
                <a:cs typeface="Times Bold"/>
              </a:rPr>
              <a:t>E de forma adicional:</a:t>
            </a:r>
            <a:endParaRPr lang="pt-BR" sz="3500" b="1" dirty="0">
              <a:latin typeface="Times Bold"/>
              <a:cs typeface="Times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33" y="2330440"/>
            <a:ext cx="90931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333" y="2248906"/>
            <a:ext cx="8974667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800" dirty="0">
              <a:latin typeface="Times Bold"/>
              <a:cs typeface="Times Bold"/>
            </a:endParaRPr>
          </a:p>
          <a:p>
            <a:pPr lvl="0" algn="just"/>
            <a:r>
              <a:rPr lang="en-US" sz="2800" dirty="0" smtClean="0">
                <a:latin typeface="Times Bold"/>
                <a:cs typeface="Times Bold"/>
              </a:rPr>
              <a:t>9)  </a:t>
            </a:r>
            <a:r>
              <a:rPr lang="en-US" sz="2800" dirty="0" err="1" smtClean="0">
                <a:latin typeface="Times Bold"/>
                <a:cs typeface="Times Bold"/>
              </a:rPr>
              <a:t>Ou</a:t>
            </a:r>
            <a:r>
              <a:rPr lang="en-US" sz="2800" dirty="0" smtClean="0">
                <a:latin typeface="Times Bold"/>
                <a:cs typeface="Times Bold"/>
              </a:rPr>
              <a:t> </a:t>
            </a:r>
            <a:r>
              <a:rPr lang="en-US" sz="2800" dirty="0">
                <a:latin typeface="Times Bold"/>
                <a:cs typeface="Times Bold"/>
              </a:rPr>
              <a:t>as </a:t>
            </a:r>
            <a:r>
              <a:rPr lang="en-US" sz="2800" dirty="0" err="1">
                <a:latin typeface="Times Bold"/>
                <a:cs typeface="Times Bold"/>
              </a:rPr>
              <a:t>variantes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diversas</a:t>
            </a:r>
            <a:r>
              <a:rPr lang="en-US" sz="2800" dirty="0">
                <a:latin typeface="Times Bold"/>
                <a:cs typeface="Times Bold"/>
              </a:rPr>
              <a:t> se </a:t>
            </a:r>
            <a:r>
              <a:rPr lang="en-US" sz="2800" dirty="0" err="1">
                <a:latin typeface="Times Bold"/>
                <a:cs typeface="Times Bold"/>
              </a:rPr>
              <a:t>entrecruzaram</a:t>
            </a:r>
            <a:r>
              <a:rPr lang="en-US" sz="2800" dirty="0" smtClean="0">
                <a:latin typeface="Times Bold"/>
                <a:cs typeface="Times Bold"/>
              </a:rPr>
              <a:t>?</a:t>
            </a:r>
          </a:p>
          <a:p>
            <a:pPr lvl="0" algn="just"/>
            <a:endParaRPr lang="pt-BR" sz="2800" dirty="0">
              <a:latin typeface="Times Bold"/>
              <a:cs typeface="Times Bold"/>
            </a:endParaRPr>
          </a:p>
          <a:p>
            <a:pPr algn="just"/>
            <a:r>
              <a:rPr lang="en-US" sz="2800" dirty="0" smtClean="0">
                <a:latin typeface="Times Bold"/>
                <a:cs typeface="Times Bold"/>
              </a:rPr>
              <a:t>10) Como </a:t>
            </a:r>
            <a:r>
              <a:rPr lang="en-US" sz="2800" dirty="0">
                <a:latin typeface="Times Bold"/>
                <a:cs typeface="Times Bold"/>
              </a:rPr>
              <a:t>as </a:t>
            </a:r>
            <a:r>
              <a:rPr lang="en-US" sz="2800" dirty="0" err="1">
                <a:latin typeface="Times Bold"/>
                <a:cs typeface="Times Bold"/>
              </a:rPr>
              <a:t>políticas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linguísticas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influenciaram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na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difusão</a:t>
            </a:r>
            <a:r>
              <a:rPr lang="en-US" sz="2800" dirty="0">
                <a:latin typeface="Times Bold"/>
                <a:cs typeface="Times Bold"/>
              </a:rPr>
              <a:t> e no </a:t>
            </a:r>
            <a:r>
              <a:rPr lang="en-US" sz="2800" dirty="0" err="1">
                <a:latin typeface="Times Bold"/>
                <a:cs typeface="Times Bold"/>
              </a:rPr>
              <a:t>encontro</a:t>
            </a:r>
            <a:r>
              <a:rPr lang="en-US" sz="2800" dirty="0">
                <a:latin typeface="Times Bold"/>
                <a:cs typeface="Times Bold"/>
              </a:rPr>
              <a:t> de </a:t>
            </a:r>
            <a:r>
              <a:rPr lang="en-US" sz="2800" dirty="0" err="1">
                <a:latin typeface="Times Bold"/>
                <a:cs typeface="Times Bold"/>
              </a:rPr>
              <a:t>distintas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variedades</a:t>
            </a:r>
            <a:r>
              <a:rPr lang="en-US" sz="2800" dirty="0">
                <a:latin typeface="Times Bold"/>
                <a:cs typeface="Times Bold"/>
              </a:rPr>
              <a:t> do </a:t>
            </a:r>
            <a:r>
              <a:rPr lang="en-US" sz="2800" dirty="0" err="1">
                <a:latin typeface="Times Bold"/>
                <a:cs typeface="Times Bold"/>
              </a:rPr>
              <a:t>português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brasileiro</a:t>
            </a:r>
            <a:r>
              <a:rPr lang="en-US" sz="2800" dirty="0">
                <a:latin typeface="Times Bold"/>
                <a:cs typeface="Times Bold"/>
              </a:rPr>
              <a:t>, </a:t>
            </a:r>
            <a:r>
              <a:rPr lang="en-US" sz="2800" dirty="0" err="1">
                <a:latin typeface="Times Bold"/>
                <a:cs typeface="Times Bold"/>
              </a:rPr>
              <a:t>em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sua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vertente</a:t>
            </a:r>
            <a:r>
              <a:rPr lang="en-US" sz="2800" dirty="0">
                <a:latin typeface="Times Bold"/>
                <a:cs typeface="Times Bold"/>
              </a:rPr>
              <a:t> popular, no </a:t>
            </a:r>
            <a:r>
              <a:rPr lang="en-US" sz="2800" dirty="0" err="1">
                <a:latin typeface="Times Bold"/>
                <a:cs typeface="Times Bold"/>
              </a:rPr>
              <a:t>sertão</a:t>
            </a:r>
            <a:r>
              <a:rPr lang="en-US" sz="2800" dirty="0">
                <a:latin typeface="Times Bold"/>
                <a:cs typeface="Times Bold"/>
              </a:rPr>
              <a:t> </a:t>
            </a:r>
            <a:r>
              <a:rPr lang="en-US" sz="2800" dirty="0" err="1">
                <a:latin typeface="Times Bold"/>
                <a:cs typeface="Times Bold"/>
              </a:rPr>
              <a:t>baiano</a:t>
            </a:r>
            <a:r>
              <a:rPr lang="en-US" sz="2800" dirty="0">
                <a:latin typeface="Times Bold"/>
                <a:cs typeface="Times Bold"/>
              </a:rPr>
              <a:t>?</a:t>
            </a:r>
            <a:endParaRPr lang="pt-BR" sz="2800" dirty="0">
              <a:latin typeface="Times Bold"/>
              <a:cs typeface="Times Bold"/>
            </a:endParaRPr>
          </a:p>
          <a:p>
            <a:pPr lvl="0" algn="just"/>
            <a:endParaRPr lang="pt-BR" sz="28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19030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1732046"/>
            <a:ext cx="9397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dirty="0" smtClean="0">
                <a:latin typeface="Times Bold"/>
                <a:cs typeface="Times Bold"/>
              </a:rPr>
              <a:t>Referências</a:t>
            </a:r>
            <a:endParaRPr lang="pt-BR" sz="3500" dirty="0">
              <a:latin typeface="Times Bold"/>
              <a:cs typeface="Times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33" y="2330440"/>
            <a:ext cx="90931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500" dirty="0">
              <a:latin typeface="Times Bold"/>
              <a:cs typeface="Times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089002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333" y="-4927129"/>
            <a:ext cx="9800167" cy="397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imes Bold"/>
                <a:cs typeface="Times Bold"/>
              </a:rPr>
              <a:t>AHU - Arquivo Histórico Ultramarino – Projeto Resgate.</a:t>
            </a:r>
          </a:p>
          <a:p>
            <a:r>
              <a:rPr lang="pt-BR" sz="1200" dirty="0">
                <a:latin typeface="Times Bold"/>
                <a:cs typeface="Times Bold"/>
                <a:hlinkClick r:id="rId3"/>
              </a:rPr>
              <a:t>ALENCASTRO</a:t>
            </a:r>
            <a:r>
              <a:rPr lang="pt-BR" sz="1200" dirty="0">
                <a:latin typeface="Times Bold"/>
                <a:cs typeface="Times Bold"/>
              </a:rPr>
              <a:t>, Luiz Felipe. </a:t>
            </a:r>
            <a:r>
              <a:rPr lang="pt-BR" sz="1200" i="1" dirty="0">
                <a:latin typeface="Times Bold"/>
                <a:cs typeface="Times Bold"/>
              </a:rPr>
              <a:t>Continental </a:t>
            </a:r>
            <a:r>
              <a:rPr lang="pt-BR" sz="1200" i="1" dirty="0" err="1">
                <a:latin typeface="Times Bold"/>
                <a:cs typeface="Times Bold"/>
              </a:rPr>
              <a:t>drift</a:t>
            </a:r>
            <a:r>
              <a:rPr lang="pt-BR" sz="1200" i="1" dirty="0">
                <a:latin typeface="Times Bold"/>
                <a:cs typeface="Times Bold"/>
              </a:rPr>
              <a:t> ? </a:t>
            </a:r>
            <a:r>
              <a:rPr lang="en-US" sz="1200" i="1" dirty="0">
                <a:latin typeface="Times Bold"/>
                <a:cs typeface="Times Bold"/>
              </a:rPr>
              <a:t>The independence of Brazil, Portugal and Africa?</a:t>
            </a:r>
            <a:r>
              <a:rPr lang="en-US" sz="1200" dirty="0">
                <a:latin typeface="Times Bold"/>
                <a:cs typeface="Times Bold"/>
              </a:rPr>
              <a:t>. In: Olivier </a:t>
            </a:r>
            <a:r>
              <a:rPr lang="en-US" sz="1200" dirty="0" err="1">
                <a:latin typeface="Times Bold"/>
                <a:cs typeface="Times Bold"/>
              </a:rPr>
              <a:t>Pétré-Grenouilleau</a:t>
            </a:r>
            <a:r>
              <a:rPr lang="en-US" sz="1200" dirty="0">
                <a:latin typeface="Times Bold"/>
                <a:cs typeface="Times Bold"/>
              </a:rPr>
              <a:t>. (Org.). From Slave Trade to Empire. 1ed. </a:t>
            </a:r>
            <a:r>
              <a:rPr lang="en-US" sz="1200" dirty="0" err="1">
                <a:latin typeface="Times Bold"/>
                <a:cs typeface="Times Bold"/>
              </a:rPr>
              <a:t>Londres</a:t>
            </a:r>
            <a:r>
              <a:rPr lang="en-US" sz="1200" dirty="0">
                <a:latin typeface="Times Bold"/>
                <a:cs typeface="Times Bold"/>
              </a:rPr>
              <a:t>: </a:t>
            </a:r>
            <a:r>
              <a:rPr lang="en-US" sz="1200" dirty="0" err="1">
                <a:latin typeface="Times Bold"/>
                <a:cs typeface="Times Bold"/>
              </a:rPr>
              <a:t>Routledge</a:t>
            </a:r>
            <a:r>
              <a:rPr lang="en-US" sz="1200" dirty="0">
                <a:latin typeface="Times Bold"/>
                <a:cs typeface="Times Bold"/>
              </a:rPr>
              <a:t>, p. 98-109, 2004.</a:t>
            </a:r>
            <a:endParaRPr lang="pt-BR" sz="1200" dirty="0">
              <a:latin typeface="Times Bold"/>
              <a:cs typeface="Times Bold"/>
            </a:endParaRPr>
          </a:p>
          <a:p>
            <a:r>
              <a:rPr lang="pt-BR" sz="1200" dirty="0">
                <a:latin typeface="Times Bold"/>
                <a:cs typeface="Times Bold"/>
              </a:rPr>
              <a:t>ALENCASTRO, Luiz Felipe. </a:t>
            </a:r>
            <a:r>
              <a:rPr lang="pt-BR" sz="1200" i="1" dirty="0">
                <a:latin typeface="Times Bold"/>
                <a:cs typeface="Times Bold"/>
              </a:rPr>
              <a:t>O trato dos viventes: </a:t>
            </a:r>
            <a:r>
              <a:rPr lang="pt-BR" sz="1200" dirty="0">
                <a:latin typeface="Times Bold"/>
                <a:cs typeface="Times Bold"/>
              </a:rPr>
              <a:t>formação do Brasil no Atlântico Sul, séculos XVI e XVII. São Paulo; Companhia das Letras, 525 p., 2000.</a:t>
            </a:r>
          </a:p>
          <a:p>
            <a:r>
              <a:rPr lang="pt-BR" sz="1200" dirty="0">
                <a:latin typeface="Times Bold"/>
                <a:cs typeface="Times Bold"/>
              </a:rPr>
              <a:t>ALMEIDA, Maria Regina Celestino de. </a:t>
            </a:r>
            <a:r>
              <a:rPr lang="pt-BR" sz="1200" i="1" dirty="0">
                <a:latin typeface="Times Bold"/>
                <a:cs typeface="Times Bold"/>
              </a:rPr>
              <a:t>Os índios aldeados no Rio de Janeiro Colonial</a:t>
            </a:r>
            <a:r>
              <a:rPr lang="pt-BR" sz="1200" dirty="0">
                <a:latin typeface="Times Bold"/>
                <a:cs typeface="Times Bold"/>
              </a:rPr>
              <a:t>. Campinas. Tese de doutorado, Campinas: UNICAMP/IFCH, 2000.</a:t>
            </a:r>
          </a:p>
          <a:p>
            <a:r>
              <a:rPr lang="pt-BR" sz="1200" dirty="0">
                <a:latin typeface="Times Bold"/>
                <a:cs typeface="Times Bold"/>
              </a:rPr>
              <a:t>ANCHIETA, José de.  </a:t>
            </a:r>
            <a:r>
              <a:rPr lang="pt-BR" sz="1200" i="1" dirty="0">
                <a:latin typeface="Times Bold"/>
                <a:cs typeface="Times Bold"/>
              </a:rPr>
              <a:t>Arte de </a:t>
            </a:r>
            <a:r>
              <a:rPr lang="pt-BR" sz="1200" i="1" dirty="0" err="1">
                <a:latin typeface="Times Bold"/>
                <a:cs typeface="Times Bold"/>
              </a:rPr>
              <a:t>grammatica</a:t>
            </a:r>
            <a:r>
              <a:rPr lang="pt-BR" sz="1200" i="1" dirty="0">
                <a:latin typeface="Times Bold"/>
                <a:cs typeface="Times Bold"/>
              </a:rPr>
              <a:t> da língua mais usada na costa do Brasil</a:t>
            </a:r>
            <a:r>
              <a:rPr lang="pt-BR" sz="1200" dirty="0">
                <a:latin typeface="Times Bold"/>
                <a:cs typeface="Times Bold"/>
              </a:rPr>
              <a:t>. Coimbra, 1595.</a:t>
            </a:r>
          </a:p>
          <a:p>
            <a:r>
              <a:rPr lang="pt-BR" sz="1200" dirty="0">
                <a:latin typeface="Times Bold"/>
                <a:cs typeface="Times Bold"/>
              </a:rPr>
              <a:t>ARGOLO Wagner. As línguas gerais na história social-linguística do Brasil. </a:t>
            </a:r>
            <a:r>
              <a:rPr lang="pt-BR" sz="1200" i="1" dirty="0">
                <a:latin typeface="Times Bold"/>
                <a:cs typeface="Times Bold"/>
              </a:rPr>
              <a:t>PAPIA</a:t>
            </a:r>
            <a:r>
              <a:rPr lang="pt-BR" sz="1200" dirty="0">
                <a:latin typeface="Times Bold"/>
                <a:cs typeface="Times Bold"/>
              </a:rPr>
              <a:t>, São Paulo, 26(1), p. 7-52, Jan-</a:t>
            </a:r>
            <a:r>
              <a:rPr lang="pt-BR" sz="1200" dirty="0" err="1">
                <a:latin typeface="Times Bold"/>
                <a:cs typeface="Times Bold"/>
              </a:rPr>
              <a:t>Jun</a:t>
            </a:r>
            <a:r>
              <a:rPr lang="pt-BR" sz="1200" dirty="0">
                <a:latin typeface="Times Bold"/>
                <a:cs typeface="Times Bold"/>
              </a:rPr>
              <a:t>, 2016.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A língua geral da Amazônia como um sistema historicamente novo: jesuítas e tapuias na origem do contexto com interrupção de transmissão linguística entre gerações. In: MATTOS e SILVA, Rosa Virgínia; OLIVEIRA, </a:t>
            </a:r>
            <a:r>
              <a:rPr lang="pt-BR" sz="1200" dirty="0" err="1">
                <a:latin typeface="Times Bold"/>
                <a:cs typeface="Times Bold"/>
              </a:rPr>
              <a:t>Klebson</a:t>
            </a:r>
            <a:r>
              <a:rPr lang="pt-BR" sz="1200" dirty="0">
                <a:latin typeface="Times Bold"/>
                <a:cs typeface="Times Bold"/>
              </a:rPr>
              <a:t>; AMARANTE, José (</a:t>
            </a:r>
            <a:r>
              <a:rPr lang="pt-BR" sz="1200" dirty="0" err="1">
                <a:latin typeface="Times Bold"/>
                <a:cs typeface="Times Bold"/>
              </a:rPr>
              <a:t>Orgs</a:t>
            </a:r>
            <a:r>
              <a:rPr lang="pt-BR" sz="1200" dirty="0">
                <a:latin typeface="Times Bold"/>
                <a:cs typeface="Times Bold"/>
              </a:rPr>
              <a:t>.) </a:t>
            </a:r>
            <a:r>
              <a:rPr lang="pt-BR" sz="1200" i="1" dirty="0">
                <a:latin typeface="Times Bold"/>
                <a:cs typeface="Times Bold"/>
              </a:rPr>
              <a:t>Várias navegações:</a:t>
            </a:r>
            <a:r>
              <a:rPr lang="pt-BR" sz="1200" dirty="0">
                <a:latin typeface="Times Bold"/>
                <a:cs typeface="Times Bold"/>
              </a:rPr>
              <a:t> português arcaico, português brasileiro, cultura escrita no Brasil, outros estudos. Em homenagem a Therezinha Barreto. Salvador; EDUFBA, p.79-513, 2012b.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</a:t>
            </a:r>
            <a:r>
              <a:rPr lang="pt-BR" sz="1200" dirty="0" err="1">
                <a:latin typeface="Times Bold"/>
                <a:cs typeface="Times Bold"/>
              </a:rPr>
              <a:t>Colonização</a:t>
            </a:r>
            <a:r>
              <a:rPr lang="pt-BR" sz="1200" dirty="0">
                <a:latin typeface="Times Bold"/>
                <a:cs typeface="Times Bold"/>
              </a:rPr>
              <a:t> e </a:t>
            </a:r>
            <a:r>
              <a:rPr lang="pt-BR" sz="1200" dirty="0" err="1">
                <a:latin typeface="Times Bold"/>
                <a:cs typeface="Times Bold"/>
              </a:rPr>
              <a:t>Língua</a:t>
            </a:r>
            <a:r>
              <a:rPr lang="pt-BR" sz="1200" dirty="0">
                <a:latin typeface="Times Bold"/>
                <a:cs typeface="Times Bold"/>
              </a:rPr>
              <a:t> Geral: o caso do sul da Bahia. </a:t>
            </a:r>
            <a:r>
              <a:rPr lang="pt-BR" sz="1200" i="1" dirty="0">
                <a:latin typeface="Times Bold"/>
                <a:cs typeface="Times Bold"/>
              </a:rPr>
              <a:t>PAPIA</a:t>
            </a:r>
            <a:r>
              <a:rPr lang="pt-BR" sz="1200" dirty="0">
                <a:latin typeface="Times Bold"/>
                <a:cs typeface="Times Bold"/>
              </a:rPr>
              <a:t>, 23(1):, 2013, p.75-96. 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</a:t>
            </a:r>
            <a:r>
              <a:rPr lang="pt-BR" sz="1200" i="1" dirty="0">
                <a:latin typeface="Times Bold"/>
                <a:cs typeface="Times Bold"/>
              </a:rPr>
              <a:t>História linguística do Sul da Bahia (1534-1940)</a:t>
            </a:r>
            <a:r>
              <a:rPr lang="pt-BR" sz="1200" dirty="0">
                <a:latin typeface="Times Bold"/>
                <a:cs typeface="Times Bold"/>
              </a:rPr>
              <a:t>. Salvador, Tese Doutorado em Língua e  Cultura, Universidade Federal da Bahia, 2015.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História linguística do Sul da Bahia: levantando hipóteses e iluminando caminhos. </a:t>
            </a:r>
            <a:r>
              <a:rPr lang="pt-BR" sz="1200" i="1" dirty="0" err="1">
                <a:latin typeface="Times Bold"/>
                <a:cs typeface="Times Bold"/>
              </a:rPr>
              <a:t>Entrepalavras</a:t>
            </a:r>
            <a:r>
              <a:rPr lang="pt-BR" sz="1200" i="1" dirty="0">
                <a:latin typeface="Times Bold"/>
                <a:cs typeface="Times Bold"/>
              </a:rPr>
              <a:t> </a:t>
            </a:r>
            <a:r>
              <a:rPr lang="pt-BR" sz="1200" dirty="0">
                <a:latin typeface="Times Bold"/>
                <a:cs typeface="Times Bold"/>
              </a:rPr>
              <a:t>1(2): 270-292, 2012a.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</a:t>
            </a:r>
            <a:r>
              <a:rPr lang="pt-BR" sz="1200" i="1" dirty="0">
                <a:latin typeface="Times Bold"/>
                <a:cs typeface="Times Bold"/>
              </a:rPr>
              <a:t>Introdução à história das línguas gerais no Brasil</a:t>
            </a:r>
            <a:r>
              <a:rPr lang="pt-BR" sz="1200" dirty="0">
                <a:latin typeface="Times Bold"/>
                <a:cs typeface="Times Bold"/>
              </a:rPr>
              <a:t>: processos distintos de formação no período colonial. Salvador, Dissertação. Mestrado em Língua e Cultura, Universidade Federal da Bahia, 2011a.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Língua geral na Bahia: Comarcas de Ilhéus e Porto Seguro. In: Carvalho, Cristina dos Santos; Rocha, Flávia </a:t>
            </a:r>
            <a:r>
              <a:rPr lang="pt-BR" sz="1200" dirty="0" err="1">
                <a:latin typeface="Times Bold"/>
                <a:cs typeface="Times Bold"/>
              </a:rPr>
              <a:t>Aninger</a:t>
            </a:r>
            <a:r>
              <a:rPr lang="pt-BR" sz="1200" dirty="0">
                <a:latin typeface="Times Bold"/>
                <a:cs typeface="Times Bold"/>
              </a:rPr>
              <a:t> de Barros &amp; </a:t>
            </a:r>
            <a:r>
              <a:rPr lang="pt-BR" sz="1200" dirty="0" err="1">
                <a:latin typeface="Times Bold"/>
                <a:cs typeface="Times Bold"/>
              </a:rPr>
              <a:t>Parcero</a:t>
            </a:r>
            <a:r>
              <a:rPr lang="pt-BR" sz="1200" dirty="0">
                <a:latin typeface="Times Bold"/>
                <a:cs typeface="Times Bold"/>
              </a:rPr>
              <a:t>, Lúcia Maria de Jesus (</a:t>
            </a:r>
            <a:r>
              <a:rPr lang="pt-BR" sz="1200" dirty="0" err="1">
                <a:latin typeface="Times Bold"/>
                <a:cs typeface="Times Bold"/>
              </a:rPr>
              <a:t>Orgs</a:t>
            </a:r>
            <a:r>
              <a:rPr lang="pt-BR" sz="1200" dirty="0">
                <a:latin typeface="Times Bold"/>
                <a:cs typeface="Times Bold"/>
              </a:rPr>
              <a:t>.) </a:t>
            </a:r>
            <a:r>
              <a:rPr lang="pt-BR" sz="1200" i="1" dirty="0">
                <a:latin typeface="Times Bold"/>
                <a:cs typeface="Times Bold"/>
              </a:rPr>
              <a:t>Discurso e cultura</a:t>
            </a:r>
            <a:r>
              <a:rPr lang="pt-BR" sz="1200" dirty="0">
                <a:latin typeface="Times Bold"/>
                <a:cs typeface="Times Bold"/>
              </a:rPr>
              <a:t>: diálogos interdisciplinares, Salvador; EDUNEB, p.99-109, 2011b.</a:t>
            </a:r>
          </a:p>
          <a:p>
            <a:r>
              <a:rPr lang="pt-BR" sz="1200" dirty="0">
                <a:latin typeface="Times Bold"/>
                <a:cs typeface="Times Bold"/>
              </a:rPr>
              <a:t>BAXTER, Alan Norman. A contribuição das comunidades afro-brasileiras isoladas para o debate sobre a </a:t>
            </a:r>
            <a:r>
              <a:rPr lang="pt-BR" sz="1200" dirty="0" err="1">
                <a:latin typeface="Times Bold"/>
                <a:cs typeface="Times Bold"/>
              </a:rPr>
              <a:t>crioulização</a:t>
            </a:r>
            <a:r>
              <a:rPr lang="pt-BR" sz="1200" dirty="0">
                <a:latin typeface="Times Bold"/>
                <a:cs typeface="Times Bold"/>
              </a:rPr>
              <a:t> prévia: um exemplo do estado da Bahia. </a:t>
            </a:r>
            <a:r>
              <a:rPr lang="pt-BR" sz="1200" i="1" dirty="0" err="1">
                <a:latin typeface="Times Bold"/>
                <a:cs typeface="Times Bold"/>
              </a:rPr>
              <a:t>Actas</a:t>
            </a:r>
            <a:r>
              <a:rPr lang="pt-BR" sz="1200" i="1" dirty="0">
                <a:latin typeface="Times Bold"/>
                <a:cs typeface="Times Bold"/>
              </a:rPr>
              <a:t> do colóquio sobre "Crioulos de Base Lexical </a:t>
            </a:r>
            <a:r>
              <a:rPr lang="pt-BR" sz="1200" i="1" dirty="0" err="1">
                <a:latin typeface="Times Bold"/>
                <a:cs typeface="Times Bold"/>
              </a:rPr>
              <a:t>Portuguesa"</a:t>
            </a:r>
            <a:r>
              <a:rPr lang="pt-BR" sz="1200" dirty="0" err="1">
                <a:latin typeface="Times Bold"/>
                <a:cs typeface="Times Bold"/>
              </a:rPr>
              <a:t>E</a:t>
            </a:r>
            <a:r>
              <a:rPr lang="pt-BR" sz="1200" dirty="0">
                <a:latin typeface="Times Bold"/>
                <a:cs typeface="Times Bold"/>
              </a:rPr>
              <a:t>. </a:t>
            </a:r>
            <a:r>
              <a:rPr lang="pt-BR" sz="1200" dirty="0" err="1">
                <a:latin typeface="Times Bold"/>
                <a:cs typeface="Times Bold"/>
              </a:rPr>
              <a:t>by</a:t>
            </a:r>
            <a:r>
              <a:rPr lang="pt-BR" sz="1200" dirty="0">
                <a:latin typeface="Times Bold"/>
                <a:cs typeface="Times Bold"/>
              </a:rPr>
              <a:t> Ernesto d'Andrade e Alain </a:t>
            </a:r>
            <a:r>
              <a:rPr lang="pt-BR" sz="1200" dirty="0" err="1">
                <a:latin typeface="Times Bold"/>
                <a:cs typeface="Times Bold"/>
              </a:rPr>
              <a:t>Kihm</a:t>
            </a:r>
            <a:r>
              <a:rPr lang="pt-BR" sz="1200" dirty="0">
                <a:latin typeface="Times Bold"/>
                <a:cs typeface="Times Bold"/>
              </a:rPr>
              <a:t>, 7-35. Lisboa; Colibri, 1991.</a:t>
            </a:r>
          </a:p>
        </p:txBody>
      </p:sp>
    </p:spTree>
    <p:extLst>
      <p:ext uri="{BB962C8B-B14F-4D97-AF65-F5344CB8AC3E}">
        <p14:creationId xmlns:p14="http://schemas.microsoft.com/office/powerpoint/2010/main" val="35042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800" dirty="0"/>
          </a:p>
        </p:txBody>
      </p:sp>
      <p:sp>
        <p:nvSpPr>
          <p:cNvPr id="5" name="Rectangle 4"/>
          <p:cNvSpPr/>
          <p:nvPr/>
        </p:nvSpPr>
        <p:spPr>
          <a:xfrm>
            <a:off x="169333" y="2330440"/>
            <a:ext cx="90931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500" dirty="0">
              <a:latin typeface="Times Bold"/>
              <a:cs typeface="Times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089002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698500" y="1273120"/>
            <a:ext cx="7988300" cy="489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imes Bold"/>
                <a:cs typeface="Times Bold"/>
              </a:rPr>
              <a:t>AHU - Arquivo Histórico Ultramarino – Projeto Resgate.</a:t>
            </a:r>
          </a:p>
          <a:p>
            <a:r>
              <a:rPr lang="pt-BR" sz="1200" dirty="0">
                <a:latin typeface="Times Bold"/>
                <a:cs typeface="Times Bold"/>
                <a:hlinkClick r:id="rId3"/>
              </a:rPr>
              <a:t>ALENCASTRO</a:t>
            </a:r>
            <a:r>
              <a:rPr lang="pt-BR" sz="1200" dirty="0">
                <a:latin typeface="Times Bold"/>
                <a:cs typeface="Times Bold"/>
              </a:rPr>
              <a:t>, Luiz Felipe. </a:t>
            </a:r>
            <a:r>
              <a:rPr lang="pt-BR" sz="1200" i="1" dirty="0">
                <a:latin typeface="Times Bold"/>
                <a:cs typeface="Times Bold"/>
              </a:rPr>
              <a:t>Continental </a:t>
            </a:r>
            <a:r>
              <a:rPr lang="pt-BR" sz="1200" i="1" dirty="0" err="1">
                <a:latin typeface="Times Bold"/>
                <a:cs typeface="Times Bold"/>
              </a:rPr>
              <a:t>drift</a:t>
            </a:r>
            <a:r>
              <a:rPr lang="pt-BR" sz="1200" i="1" dirty="0">
                <a:latin typeface="Times Bold"/>
                <a:cs typeface="Times Bold"/>
              </a:rPr>
              <a:t> ? </a:t>
            </a:r>
            <a:r>
              <a:rPr lang="en-US" sz="1200" i="1" dirty="0">
                <a:latin typeface="Times Bold"/>
                <a:cs typeface="Times Bold"/>
              </a:rPr>
              <a:t>The independence of Brazil, Portugal and Africa?</a:t>
            </a:r>
            <a:r>
              <a:rPr lang="en-US" sz="1200" dirty="0">
                <a:latin typeface="Times Bold"/>
                <a:cs typeface="Times Bold"/>
              </a:rPr>
              <a:t>. In: Olivier </a:t>
            </a:r>
            <a:r>
              <a:rPr lang="en-US" sz="1200" dirty="0" err="1">
                <a:latin typeface="Times Bold"/>
                <a:cs typeface="Times Bold"/>
              </a:rPr>
              <a:t>Pétré-Grenouilleau</a:t>
            </a:r>
            <a:r>
              <a:rPr lang="en-US" sz="1200" dirty="0">
                <a:latin typeface="Times Bold"/>
                <a:cs typeface="Times Bold"/>
              </a:rPr>
              <a:t>. (Org.). From Slave Trade to Empire. 1ed. </a:t>
            </a:r>
            <a:r>
              <a:rPr lang="en-US" sz="1200" dirty="0" err="1">
                <a:latin typeface="Times Bold"/>
                <a:cs typeface="Times Bold"/>
              </a:rPr>
              <a:t>Londres</a:t>
            </a:r>
            <a:r>
              <a:rPr lang="en-US" sz="1200" dirty="0">
                <a:latin typeface="Times Bold"/>
                <a:cs typeface="Times Bold"/>
              </a:rPr>
              <a:t>: </a:t>
            </a:r>
            <a:r>
              <a:rPr lang="en-US" sz="1200" dirty="0" err="1">
                <a:latin typeface="Times Bold"/>
                <a:cs typeface="Times Bold"/>
              </a:rPr>
              <a:t>Routledge</a:t>
            </a:r>
            <a:r>
              <a:rPr lang="en-US" sz="1200" dirty="0">
                <a:latin typeface="Times Bold"/>
                <a:cs typeface="Times Bold"/>
              </a:rPr>
              <a:t>, p. 98-109, 2004.</a:t>
            </a:r>
            <a:endParaRPr lang="pt-BR" sz="1200" dirty="0">
              <a:latin typeface="Times Bold"/>
              <a:cs typeface="Times Bold"/>
            </a:endParaRPr>
          </a:p>
          <a:p>
            <a:r>
              <a:rPr lang="pt-BR" sz="1200" dirty="0">
                <a:latin typeface="Times Bold"/>
                <a:cs typeface="Times Bold"/>
              </a:rPr>
              <a:t>ALENCASTRO, Luiz Felipe. </a:t>
            </a:r>
            <a:r>
              <a:rPr lang="pt-BR" sz="1200" i="1" dirty="0">
                <a:latin typeface="Times Bold"/>
                <a:cs typeface="Times Bold"/>
              </a:rPr>
              <a:t>O trato dos viventes: </a:t>
            </a:r>
            <a:r>
              <a:rPr lang="pt-BR" sz="1200" dirty="0">
                <a:latin typeface="Times Bold"/>
                <a:cs typeface="Times Bold"/>
              </a:rPr>
              <a:t>formação do Brasil no Atlântico Sul, séculos XVI e XVII. São Paulo; Companhia das Letras, 525 p., 2000.</a:t>
            </a:r>
          </a:p>
          <a:p>
            <a:r>
              <a:rPr lang="pt-BR" sz="1200" dirty="0">
                <a:latin typeface="Times Bold"/>
                <a:cs typeface="Times Bold"/>
              </a:rPr>
              <a:t>ALMEIDA, Maria Regina Celestino de. </a:t>
            </a:r>
            <a:r>
              <a:rPr lang="pt-BR" sz="1200" i="1" dirty="0">
                <a:latin typeface="Times Bold"/>
                <a:cs typeface="Times Bold"/>
              </a:rPr>
              <a:t>Os índios aldeados no Rio de Janeiro Colonial</a:t>
            </a:r>
            <a:r>
              <a:rPr lang="pt-BR" sz="1200" dirty="0">
                <a:latin typeface="Times Bold"/>
                <a:cs typeface="Times Bold"/>
              </a:rPr>
              <a:t>. Campinas. Tese de doutorado, Campinas: UNICAMP/IFCH, 2000.</a:t>
            </a:r>
          </a:p>
          <a:p>
            <a:r>
              <a:rPr lang="pt-BR" sz="1200" dirty="0">
                <a:latin typeface="Times Bold"/>
                <a:cs typeface="Times Bold"/>
              </a:rPr>
              <a:t>ANCHIETA, José de.  </a:t>
            </a:r>
            <a:r>
              <a:rPr lang="pt-BR" sz="1200" i="1" dirty="0">
                <a:latin typeface="Times Bold"/>
                <a:cs typeface="Times Bold"/>
              </a:rPr>
              <a:t>Arte de </a:t>
            </a:r>
            <a:r>
              <a:rPr lang="pt-BR" sz="1200" i="1" dirty="0" err="1">
                <a:latin typeface="Times Bold"/>
                <a:cs typeface="Times Bold"/>
              </a:rPr>
              <a:t>grammatica</a:t>
            </a:r>
            <a:r>
              <a:rPr lang="pt-BR" sz="1200" i="1" dirty="0">
                <a:latin typeface="Times Bold"/>
                <a:cs typeface="Times Bold"/>
              </a:rPr>
              <a:t> da língua mais usada na costa do Brasil</a:t>
            </a:r>
            <a:r>
              <a:rPr lang="pt-BR" sz="1200" dirty="0">
                <a:latin typeface="Times Bold"/>
                <a:cs typeface="Times Bold"/>
              </a:rPr>
              <a:t>. Coimbra, 1595.</a:t>
            </a:r>
          </a:p>
          <a:p>
            <a:r>
              <a:rPr lang="pt-BR" sz="1200" dirty="0">
                <a:latin typeface="Times Bold"/>
                <a:cs typeface="Times Bold"/>
              </a:rPr>
              <a:t>ARGOLO Wagner. As línguas gerais na história social-linguística do Brasil. </a:t>
            </a:r>
            <a:r>
              <a:rPr lang="pt-BR" sz="1200" i="1" dirty="0">
                <a:latin typeface="Times Bold"/>
                <a:cs typeface="Times Bold"/>
              </a:rPr>
              <a:t>PAPIA</a:t>
            </a:r>
            <a:r>
              <a:rPr lang="pt-BR" sz="1200" dirty="0">
                <a:latin typeface="Times Bold"/>
                <a:cs typeface="Times Bold"/>
              </a:rPr>
              <a:t>, São Paulo, 26(1), p. 7-52, Jan-</a:t>
            </a:r>
            <a:r>
              <a:rPr lang="pt-BR" sz="1200" dirty="0" err="1">
                <a:latin typeface="Times Bold"/>
                <a:cs typeface="Times Bold"/>
              </a:rPr>
              <a:t>Jun</a:t>
            </a:r>
            <a:r>
              <a:rPr lang="pt-BR" sz="1200" dirty="0">
                <a:latin typeface="Times Bold"/>
                <a:cs typeface="Times Bold"/>
              </a:rPr>
              <a:t>, 2016.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A língua geral da Amazônia como um sistema historicamente novo: jesuítas e tapuias na origem do contexto com interrupção de transmissão linguística entre gerações. In: MATTOS e SILVA, Rosa Virgínia; OLIVEIRA, </a:t>
            </a:r>
            <a:r>
              <a:rPr lang="pt-BR" sz="1200" dirty="0" err="1">
                <a:latin typeface="Times Bold"/>
                <a:cs typeface="Times Bold"/>
              </a:rPr>
              <a:t>Klebson</a:t>
            </a:r>
            <a:r>
              <a:rPr lang="pt-BR" sz="1200" dirty="0">
                <a:latin typeface="Times Bold"/>
                <a:cs typeface="Times Bold"/>
              </a:rPr>
              <a:t>; AMARANTE, José (</a:t>
            </a:r>
            <a:r>
              <a:rPr lang="pt-BR" sz="1200" dirty="0" err="1">
                <a:latin typeface="Times Bold"/>
                <a:cs typeface="Times Bold"/>
              </a:rPr>
              <a:t>Orgs</a:t>
            </a:r>
            <a:r>
              <a:rPr lang="pt-BR" sz="1200" dirty="0">
                <a:latin typeface="Times Bold"/>
                <a:cs typeface="Times Bold"/>
              </a:rPr>
              <a:t>.) </a:t>
            </a:r>
            <a:r>
              <a:rPr lang="pt-BR" sz="1200" i="1" dirty="0">
                <a:latin typeface="Times Bold"/>
                <a:cs typeface="Times Bold"/>
              </a:rPr>
              <a:t>Várias navegações:</a:t>
            </a:r>
            <a:r>
              <a:rPr lang="pt-BR" sz="1200" dirty="0">
                <a:latin typeface="Times Bold"/>
                <a:cs typeface="Times Bold"/>
              </a:rPr>
              <a:t> português arcaico, português brasileiro, cultura escrita no Brasil, outros estudos. Em homenagem a Therezinha Barreto. Salvador; EDUFBA, p.79-513, 2012b.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</a:t>
            </a:r>
            <a:r>
              <a:rPr lang="pt-BR" sz="1200" dirty="0" err="1">
                <a:latin typeface="Times Bold"/>
                <a:cs typeface="Times Bold"/>
              </a:rPr>
              <a:t>Colonização</a:t>
            </a:r>
            <a:r>
              <a:rPr lang="pt-BR" sz="1200" dirty="0">
                <a:latin typeface="Times Bold"/>
                <a:cs typeface="Times Bold"/>
              </a:rPr>
              <a:t> e </a:t>
            </a:r>
            <a:r>
              <a:rPr lang="pt-BR" sz="1200" dirty="0" err="1">
                <a:latin typeface="Times Bold"/>
                <a:cs typeface="Times Bold"/>
              </a:rPr>
              <a:t>Língua</a:t>
            </a:r>
            <a:r>
              <a:rPr lang="pt-BR" sz="1200" dirty="0">
                <a:latin typeface="Times Bold"/>
                <a:cs typeface="Times Bold"/>
              </a:rPr>
              <a:t> Geral: o caso do sul da Bahia. </a:t>
            </a:r>
            <a:r>
              <a:rPr lang="pt-BR" sz="1200" i="1" dirty="0">
                <a:latin typeface="Times Bold"/>
                <a:cs typeface="Times Bold"/>
              </a:rPr>
              <a:t>PAPIA</a:t>
            </a:r>
            <a:r>
              <a:rPr lang="pt-BR" sz="1200" dirty="0">
                <a:latin typeface="Times Bold"/>
                <a:cs typeface="Times Bold"/>
              </a:rPr>
              <a:t>, 23(1):, 2013, p.75-96. 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</a:t>
            </a:r>
            <a:r>
              <a:rPr lang="pt-BR" sz="1200" i="1" dirty="0">
                <a:latin typeface="Times Bold"/>
                <a:cs typeface="Times Bold"/>
              </a:rPr>
              <a:t>História linguística do Sul da Bahia (1534-1940)</a:t>
            </a:r>
            <a:r>
              <a:rPr lang="pt-BR" sz="1200" dirty="0">
                <a:latin typeface="Times Bold"/>
                <a:cs typeface="Times Bold"/>
              </a:rPr>
              <a:t>. Salvador, Tese Doutorado em Língua e  Cultura, Universidade Federal da Bahia, 2015.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História linguística do Sul da Bahia: levantando hipóteses e iluminando caminhos. </a:t>
            </a:r>
            <a:r>
              <a:rPr lang="pt-BR" sz="1200" i="1" dirty="0" err="1">
                <a:latin typeface="Times Bold"/>
                <a:cs typeface="Times Bold"/>
              </a:rPr>
              <a:t>Entrepalavras</a:t>
            </a:r>
            <a:r>
              <a:rPr lang="pt-BR" sz="1200" i="1" dirty="0">
                <a:latin typeface="Times Bold"/>
                <a:cs typeface="Times Bold"/>
              </a:rPr>
              <a:t> </a:t>
            </a:r>
            <a:r>
              <a:rPr lang="pt-BR" sz="1200" dirty="0">
                <a:latin typeface="Times Bold"/>
                <a:cs typeface="Times Bold"/>
              </a:rPr>
              <a:t>1(2): 270-292, 2012a.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</a:t>
            </a:r>
            <a:r>
              <a:rPr lang="pt-BR" sz="1200" i="1" dirty="0">
                <a:latin typeface="Times Bold"/>
                <a:cs typeface="Times Bold"/>
              </a:rPr>
              <a:t>Introdução à história das línguas gerais no Brasil</a:t>
            </a:r>
            <a:r>
              <a:rPr lang="pt-BR" sz="1200" dirty="0">
                <a:latin typeface="Times Bold"/>
                <a:cs typeface="Times Bold"/>
              </a:rPr>
              <a:t>: processos distintos de formação no período colonial. Salvador, Dissertação. Mestrado em Língua e Cultura, Universidade Federal da Bahia, 2011a.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Língua geral na Bahia: Comarcas de Ilhéus e Porto Seguro. In: Carvalho, Cristina dos Santos; Rocha, Flávia </a:t>
            </a:r>
            <a:r>
              <a:rPr lang="pt-BR" sz="1200" dirty="0" err="1">
                <a:latin typeface="Times Bold"/>
                <a:cs typeface="Times Bold"/>
              </a:rPr>
              <a:t>Aninger</a:t>
            </a:r>
            <a:r>
              <a:rPr lang="pt-BR" sz="1200" dirty="0">
                <a:latin typeface="Times Bold"/>
                <a:cs typeface="Times Bold"/>
              </a:rPr>
              <a:t> de Barros &amp; </a:t>
            </a:r>
            <a:r>
              <a:rPr lang="pt-BR" sz="1200" dirty="0" err="1">
                <a:latin typeface="Times Bold"/>
                <a:cs typeface="Times Bold"/>
              </a:rPr>
              <a:t>Parcero</a:t>
            </a:r>
            <a:r>
              <a:rPr lang="pt-BR" sz="1200" dirty="0">
                <a:latin typeface="Times Bold"/>
                <a:cs typeface="Times Bold"/>
              </a:rPr>
              <a:t>, Lúcia Maria de Jesus (</a:t>
            </a:r>
            <a:r>
              <a:rPr lang="pt-BR" sz="1200" dirty="0" err="1">
                <a:latin typeface="Times Bold"/>
                <a:cs typeface="Times Bold"/>
              </a:rPr>
              <a:t>Orgs</a:t>
            </a:r>
            <a:r>
              <a:rPr lang="pt-BR" sz="1200" dirty="0">
                <a:latin typeface="Times Bold"/>
                <a:cs typeface="Times Bold"/>
              </a:rPr>
              <a:t>.) </a:t>
            </a:r>
            <a:r>
              <a:rPr lang="pt-BR" sz="1200" i="1" dirty="0">
                <a:latin typeface="Times Bold"/>
                <a:cs typeface="Times Bold"/>
              </a:rPr>
              <a:t>Discurso e cultura</a:t>
            </a:r>
            <a:r>
              <a:rPr lang="pt-BR" sz="1200" dirty="0">
                <a:latin typeface="Times Bold"/>
                <a:cs typeface="Times Bold"/>
              </a:rPr>
              <a:t>: diálogos interdisciplinares, Salvador; EDUNEB, p.99-109, 2011b.</a:t>
            </a:r>
          </a:p>
          <a:p>
            <a:r>
              <a:rPr lang="pt-BR" sz="1200" dirty="0">
                <a:latin typeface="Times Bold"/>
                <a:cs typeface="Times Bold"/>
              </a:rPr>
              <a:t>BAXTER, Alan Norman. A contribuição das comunidades afro-brasileiras isoladas para o debate sobre a </a:t>
            </a:r>
            <a:r>
              <a:rPr lang="pt-BR" sz="1200" dirty="0" err="1">
                <a:latin typeface="Times Bold"/>
                <a:cs typeface="Times Bold"/>
              </a:rPr>
              <a:t>crioulização</a:t>
            </a:r>
            <a:r>
              <a:rPr lang="pt-BR" sz="1200" dirty="0">
                <a:latin typeface="Times Bold"/>
                <a:cs typeface="Times Bold"/>
              </a:rPr>
              <a:t> prévia: um exemplo do estado da Bahia. </a:t>
            </a:r>
            <a:r>
              <a:rPr lang="pt-BR" sz="1200" i="1" dirty="0" err="1">
                <a:latin typeface="Times Bold"/>
                <a:cs typeface="Times Bold"/>
              </a:rPr>
              <a:t>Actas</a:t>
            </a:r>
            <a:r>
              <a:rPr lang="pt-BR" sz="1200" i="1" dirty="0">
                <a:latin typeface="Times Bold"/>
                <a:cs typeface="Times Bold"/>
              </a:rPr>
              <a:t> do colóquio sobre "Crioulos de Base Lexical </a:t>
            </a:r>
            <a:r>
              <a:rPr lang="pt-BR" sz="1200" i="1" dirty="0" err="1">
                <a:latin typeface="Times Bold"/>
                <a:cs typeface="Times Bold"/>
              </a:rPr>
              <a:t>Portuguesa"</a:t>
            </a:r>
            <a:r>
              <a:rPr lang="pt-BR" sz="1200" dirty="0" err="1">
                <a:latin typeface="Times Bold"/>
                <a:cs typeface="Times Bold"/>
              </a:rPr>
              <a:t>E</a:t>
            </a:r>
            <a:r>
              <a:rPr lang="pt-BR" sz="1200" dirty="0">
                <a:latin typeface="Times Bold"/>
                <a:cs typeface="Times Bold"/>
              </a:rPr>
              <a:t>. </a:t>
            </a:r>
            <a:r>
              <a:rPr lang="pt-BR" sz="1200" dirty="0" err="1">
                <a:latin typeface="Times Bold"/>
                <a:cs typeface="Times Bold"/>
              </a:rPr>
              <a:t>by</a:t>
            </a:r>
            <a:r>
              <a:rPr lang="pt-BR" sz="1200" dirty="0">
                <a:latin typeface="Times Bold"/>
                <a:cs typeface="Times Bold"/>
              </a:rPr>
              <a:t> Ernesto d'Andrade e Alain </a:t>
            </a:r>
            <a:r>
              <a:rPr lang="pt-BR" sz="1200" dirty="0" err="1">
                <a:latin typeface="Times Bold"/>
                <a:cs typeface="Times Bold"/>
              </a:rPr>
              <a:t>Kihm</a:t>
            </a:r>
            <a:r>
              <a:rPr lang="pt-BR" sz="1200" dirty="0">
                <a:latin typeface="Times Bold"/>
                <a:cs typeface="Times Bold"/>
              </a:rPr>
              <a:t>, 7-35. Lisboa; Colibri, 1991.</a:t>
            </a:r>
          </a:p>
        </p:txBody>
      </p:sp>
    </p:spTree>
    <p:extLst>
      <p:ext uri="{BB962C8B-B14F-4D97-AF65-F5344CB8AC3E}">
        <p14:creationId xmlns:p14="http://schemas.microsoft.com/office/powerpoint/2010/main" val="17763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800" dirty="0"/>
          </a:p>
        </p:txBody>
      </p:sp>
      <p:sp>
        <p:nvSpPr>
          <p:cNvPr id="5" name="Rectangle 4"/>
          <p:cNvSpPr/>
          <p:nvPr/>
        </p:nvSpPr>
        <p:spPr>
          <a:xfrm>
            <a:off x="169333" y="2330440"/>
            <a:ext cx="90931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500" dirty="0">
              <a:latin typeface="Times Bold"/>
              <a:cs typeface="Times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089002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333" y="734511"/>
            <a:ext cx="87333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Times Bold"/>
                <a:cs typeface="Times Bold"/>
              </a:rPr>
              <a:t>BAXTER, Alan Norman. Transmissão geracional irregular na história do português brasileiro: divergências nas vertentes afro-brasileiras. </a:t>
            </a:r>
            <a:r>
              <a:rPr lang="pt-BR" sz="1000" i="1" dirty="0">
                <a:latin typeface="Times Bold"/>
                <a:cs typeface="Times Bold"/>
              </a:rPr>
              <a:t>Revista Internacional de Língua Portuguesa</a:t>
            </a:r>
            <a:r>
              <a:rPr lang="pt-BR" sz="1000" dirty="0">
                <a:latin typeface="Times Bold"/>
                <a:cs typeface="Times Bold"/>
              </a:rPr>
              <a:t>, v. 14, p. 72-90, 1995.</a:t>
            </a:r>
          </a:p>
          <a:p>
            <a:r>
              <a:rPr lang="pt-BR" sz="1000" dirty="0">
                <a:latin typeface="Times Bold"/>
                <a:cs typeface="Times Bold"/>
              </a:rPr>
              <a:t>BESSA, Freire; José, RIBAMAR. </a:t>
            </a:r>
            <a:r>
              <a:rPr lang="pt-BR" sz="1000" i="1" dirty="0">
                <a:latin typeface="Times Bold"/>
                <a:cs typeface="Times Bold"/>
              </a:rPr>
              <a:t>Rio Babel:</a:t>
            </a:r>
            <a:r>
              <a:rPr lang="pt-BR" sz="1000" dirty="0">
                <a:latin typeface="Times Bold"/>
                <a:cs typeface="Times Bold"/>
              </a:rPr>
              <a:t> a história das línguas na Amazônia. Rio de Janeiro; Atlântica, 2004.</a:t>
            </a:r>
          </a:p>
          <a:p>
            <a:r>
              <a:rPr lang="pt-BR" sz="1000" dirty="0">
                <a:latin typeface="Times Bold"/>
                <a:cs typeface="Times Bold"/>
              </a:rPr>
              <a:t>BESSA, Freire; José. RIBAMAR. As relações históricas entre o português e o nheengatu nos universos urbano e rural da Amazônia. In Noll, </a:t>
            </a:r>
            <a:r>
              <a:rPr lang="pt-BR" sz="1000" dirty="0" err="1">
                <a:latin typeface="Times Bold"/>
                <a:cs typeface="Times Bold"/>
              </a:rPr>
              <a:t>Volker</a:t>
            </a:r>
            <a:r>
              <a:rPr lang="pt-BR" sz="1000" dirty="0">
                <a:latin typeface="Times Bold"/>
                <a:cs typeface="Times Bold"/>
              </a:rPr>
              <a:t> &amp; Dietrich, Wolf (</a:t>
            </a:r>
            <a:r>
              <a:rPr lang="pt-BR" sz="1000" dirty="0" err="1">
                <a:latin typeface="Times Bold"/>
                <a:cs typeface="Times Bold"/>
              </a:rPr>
              <a:t>Orgs</a:t>
            </a:r>
            <a:r>
              <a:rPr lang="pt-BR" sz="1000" dirty="0">
                <a:latin typeface="Times Bold"/>
                <a:cs typeface="Times Bold"/>
              </a:rPr>
              <a:t>.) </a:t>
            </a:r>
            <a:r>
              <a:rPr lang="pt-BR" sz="1000" i="1" dirty="0">
                <a:latin typeface="Times Bold"/>
                <a:cs typeface="Times Bold"/>
              </a:rPr>
              <a:t>O português e o tupi no Brasil</a:t>
            </a:r>
            <a:r>
              <a:rPr lang="pt-BR" sz="1000" dirty="0">
                <a:latin typeface="Times Bold"/>
                <a:cs typeface="Times Bold"/>
              </a:rPr>
              <a:t>. São Paulo; Contexto, p. 183-209, 2010.</a:t>
            </a:r>
          </a:p>
          <a:p>
            <a:r>
              <a:rPr lang="pt-BR" sz="1000" dirty="0">
                <a:latin typeface="Times Bold"/>
                <a:cs typeface="Times Bold"/>
              </a:rPr>
              <a:t>BESSA, Freire; José. RIBAMAR. Língua Geral Amazônica: a história de um esquecimento. In: BESSA, Freire; José, RIBAMAR &amp; ROSA, Maria Carlota (</a:t>
            </a:r>
            <a:r>
              <a:rPr lang="pt-BR" sz="1000" dirty="0" err="1">
                <a:latin typeface="Times Bold"/>
                <a:cs typeface="Times Bold"/>
              </a:rPr>
              <a:t>Orgs</a:t>
            </a:r>
            <a:r>
              <a:rPr lang="pt-BR" sz="1000" dirty="0">
                <a:latin typeface="Times Bold"/>
                <a:cs typeface="Times Bold"/>
              </a:rPr>
              <a:t>.) </a:t>
            </a:r>
            <a:r>
              <a:rPr lang="pt-BR" sz="1000" i="1" dirty="0">
                <a:latin typeface="Times Bold"/>
                <a:cs typeface="Times Bold"/>
              </a:rPr>
              <a:t>Línguas gerais:</a:t>
            </a:r>
            <a:r>
              <a:rPr lang="pt-BR" sz="1000" dirty="0">
                <a:latin typeface="Times Bold"/>
                <a:cs typeface="Times Bold"/>
              </a:rPr>
              <a:t> política linguística e catequese na América do Sul no período colonial, Rio de Janeiro; EDUERJ, p.195-207, 2003.</a:t>
            </a:r>
          </a:p>
          <a:p>
            <a:r>
              <a:rPr lang="pt-BR" sz="1000" dirty="0">
                <a:latin typeface="Times Bold"/>
                <a:cs typeface="Times Bold"/>
              </a:rPr>
              <a:t>CABRAL, Ana </a:t>
            </a:r>
            <a:r>
              <a:rPr lang="pt-BR" sz="1000" dirty="0" err="1">
                <a:latin typeface="Times Bold"/>
                <a:cs typeface="Times Bold"/>
              </a:rPr>
              <a:t>Suelly</a:t>
            </a:r>
            <a:r>
              <a:rPr lang="pt-BR" sz="1000" dirty="0">
                <a:latin typeface="Times Bold"/>
                <a:cs typeface="Times Bold"/>
              </a:rPr>
              <a:t> Arruda Câmara.</a:t>
            </a:r>
            <a:r>
              <a:rPr lang="en-US" sz="1000" dirty="0">
                <a:latin typeface="Times Bold"/>
                <a:cs typeface="Times Bold"/>
              </a:rPr>
              <a:t> </a:t>
            </a:r>
            <a:r>
              <a:rPr lang="en-US" sz="1000" dirty="0" err="1">
                <a:latin typeface="Times Bold"/>
                <a:cs typeface="Times Bold"/>
              </a:rPr>
              <a:t>Explorando</a:t>
            </a:r>
            <a:r>
              <a:rPr lang="en-US" sz="1000" dirty="0">
                <a:latin typeface="Times Bold"/>
                <a:cs typeface="Times Bold"/>
              </a:rPr>
              <a:t> a </a:t>
            </a:r>
            <a:r>
              <a:rPr lang="en-US" sz="1000" dirty="0" err="1">
                <a:latin typeface="Times Bold"/>
                <a:cs typeface="Times Bold"/>
              </a:rPr>
              <a:t>hipótese</a:t>
            </a:r>
            <a:r>
              <a:rPr lang="en-US" sz="1000" dirty="0">
                <a:latin typeface="Times Bold"/>
                <a:cs typeface="Times Bold"/>
              </a:rPr>
              <a:t> de Rodrigues </a:t>
            </a:r>
            <a:r>
              <a:rPr lang="en-US" sz="1000" dirty="0" err="1">
                <a:latin typeface="Times Bold"/>
                <a:cs typeface="Times Bold"/>
              </a:rPr>
              <a:t>sobre</a:t>
            </a:r>
            <a:r>
              <a:rPr lang="en-US" sz="1000" dirty="0">
                <a:latin typeface="Times Bold"/>
                <a:cs typeface="Times Bold"/>
              </a:rPr>
              <a:t> </a:t>
            </a:r>
            <a:r>
              <a:rPr lang="en-US" sz="1000" dirty="0" err="1">
                <a:latin typeface="Times Bold"/>
                <a:cs typeface="Times Bold"/>
              </a:rPr>
              <a:t>possíveis</a:t>
            </a:r>
            <a:r>
              <a:rPr lang="en-US" sz="1000" dirty="0">
                <a:latin typeface="Times Bold"/>
                <a:cs typeface="Times Bold"/>
              </a:rPr>
              <a:t> </a:t>
            </a:r>
            <a:r>
              <a:rPr lang="en-US" sz="1000" dirty="0" err="1">
                <a:latin typeface="Times Bold"/>
                <a:cs typeface="Times Bold"/>
              </a:rPr>
              <a:t>conexões</a:t>
            </a:r>
            <a:r>
              <a:rPr lang="en-US" sz="1000" dirty="0">
                <a:latin typeface="Times Bold"/>
                <a:cs typeface="Times Bold"/>
              </a:rPr>
              <a:t> </a:t>
            </a:r>
            <a:r>
              <a:rPr lang="en-US" sz="1000" dirty="0" err="1">
                <a:latin typeface="Times Bold"/>
                <a:cs typeface="Times Bold"/>
              </a:rPr>
              <a:t>genéticas</a:t>
            </a:r>
            <a:r>
              <a:rPr lang="en-US" sz="1000" dirty="0">
                <a:latin typeface="Times Bold"/>
                <a:cs typeface="Times Bold"/>
              </a:rPr>
              <a:t> </a:t>
            </a:r>
            <a:r>
              <a:rPr lang="en-US" sz="1000" dirty="0" err="1">
                <a:latin typeface="Times Bold"/>
                <a:cs typeface="Times Bold"/>
              </a:rPr>
              <a:t>Tupi</a:t>
            </a:r>
            <a:r>
              <a:rPr lang="en-US" sz="1000" dirty="0">
                <a:latin typeface="Times Bold"/>
                <a:cs typeface="Times Bold"/>
              </a:rPr>
              <a:t> e Macro-</a:t>
            </a:r>
            <a:r>
              <a:rPr lang="en-US" sz="1000" dirty="0" err="1">
                <a:latin typeface="Times Bold"/>
                <a:cs typeface="Times Bold"/>
              </a:rPr>
              <a:t>Jê</a:t>
            </a:r>
            <a:r>
              <a:rPr lang="en-US" sz="1000" dirty="0">
                <a:latin typeface="Times Bold"/>
                <a:cs typeface="Times Bold"/>
              </a:rPr>
              <a:t>. In: AMADO (Org.) R. de S. </a:t>
            </a:r>
            <a:r>
              <a:rPr lang="en-US" sz="1000" i="1" dirty="0" err="1">
                <a:latin typeface="Times Bold"/>
                <a:cs typeface="Times Bold"/>
              </a:rPr>
              <a:t>Estudos</a:t>
            </a:r>
            <a:r>
              <a:rPr lang="en-US" sz="1000" i="1" dirty="0">
                <a:latin typeface="Times Bold"/>
                <a:cs typeface="Times Bold"/>
              </a:rPr>
              <a:t> </a:t>
            </a:r>
            <a:r>
              <a:rPr lang="en-US" sz="1000" i="1" dirty="0" err="1">
                <a:latin typeface="Times Bold"/>
                <a:cs typeface="Times Bold"/>
              </a:rPr>
              <a:t>em</a:t>
            </a:r>
            <a:r>
              <a:rPr lang="en-US" sz="1000" i="1" dirty="0">
                <a:latin typeface="Times Bold"/>
                <a:cs typeface="Times Bold"/>
              </a:rPr>
              <a:t> </a:t>
            </a:r>
            <a:r>
              <a:rPr lang="en-US" sz="1000" i="1" dirty="0" err="1">
                <a:latin typeface="Times Bold"/>
                <a:cs typeface="Times Bold"/>
              </a:rPr>
              <a:t>Línguas</a:t>
            </a:r>
            <a:r>
              <a:rPr lang="en-US" sz="1000" i="1" dirty="0">
                <a:latin typeface="Times Bold"/>
                <a:cs typeface="Times Bold"/>
              </a:rPr>
              <a:t> e </a:t>
            </a:r>
            <a:r>
              <a:rPr lang="en-US" sz="1000" i="1" dirty="0" err="1">
                <a:latin typeface="Times Bold"/>
                <a:cs typeface="Times Bold"/>
              </a:rPr>
              <a:t>Culturas</a:t>
            </a:r>
            <a:r>
              <a:rPr lang="en-US" sz="1000" i="1" dirty="0">
                <a:latin typeface="Times Bold"/>
                <a:cs typeface="Times Bold"/>
              </a:rPr>
              <a:t> Macro-</a:t>
            </a:r>
            <a:r>
              <a:rPr lang="en-US" sz="1000" i="1" dirty="0" err="1">
                <a:latin typeface="Times Bold"/>
                <a:cs typeface="Times Bold"/>
              </a:rPr>
              <a:t>Jê</a:t>
            </a:r>
            <a:r>
              <a:rPr lang="en-US" sz="1000" i="1" dirty="0">
                <a:latin typeface="Times Bold"/>
                <a:cs typeface="Times Bold"/>
              </a:rPr>
              <a:t>. </a:t>
            </a:r>
            <a:r>
              <a:rPr lang="en-US" sz="1000" dirty="0">
                <a:latin typeface="Times Bold"/>
                <a:cs typeface="Times Bold"/>
              </a:rPr>
              <a:t>São Paulo: </a:t>
            </a:r>
            <a:r>
              <a:rPr lang="en-US" sz="1000" dirty="0" err="1">
                <a:latin typeface="Times Bold"/>
                <a:cs typeface="Times Bold"/>
              </a:rPr>
              <a:t>Paulistana</a:t>
            </a:r>
            <a:r>
              <a:rPr lang="en-US" sz="1000" dirty="0">
                <a:latin typeface="Times Bold"/>
                <a:cs typeface="Times Bold"/>
              </a:rPr>
              <a:t>, 2010, p. 115-142. </a:t>
            </a:r>
            <a:endParaRPr lang="pt-BR" sz="1000" dirty="0">
              <a:latin typeface="Times Bold"/>
              <a:cs typeface="Times Bold"/>
            </a:endParaRPr>
          </a:p>
          <a:p>
            <a:r>
              <a:rPr lang="pt-BR" sz="1000" dirty="0">
                <a:latin typeface="Times Bold"/>
                <a:cs typeface="Times Bold"/>
              </a:rPr>
              <a:t>CALMON, Pedro. </a:t>
            </a:r>
            <a:r>
              <a:rPr lang="pt-BR" sz="1000" i="1" dirty="0">
                <a:latin typeface="Times Bold"/>
                <a:cs typeface="Times Bold"/>
              </a:rPr>
              <a:t>História da Casa da Torre: uma dinastia de pioneiros</a:t>
            </a:r>
            <a:r>
              <a:rPr lang="pt-BR" sz="1000" dirty="0">
                <a:latin typeface="Times Bold"/>
                <a:cs typeface="Times Bold"/>
              </a:rPr>
              <a:t>. Rio de Janeiro: José Olympio, 1939. </a:t>
            </a:r>
          </a:p>
          <a:p>
            <a:r>
              <a:rPr lang="pt-BR" sz="1000" dirty="0">
                <a:latin typeface="Times Bold"/>
                <a:cs typeface="Times Bold"/>
              </a:rPr>
              <a:t>CÂMARA Jr., Joaquim Mattoso. </a:t>
            </a:r>
            <a:r>
              <a:rPr lang="pt-BR" sz="1000" i="1" dirty="0">
                <a:latin typeface="Times Bold"/>
                <a:cs typeface="Times Bold"/>
              </a:rPr>
              <a:t>História e estrutura da língua portuguesa</a:t>
            </a:r>
            <a:r>
              <a:rPr lang="pt-BR" sz="1000" dirty="0">
                <a:latin typeface="Times Bold"/>
                <a:cs typeface="Times Bold"/>
              </a:rPr>
              <a:t>. Rio de Janeiro: Padrão, 1979.</a:t>
            </a:r>
          </a:p>
          <a:p>
            <a:r>
              <a:rPr lang="pt-BR" sz="1000" dirty="0">
                <a:latin typeface="Times Bold"/>
                <a:cs typeface="Times Bold"/>
              </a:rPr>
              <a:t>CÂMARA Jr., Joaquim Mattoso. </a:t>
            </a:r>
            <a:r>
              <a:rPr lang="pt-BR" sz="1000" i="1" dirty="0">
                <a:latin typeface="Times Bold"/>
                <a:cs typeface="Times Bold"/>
              </a:rPr>
              <a:t>Línguas </a:t>
            </a:r>
            <a:r>
              <a:rPr lang="pt-BR" sz="1000" i="1" dirty="0" err="1">
                <a:latin typeface="Times Bold"/>
                <a:cs typeface="Times Bold"/>
              </a:rPr>
              <a:t>européias</a:t>
            </a:r>
            <a:r>
              <a:rPr lang="pt-BR" sz="1000" i="1" dirty="0">
                <a:latin typeface="Times Bold"/>
                <a:cs typeface="Times Bold"/>
              </a:rPr>
              <a:t> de ultramar:</a:t>
            </a:r>
            <a:r>
              <a:rPr lang="pt-BR" sz="1000" dirty="0">
                <a:latin typeface="Times Bold"/>
                <a:cs typeface="Times Bold"/>
              </a:rPr>
              <a:t> o português do Brasil. Dispersos</a:t>
            </a:r>
            <a:r>
              <a:rPr lang="pt-BR" sz="1000" i="1" dirty="0">
                <a:latin typeface="Times Bold"/>
                <a:cs typeface="Times Bold"/>
              </a:rPr>
              <a:t>.</a:t>
            </a:r>
            <a:r>
              <a:rPr lang="pt-BR" sz="1000" dirty="0">
                <a:latin typeface="Times Bold"/>
                <a:cs typeface="Times Bold"/>
              </a:rPr>
              <a:t> Rio de Janeiro: Getúlio Vargas, p. 71-87, 1972.</a:t>
            </a:r>
          </a:p>
          <a:p>
            <a:r>
              <a:rPr lang="pt-BR" sz="1000" dirty="0">
                <a:latin typeface="Times Bold"/>
                <a:cs typeface="Times Bold"/>
              </a:rPr>
              <a:t>CÂNDIDA BARROS, Maria. Notas sobre a política jesuítica da língua geral na Amazônia (séculos XVII-XVIII). In: BESSA Freire.; José, RIBAMAR &amp; ROSA, Maria Carlota (</a:t>
            </a:r>
            <a:r>
              <a:rPr lang="pt-BR" sz="1000" dirty="0" err="1">
                <a:latin typeface="Times Bold"/>
                <a:cs typeface="Times Bold"/>
              </a:rPr>
              <a:t>Orgs</a:t>
            </a:r>
            <a:r>
              <a:rPr lang="pt-BR" sz="1000" dirty="0">
                <a:latin typeface="Times Bold"/>
                <a:cs typeface="Times Bold"/>
              </a:rPr>
              <a:t>.) </a:t>
            </a:r>
            <a:r>
              <a:rPr lang="pt-BR" sz="1000" i="1" dirty="0">
                <a:latin typeface="Times Bold"/>
                <a:cs typeface="Times Bold"/>
              </a:rPr>
              <a:t>Línguas gerais:</a:t>
            </a:r>
            <a:r>
              <a:rPr lang="pt-BR" sz="1000" dirty="0">
                <a:latin typeface="Times Bold"/>
                <a:cs typeface="Times Bold"/>
              </a:rPr>
              <a:t> política linguística e catequese na América do Sul no período colonial, Rio de Janeiro; EDUERJ, p. 85-112, 2003.</a:t>
            </a:r>
          </a:p>
          <a:p>
            <a:r>
              <a:rPr lang="pt-BR" sz="1000" dirty="0">
                <a:latin typeface="Times Bold"/>
                <a:cs typeface="Times Bold"/>
              </a:rPr>
              <a:t>CÂNDIDA BARROS, Maria. O uso do tupi na Capitania de São Paulo no século XVII. Indícios na vida de um jesuíta “língua”. In Noll, </a:t>
            </a:r>
            <a:r>
              <a:rPr lang="pt-BR" sz="1000" dirty="0" err="1">
                <a:latin typeface="Times Bold"/>
                <a:cs typeface="Times Bold"/>
              </a:rPr>
              <a:t>Volker</a:t>
            </a:r>
            <a:r>
              <a:rPr lang="pt-BR" sz="1000" dirty="0">
                <a:latin typeface="Times Bold"/>
                <a:cs typeface="Times Bold"/>
              </a:rPr>
              <a:t> &amp; Dietrich, Wolf (</a:t>
            </a:r>
            <a:r>
              <a:rPr lang="pt-BR" sz="1000" dirty="0" err="1">
                <a:latin typeface="Times Bold"/>
                <a:cs typeface="Times Bold"/>
              </a:rPr>
              <a:t>Orgs</a:t>
            </a:r>
            <a:r>
              <a:rPr lang="pt-BR" sz="1000" dirty="0">
                <a:latin typeface="Times Bold"/>
                <a:cs typeface="Times Bold"/>
              </a:rPr>
              <a:t>.) </a:t>
            </a:r>
            <a:r>
              <a:rPr lang="pt-BR" sz="1000" i="1" dirty="0">
                <a:latin typeface="Times Bold"/>
                <a:cs typeface="Times Bold"/>
              </a:rPr>
              <a:t>O português e o tupi no Brasil</a:t>
            </a:r>
            <a:r>
              <a:rPr lang="pt-BR" sz="1000" dirty="0">
                <a:latin typeface="Times Bold"/>
                <a:cs typeface="Times Bold"/>
              </a:rPr>
              <a:t>. São Paulo; Contexto,  p.141-153, 2010.</a:t>
            </a:r>
          </a:p>
          <a:p>
            <a:r>
              <a:rPr lang="pt-BR" sz="1000" dirty="0">
                <a:latin typeface="Times Bold"/>
                <a:cs typeface="Times Bold"/>
              </a:rPr>
              <a:t>CAPRISTANO DE ABREU, João. </a:t>
            </a:r>
            <a:r>
              <a:rPr lang="pt-BR" sz="1000" i="1" dirty="0">
                <a:latin typeface="Times Bold"/>
                <a:cs typeface="Times Bold"/>
              </a:rPr>
              <a:t>Capítulos de história colonial: </a:t>
            </a:r>
            <a:r>
              <a:rPr lang="pt-BR" sz="1000" dirty="0">
                <a:latin typeface="Times Bold"/>
                <a:cs typeface="Times Bold"/>
              </a:rPr>
              <a:t>1500 -1800 &amp; os antigos povoamentos </a:t>
            </a:r>
            <a:r>
              <a:rPr lang="en-US" sz="1000" dirty="0">
                <a:latin typeface="Times Bold"/>
                <a:cs typeface="Times Bold"/>
              </a:rPr>
              <a:t>do </a:t>
            </a:r>
            <a:r>
              <a:rPr lang="en-US" sz="1000" dirty="0" err="1">
                <a:latin typeface="Times Bold"/>
                <a:cs typeface="Times Bold"/>
              </a:rPr>
              <a:t>Brasil</a:t>
            </a:r>
            <a:r>
              <a:rPr lang="en-US" sz="1000" dirty="0">
                <a:latin typeface="Times Bold"/>
                <a:cs typeface="Times Bold"/>
              </a:rPr>
              <a:t>. 5ª. ed. Brasília, </a:t>
            </a:r>
            <a:r>
              <a:rPr lang="en-US" sz="1000" dirty="0" err="1">
                <a:latin typeface="Times Bold"/>
                <a:cs typeface="Times Bold"/>
              </a:rPr>
              <a:t>UnB</a:t>
            </a:r>
            <a:r>
              <a:rPr lang="en-US" sz="1000" dirty="0">
                <a:latin typeface="Times Bold"/>
                <a:cs typeface="Times Bold"/>
              </a:rPr>
              <a:t>, 1963, 337p. (1ª ed. 1907).</a:t>
            </a:r>
            <a:endParaRPr lang="pt-BR" sz="1000" dirty="0">
              <a:latin typeface="Times Bold"/>
              <a:cs typeface="Times Bold"/>
            </a:endParaRPr>
          </a:p>
          <a:p>
            <a:r>
              <a:rPr lang="pt-BR" sz="1000" dirty="0">
                <a:latin typeface="Times Bold"/>
                <a:cs typeface="Times Bold"/>
              </a:rPr>
              <a:t>CARDEIRA, E. </a:t>
            </a:r>
            <a:r>
              <a:rPr lang="pt-BR" sz="1000" i="1" dirty="0">
                <a:latin typeface="Times Bold"/>
                <a:cs typeface="Times Bold"/>
              </a:rPr>
              <a:t>Entre o Português Antigo e o Português Clássico</a:t>
            </a:r>
            <a:r>
              <a:rPr lang="pt-BR" sz="1000" dirty="0">
                <a:latin typeface="Times Bold"/>
                <a:cs typeface="Times Bold"/>
              </a:rPr>
              <a:t>. Lisboa; Imprensa Nacional-Casa da Moeda, 2005.</a:t>
            </a:r>
          </a:p>
          <a:p>
            <a:r>
              <a:rPr lang="pt-BR" sz="1000" dirty="0">
                <a:latin typeface="Times Bold"/>
                <a:cs typeface="Times Bold"/>
              </a:rPr>
              <a:t>CARDEIRA, E. Revisitando a periodização do português: o português médio. </a:t>
            </a:r>
            <a:r>
              <a:rPr lang="pt-BR" sz="1000" i="1" dirty="0">
                <a:latin typeface="Times Bold"/>
                <a:cs typeface="Times Bold"/>
              </a:rPr>
              <a:t>DOMÍNIOS DE LINGU@GEM</a:t>
            </a:r>
            <a:r>
              <a:rPr lang="pt-BR" sz="1000" dirty="0">
                <a:latin typeface="Times Bold"/>
                <a:cs typeface="Times Bold"/>
              </a:rPr>
              <a:t>. Revista Eletrônica de Linguística, Ano 3, - </a:t>
            </a:r>
            <a:r>
              <a:rPr lang="pt-BR" sz="1000" dirty="0" err="1">
                <a:latin typeface="Times Bold"/>
                <a:cs typeface="Times Bold"/>
              </a:rPr>
              <a:t>n°</a:t>
            </a:r>
            <a:r>
              <a:rPr lang="pt-BR" sz="1000" dirty="0">
                <a:latin typeface="Times Bold"/>
                <a:cs typeface="Times Bold"/>
              </a:rPr>
              <a:t> 2 – 2° Semestre 2009. </a:t>
            </a:r>
            <a:r>
              <a:rPr lang="pt-BR" sz="1000" dirty="0" err="1">
                <a:latin typeface="Times Bold"/>
                <a:cs typeface="Times Bold"/>
              </a:rPr>
              <a:t>Disponivel</a:t>
            </a:r>
            <a:r>
              <a:rPr lang="pt-BR" sz="1000" dirty="0">
                <a:latin typeface="Times Bold"/>
                <a:cs typeface="Times Bold"/>
              </a:rPr>
              <a:t> em: &lt;</a:t>
            </a:r>
            <a:r>
              <a:rPr lang="pt-BR" sz="1000" dirty="0" err="1">
                <a:latin typeface="Times Bold"/>
                <a:cs typeface="Times Bold"/>
              </a:rPr>
              <a:t>www.dominiosdelingagem.org.br</a:t>
            </a:r>
            <a:r>
              <a:rPr lang="pt-BR" sz="1000" dirty="0">
                <a:latin typeface="Times Bold"/>
                <a:cs typeface="Times Bold"/>
              </a:rPr>
              <a:t>&gt; . Acesso em 12 de março de 2012.</a:t>
            </a:r>
          </a:p>
          <a:p>
            <a:r>
              <a:rPr lang="pt-BR" sz="1000" dirty="0">
                <a:latin typeface="Times Bold"/>
                <a:cs typeface="Times Bold"/>
              </a:rPr>
              <a:t>CARDIM, </a:t>
            </a:r>
            <a:r>
              <a:rPr lang="pt-BR" sz="1000" dirty="0" err="1">
                <a:latin typeface="Times Bold"/>
                <a:cs typeface="Times Bold"/>
              </a:rPr>
              <a:t>Fernão</a:t>
            </a:r>
            <a:r>
              <a:rPr lang="pt-BR" sz="1000" dirty="0">
                <a:latin typeface="Times Bold"/>
                <a:cs typeface="Times Bold"/>
              </a:rPr>
              <a:t>. </a:t>
            </a:r>
            <a:r>
              <a:rPr lang="pt-BR" sz="1000" i="1" dirty="0">
                <a:latin typeface="Times Bold"/>
                <a:cs typeface="Times Bold"/>
              </a:rPr>
              <a:t>Tratados da terra e gente do Brasil.</a:t>
            </a:r>
            <a:r>
              <a:rPr lang="pt-BR" sz="1000" dirty="0">
                <a:latin typeface="Times Bold"/>
                <a:cs typeface="Times Bold"/>
              </a:rPr>
              <a:t> Belo Horizonte: Ed. Itatiaia; </a:t>
            </a:r>
            <a:r>
              <a:rPr lang="pt-BR" sz="1000" dirty="0" err="1">
                <a:latin typeface="Times Bold"/>
                <a:cs typeface="Times Bold"/>
              </a:rPr>
              <a:t>São</a:t>
            </a:r>
            <a:r>
              <a:rPr lang="pt-BR" sz="1000" dirty="0">
                <a:latin typeface="Times Bold"/>
                <a:cs typeface="Times Bold"/>
              </a:rPr>
              <a:t> Paulo : Ed. da Universidade de </a:t>
            </a:r>
            <a:r>
              <a:rPr lang="pt-BR" sz="1000" dirty="0" err="1">
                <a:latin typeface="Times Bold"/>
                <a:cs typeface="Times Bold"/>
              </a:rPr>
              <a:t>São</a:t>
            </a:r>
            <a:r>
              <a:rPr lang="pt-BR" sz="1000" dirty="0">
                <a:latin typeface="Times Bold"/>
                <a:cs typeface="Times Bold"/>
              </a:rPr>
              <a:t> Paulo, 1980.</a:t>
            </a:r>
          </a:p>
          <a:p>
            <a:r>
              <a:rPr lang="pt-BR" sz="1000" dirty="0">
                <a:latin typeface="Times Bold"/>
                <a:cs typeface="Times Bold"/>
              </a:rPr>
              <a:t>CARDIM, Fernão. </a:t>
            </a:r>
            <a:r>
              <a:rPr lang="pt-BR" sz="1000" i="1" dirty="0">
                <a:latin typeface="Times Bold"/>
                <a:cs typeface="Times Bold"/>
              </a:rPr>
              <a:t>Tratados da terra e gente do Brasil</a:t>
            </a:r>
            <a:r>
              <a:rPr lang="pt-BR" sz="1000" dirty="0">
                <a:latin typeface="Times Bold"/>
                <a:cs typeface="Times Bold"/>
              </a:rPr>
              <a:t>. São Paulo; </a:t>
            </a:r>
            <a:r>
              <a:rPr lang="pt-BR" sz="1000" dirty="0" err="1">
                <a:latin typeface="Times Bold"/>
                <a:cs typeface="Times Bold"/>
              </a:rPr>
              <a:t>Hedra</a:t>
            </a:r>
            <a:r>
              <a:rPr lang="pt-BR" sz="1000" dirty="0">
                <a:latin typeface="Times Bold"/>
                <a:cs typeface="Times Bold"/>
              </a:rPr>
              <a:t>, p. 173-217, 2009 [1925].</a:t>
            </a:r>
          </a:p>
          <a:p>
            <a:r>
              <a:rPr lang="pt-BR" sz="1000" dirty="0">
                <a:latin typeface="Times Bold"/>
                <a:cs typeface="Times Bold"/>
              </a:rPr>
              <a:t>CARNEIRO DA CUNHA, Manoela, (org.). </a:t>
            </a:r>
            <a:r>
              <a:rPr lang="pt-BR" sz="1000" i="1" dirty="0">
                <a:latin typeface="Times Bold"/>
                <a:cs typeface="Times Bold"/>
              </a:rPr>
              <a:t>História dos índios no Brasil.</a:t>
            </a:r>
            <a:r>
              <a:rPr lang="pt-BR" sz="1000" dirty="0">
                <a:latin typeface="Times Bold"/>
                <a:cs typeface="Times Bold"/>
              </a:rPr>
              <a:t> São Paulo; Companhia das Letras, 1992.</a:t>
            </a:r>
          </a:p>
          <a:p>
            <a:r>
              <a:rPr lang="pt-BR" sz="1000" dirty="0">
                <a:latin typeface="Times Bold"/>
                <a:cs typeface="Times Bold"/>
              </a:rPr>
              <a:t>CARNEIRO, Zenaide de Oliveira Novais e ALMEIDA, Norma Lúcia Fernandes de. </a:t>
            </a:r>
            <a:r>
              <a:rPr lang="pt-BR" sz="1000" i="1" dirty="0">
                <a:latin typeface="Times Bold"/>
                <a:cs typeface="Times Bold"/>
              </a:rPr>
              <a:t>Elementos para uma sócio-história do português o </a:t>
            </a:r>
            <a:r>
              <a:rPr lang="pt-BR" sz="1000" i="1" dirty="0" err="1">
                <a:latin typeface="Times Bold"/>
                <a:cs typeface="Times Bold"/>
              </a:rPr>
              <a:t>semi-árido</a:t>
            </a:r>
            <a:r>
              <a:rPr lang="pt-BR" sz="1000" i="1" dirty="0">
                <a:latin typeface="Times Bold"/>
                <a:cs typeface="Times Bold"/>
              </a:rPr>
              <a:t> baiano</a:t>
            </a:r>
            <a:r>
              <a:rPr lang="pt-BR" sz="1000" b="1" dirty="0">
                <a:latin typeface="Times Bold"/>
                <a:cs typeface="Times Bold"/>
              </a:rPr>
              <a:t>.</a:t>
            </a:r>
            <a:r>
              <a:rPr lang="pt-BR" sz="1000" dirty="0">
                <a:latin typeface="Times Bold"/>
                <a:cs typeface="Times Bold"/>
              </a:rPr>
              <a:t> Comunicação apresentada no V Seminário para a História do Português Brasileiro, 2002.  </a:t>
            </a:r>
          </a:p>
          <a:p>
            <a:r>
              <a:rPr lang="pt-BR" sz="1000" dirty="0">
                <a:latin typeface="Times Bold"/>
                <a:cs typeface="Times Bold"/>
              </a:rPr>
              <a:t>CARNEIRO, Zenaide de Oliveira Novais e ALMEIDA, Norma Lúcia Fernandes de.  A criação de escolas a partir de critérios demográficos na Bahia do século XIX: uma viagem ao interior. In: LOBO, Tânia; RIBEIRO, </a:t>
            </a:r>
            <a:r>
              <a:rPr lang="pt-BR" sz="1000" dirty="0" err="1">
                <a:latin typeface="Times Bold"/>
                <a:cs typeface="Times Bold"/>
              </a:rPr>
              <a:t>Ilza</a:t>
            </a:r>
            <a:r>
              <a:rPr lang="pt-BR" sz="1000" dirty="0">
                <a:latin typeface="Times Bold"/>
                <a:cs typeface="Times Bold"/>
              </a:rPr>
              <a:t>; CARNEIRO, Zenaide; </a:t>
            </a:r>
            <a:r>
              <a:rPr lang="pt-BR" sz="1000" u="sng" dirty="0">
                <a:latin typeface="Times Bold"/>
                <a:cs typeface="Times Bold"/>
              </a:rPr>
              <a:t>ALMEIDA, Norma Lúcia</a:t>
            </a:r>
            <a:r>
              <a:rPr lang="pt-BR" sz="1000" dirty="0">
                <a:latin typeface="Times Bold"/>
                <a:cs typeface="Times Bold"/>
              </a:rPr>
              <a:t> (Org.). </a:t>
            </a:r>
            <a:r>
              <a:rPr lang="pt-BR" sz="1000" i="1" dirty="0">
                <a:latin typeface="Times Bold"/>
                <a:cs typeface="Times Bold"/>
              </a:rPr>
              <a:t>Para a história do português brasileiro:</a:t>
            </a:r>
            <a:r>
              <a:rPr lang="pt-BR" sz="1000" b="1" dirty="0">
                <a:latin typeface="Times Bold"/>
                <a:cs typeface="Times Bold"/>
              </a:rPr>
              <a:t> </a:t>
            </a:r>
            <a:r>
              <a:rPr lang="pt-BR" sz="1000" dirty="0">
                <a:latin typeface="Times Bold"/>
                <a:cs typeface="Times Bold"/>
              </a:rPr>
              <a:t>novos dados, novas análises. Salvador: </a:t>
            </a:r>
            <a:r>
              <a:rPr lang="pt-BR" sz="1000" dirty="0" err="1">
                <a:latin typeface="Times Bold"/>
                <a:cs typeface="Times Bold"/>
              </a:rPr>
              <a:t>Edufba</a:t>
            </a:r>
            <a:r>
              <a:rPr lang="pt-BR" sz="1000" dirty="0">
                <a:latin typeface="Times Bold"/>
                <a:cs typeface="Times Bold"/>
              </a:rPr>
              <a:t>, 2, 2006. v. 2. p. 649-</a:t>
            </a:r>
          </a:p>
          <a:p>
            <a:r>
              <a:rPr lang="pt-BR" sz="1000" dirty="0">
                <a:latin typeface="Times Bold"/>
                <a:cs typeface="Times Bold"/>
              </a:rPr>
              <a:t>CARNEIRO, Zenaide de Oliveira Novais; ALMEIDA, Norma Lúcia Fernandes de. Elementos para uma sócio-história do </a:t>
            </a:r>
            <a:r>
              <a:rPr lang="pt-BR" sz="1000" dirty="0" err="1">
                <a:latin typeface="Times Bold"/>
                <a:cs typeface="Times Bold"/>
              </a:rPr>
              <a:t>semi-árido</a:t>
            </a:r>
            <a:r>
              <a:rPr lang="pt-BR" sz="1000" dirty="0">
                <a:latin typeface="Times Bold"/>
                <a:cs typeface="Times Bold"/>
              </a:rPr>
              <a:t> baiano. In: RAMOS, </a:t>
            </a:r>
            <a:r>
              <a:rPr lang="pt-BR" sz="1000" dirty="0" err="1">
                <a:latin typeface="Times Bold"/>
                <a:cs typeface="Times Bold"/>
              </a:rPr>
              <a:t>Jânia</a:t>
            </a:r>
            <a:r>
              <a:rPr lang="pt-BR" sz="1000" dirty="0">
                <a:latin typeface="Times Bold"/>
                <a:cs typeface="Times Bold"/>
              </a:rPr>
              <a:t>.; ALKMIM, Mônica A. </a:t>
            </a:r>
            <a:r>
              <a:rPr lang="pt-BR" sz="1000" i="1" dirty="0">
                <a:latin typeface="Times Bold"/>
                <a:cs typeface="Times Bold"/>
              </a:rPr>
              <a:t>Para a história do português brasileiro: estudos sobre mudança </a:t>
            </a:r>
            <a:r>
              <a:rPr lang="pt-BR" sz="1000" i="1" dirty="0" err="1">
                <a:latin typeface="Times Bold"/>
                <a:cs typeface="Times Bold"/>
              </a:rPr>
              <a:t>lingüística</a:t>
            </a:r>
            <a:r>
              <a:rPr lang="pt-BR" sz="1000" i="1" dirty="0">
                <a:latin typeface="Times Bold"/>
                <a:cs typeface="Times Bold"/>
              </a:rPr>
              <a:t> e história social.</a:t>
            </a:r>
            <a:r>
              <a:rPr lang="pt-BR" sz="1000" dirty="0">
                <a:latin typeface="Times Bold"/>
                <a:cs typeface="Times Bold"/>
              </a:rPr>
              <a:t> Belo Horizonte; Faculdade de Letras da UFMG, v.5, p. 423-442, 2007</a:t>
            </a:r>
            <a:r>
              <a:rPr lang="pt-BR" sz="1000" dirty="0" smtClean="0">
                <a:latin typeface="Times Bold"/>
                <a:cs typeface="Times Bold"/>
              </a:rPr>
              <a:t>.</a:t>
            </a:r>
          </a:p>
          <a:p>
            <a:r>
              <a:rPr lang="pt-BR" sz="1000" dirty="0"/>
              <a:t>SANTOS, M. R. A. dos. Fronteiras do sertão baiano : 1640-1750. 2010. 433 f. Tese (Doutorado em História Social) – Departamento de História, Faculdade de Filosofia, Letras e Ciências Humanas, Universidade de São Paulo, São Paulo, 2010. Texto no prelo, aprovado para publicação pela Editora da Universidade de São Paulo (http://www.teses.usp.br/teses/disponiveis/8/8138/tde-09072010-133900/pt-br.php). </a:t>
            </a:r>
            <a:endParaRPr lang="pt-BR" sz="10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33176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10" name="TextBox 9"/>
          <p:cNvSpPr txBox="1"/>
          <p:nvPr/>
        </p:nvSpPr>
        <p:spPr>
          <a:xfrm>
            <a:off x="0" y="6434667"/>
            <a:ext cx="9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Luís </a:t>
            </a:r>
            <a:r>
              <a:rPr lang="pt-BR" dirty="0" err="1">
                <a:solidFill>
                  <a:srgbClr val="000000"/>
                </a:solidFill>
                <a:latin typeface="Times Bold"/>
                <a:cs typeface="Times Bold"/>
              </a:rPr>
              <a:t>Vicêncio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Times Bold"/>
                <a:cs typeface="Times Bold"/>
              </a:rPr>
              <a:t>Mamiani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, Martinho 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e Bernardo de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Nantes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Dantas </a:t>
            </a:r>
            <a:r>
              <a:rPr lang="pt-BR" i="1" dirty="0">
                <a:solidFill>
                  <a:srgbClr val="000000"/>
                </a:solidFill>
                <a:latin typeface="Times Bold"/>
                <a:cs typeface="Times Bold"/>
              </a:rPr>
              <a:t>et al</a:t>
            </a:r>
            <a:r>
              <a:rPr lang="pt-BR" dirty="0">
                <a:solidFill>
                  <a:srgbClr val="000000"/>
                </a:solidFill>
                <a:latin typeface="Times Bold"/>
                <a:cs typeface="Times Bold"/>
              </a:rPr>
              <a:t>. (1992, p. 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431), Pompa (20</a:t>
            </a:r>
            <a:r>
              <a:rPr lang="en-US" dirty="0">
                <a:solidFill>
                  <a:srgbClr val="000000"/>
                </a:solidFill>
                <a:latin typeface="Times Bold"/>
                <a:cs typeface="Times Bold"/>
              </a:rPr>
              <a:t>0</a:t>
            </a:r>
            <a:r>
              <a:rPr lang="pt-BR" dirty="0" smtClean="0">
                <a:solidFill>
                  <a:srgbClr val="000000"/>
                </a:solidFill>
                <a:latin typeface="Times Bold"/>
                <a:cs typeface="Times Bold"/>
              </a:rPr>
              <a:t>3), entre outros.</a:t>
            </a:r>
            <a:endParaRPr lang="en-US" dirty="0">
              <a:latin typeface="Times Bold"/>
              <a:cs typeface="Time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466" y="285002"/>
            <a:ext cx="9397999" cy="6572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3333"/>
            <a:ext cx="9262533" cy="506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 </a:t>
            </a:r>
            <a:r>
              <a:rPr lang="pt-BR" sz="3600" dirty="0"/>
              <a:t> </a:t>
            </a:r>
          </a:p>
          <a:p>
            <a:r>
              <a:rPr lang="pt-BR" sz="3600" dirty="0"/>
              <a:t> </a:t>
            </a:r>
            <a:r>
              <a:rPr lang="pt-BR" sz="3600" i="1" dirty="0">
                <a:solidFill>
                  <a:srgbClr val="000000"/>
                </a:solidFill>
                <a:latin typeface="Times Bold"/>
                <a:cs typeface="Times Bold"/>
              </a:rPr>
              <a:t>Mattos e Silva (2001, p. 298-299)</a:t>
            </a:r>
            <a:endParaRPr lang="pt-BR" sz="4400" dirty="0">
              <a:solidFill>
                <a:srgbClr val="000000"/>
              </a:solidFill>
              <a:latin typeface="Times Bold"/>
              <a:cs typeface="Times Bold"/>
            </a:endParaRPr>
          </a:p>
          <a:p>
            <a:endParaRPr lang="pt-BR" sz="3600" dirty="0"/>
          </a:p>
          <a:p>
            <a:pPr algn="ctr"/>
            <a:r>
              <a:rPr lang="pt-BR" sz="3500" b="1" i="1" u="sng" dirty="0" smtClean="0">
                <a:solidFill>
                  <a:schemeClr val="bg1"/>
                </a:solidFill>
                <a:latin typeface="Times Bold"/>
                <a:cs typeface="Times Bold"/>
              </a:rPr>
              <a:t>Português geral</a:t>
            </a:r>
            <a:r>
              <a:rPr lang="pt-BR" sz="3500" b="1" i="1" dirty="0" smtClean="0">
                <a:solidFill>
                  <a:schemeClr val="bg1"/>
                </a:solidFill>
                <a:latin typeface="Times Bold"/>
                <a:cs typeface="Times Bold"/>
              </a:rPr>
              <a:t> brasileiro </a:t>
            </a:r>
          </a:p>
          <a:p>
            <a:pPr algn="ctr"/>
            <a:endParaRPr lang="pt-BR" sz="3600" b="1" i="1" dirty="0" smtClean="0">
              <a:latin typeface="Times Bold"/>
              <a:cs typeface="Times Bold"/>
            </a:endParaRPr>
          </a:p>
          <a:p>
            <a:pPr algn="ctr"/>
            <a:r>
              <a:rPr lang="pt-BR" sz="3600" b="1" i="1" dirty="0" smtClean="0">
                <a:latin typeface="Times Bold"/>
                <a:cs typeface="Times Bold"/>
              </a:rPr>
              <a:t>Português popular brasileiro</a:t>
            </a:r>
          </a:p>
          <a:p>
            <a:pPr algn="ctr"/>
            <a:endParaRPr lang="pt-BR" sz="3600" i="1" dirty="0" smtClean="0">
              <a:solidFill>
                <a:srgbClr val="FFFFFF"/>
              </a:solidFill>
              <a:latin typeface="Times Bold"/>
              <a:cs typeface="Times Bold"/>
            </a:endParaRPr>
          </a:p>
          <a:p>
            <a:pPr algn="r"/>
            <a:r>
              <a:rPr lang="pt-BR" sz="3600" i="1" dirty="0" smtClean="0">
                <a:solidFill>
                  <a:srgbClr val="FFFFFF"/>
                </a:solidFill>
                <a:latin typeface="Times Bold"/>
                <a:cs typeface="Times Bold"/>
              </a:rPr>
              <a:t>Forma de aquisição</a:t>
            </a:r>
          </a:p>
          <a:p>
            <a:pPr algn="r"/>
            <a:r>
              <a:rPr lang="pt-BR" sz="3600" b="1" dirty="0" smtClean="0">
                <a:latin typeface="Times Bold"/>
                <a:cs typeface="Times Bold"/>
              </a:rPr>
              <a:t>Oralidade</a:t>
            </a:r>
            <a:r>
              <a:rPr lang="pt-BR" sz="3600" dirty="0" smtClean="0">
                <a:latin typeface="Times Bold"/>
                <a:cs typeface="Times Bold"/>
              </a:rPr>
              <a:t>/</a:t>
            </a:r>
            <a:r>
              <a:rPr lang="pt-BR" sz="3600" b="1" dirty="0" smtClean="0">
                <a:latin typeface="Times Bold"/>
                <a:cs typeface="Times Bold"/>
              </a:rPr>
              <a:t>aquisição imperfeita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09064" y="2743200"/>
            <a:ext cx="1744136" cy="541867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825995" y="3877733"/>
            <a:ext cx="1845738" cy="45720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9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1732046"/>
            <a:ext cx="9397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dirty="0" smtClean="0">
                <a:latin typeface="Times Bold"/>
                <a:cs typeface="Times Bold"/>
              </a:rPr>
              <a:t>OBRIGADA</a:t>
            </a:r>
            <a:endParaRPr lang="pt-BR" sz="3500" dirty="0">
              <a:latin typeface="Times Bold"/>
              <a:cs typeface="Times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33" y="2330440"/>
            <a:ext cx="90931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500" dirty="0">
              <a:latin typeface="Times Bold"/>
              <a:cs typeface="Times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089002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333" y="-4927129"/>
            <a:ext cx="9800167" cy="397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imes Bold"/>
                <a:cs typeface="Times Bold"/>
              </a:rPr>
              <a:t>AHU - Arquivo Histórico Ultramarino – Projeto Resgate.</a:t>
            </a:r>
          </a:p>
          <a:p>
            <a:r>
              <a:rPr lang="pt-BR" sz="1200" dirty="0">
                <a:latin typeface="Times Bold"/>
                <a:cs typeface="Times Bold"/>
                <a:hlinkClick r:id="rId3"/>
              </a:rPr>
              <a:t>ALENCASTRO</a:t>
            </a:r>
            <a:r>
              <a:rPr lang="pt-BR" sz="1200" dirty="0">
                <a:latin typeface="Times Bold"/>
                <a:cs typeface="Times Bold"/>
              </a:rPr>
              <a:t>, Luiz Felipe. </a:t>
            </a:r>
            <a:r>
              <a:rPr lang="pt-BR" sz="1200" i="1" dirty="0">
                <a:latin typeface="Times Bold"/>
                <a:cs typeface="Times Bold"/>
              </a:rPr>
              <a:t>Continental </a:t>
            </a:r>
            <a:r>
              <a:rPr lang="pt-BR" sz="1200" i="1" dirty="0" err="1">
                <a:latin typeface="Times Bold"/>
                <a:cs typeface="Times Bold"/>
              </a:rPr>
              <a:t>drift</a:t>
            </a:r>
            <a:r>
              <a:rPr lang="pt-BR" sz="1200" i="1" dirty="0">
                <a:latin typeface="Times Bold"/>
                <a:cs typeface="Times Bold"/>
              </a:rPr>
              <a:t> ? </a:t>
            </a:r>
            <a:r>
              <a:rPr lang="en-US" sz="1200" i="1" dirty="0">
                <a:latin typeface="Times Bold"/>
                <a:cs typeface="Times Bold"/>
              </a:rPr>
              <a:t>The independence of Brazil, Portugal and Africa?</a:t>
            </a:r>
            <a:r>
              <a:rPr lang="en-US" sz="1200" dirty="0">
                <a:latin typeface="Times Bold"/>
                <a:cs typeface="Times Bold"/>
              </a:rPr>
              <a:t>. In: Olivier </a:t>
            </a:r>
            <a:r>
              <a:rPr lang="en-US" sz="1200" dirty="0" err="1">
                <a:latin typeface="Times Bold"/>
                <a:cs typeface="Times Bold"/>
              </a:rPr>
              <a:t>Pétré-Grenouilleau</a:t>
            </a:r>
            <a:r>
              <a:rPr lang="en-US" sz="1200" dirty="0">
                <a:latin typeface="Times Bold"/>
                <a:cs typeface="Times Bold"/>
              </a:rPr>
              <a:t>. (Org.). From Slave Trade to Empire. 1ed. </a:t>
            </a:r>
            <a:r>
              <a:rPr lang="en-US" sz="1200" dirty="0" err="1">
                <a:latin typeface="Times Bold"/>
                <a:cs typeface="Times Bold"/>
              </a:rPr>
              <a:t>Londres</a:t>
            </a:r>
            <a:r>
              <a:rPr lang="en-US" sz="1200" dirty="0">
                <a:latin typeface="Times Bold"/>
                <a:cs typeface="Times Bold"/>
              </a:rPr>
              <a:t>: </a:t>
            </a:r>
            <a:r>
              <a:rPr lang="en-US" sz="1200" dirty="0" err="1">
                <a:latin typeface="Times Bold"/>
                <a:cs typeface="Times Bold"/>
              </a:rPr>
              <a:t>Routledge</a:t>
            </a:r>
            <a:r>
              <a:rPr lang="en-US" sz="1200" dirty="0">
                <a:latin typeface="Times Bold"/>
                <a:cs typeface="Times Bold"/>
              </a:rPr>
              <a:t>, p. 98-109, 2004.</a:t>
            </a:r>
            <a:endParaRPr lang="pt-BR" sz="1200" dirty="0">
              <a:latin typeface="Times Bold"/>
              <a:cs typeface="Times Bold"/>
            </a:endParaRPr>
          </a:p>
          <a:p>
            <a:r>
              <a:rPr lang="pt-BR" sz="1200" dirty="0">
                <a:latin typeface="Times Bold"/>
                <a:cs typeface="Times Bold"/>
              </a:rPr>
              <a:t>ALENCASTRO, Luiz Felipe. </a:t>
            </a:r>
            <a:r>
              <a:rPr lang="pt-BR" sz="1200" i="1" dirty="0">
                <a:latin typeface="Times Bold"/>
                <a:cs typeface="Times Bold"/>
              </a:rPr>
              <a:t>O trato dos viventes: </a:t>
            </a:r>
            <a:r>
              <a:rPr lang="pt-BR" sz="1200" dirty="0">
                <a:latin typeface="Times Bold"/>
                <a:cs typeface="Times Bold"/>
              </a:rPr>
              <a:t>formação do Brasil no Atlântico Sul, séculos XVI e XVII. São Paulo; Companhia das Letras, 525 p., 2000.</a:t>
            </a:r>
          </a:p>
          <a:p>
            <a:r>
              <a:rPr lang="pt-BR" sz="1200" dirty="0">
                <a:latin typeface="Times Bold"/>
                <a:cs typeface="Times Bold"/>
              </a:rPr>
              <a:t>ALMEIDA, Maria Regina Celestino de. </a:t>
            </a:r>
            <a:r>
              <a:rPr lang="pt-BR" sz="1200" i="1" dirty="0">
                <a:latin typeface="Times Bold"/>
                <a:cs typeface="Times Bold"/>
              </a:rPr>
              <a:t>Os índios aldeados no Rio de Janeiro Colonial</a:t>
            </a:r>
            <a:r>
              <a:rPr lang="pt-BR" sz="1200" dirty="0">
                <a:latin typeface="Times Bold"/>
                <a:cs typeface="Times Bold"/>
              </a:rPr>
              <a:t>. Campinas. Tese de doutorado, Campinas: UNICAMP/IFCH, 2000.</a:t>
            </a:r>
          </a:p>
          <a:p>
            <a:r>
              <a:rPr lang="pt-BR" sz="1200" dirty="0">
                <a:latin typeface="Times Bold"/>
                <a:cs typeface="Times Bold"/>
              </a:rPr>
              <a:t>ANCHIETA, José de.  </a:t>
            </a:r>
            <a:r>
              <a:rPr lang="pt-BR" sz="1200" i="1" dirty="0">
                <a:latin typeface="Times Bold"/>
                <a:cs typeface="Times Bold"/>
              </a:rPr>
              <a:t>Arte de </a:t>
            </a:r>
            <a:r>
              <a:rPr lang="pt-BR" sz="1200" i="1" dirty="0" err="1">
                <a:latin typeface="Times Bold"/>
                <a:cs typeface="Times Bold"/>
              </a:rPr>
              <a:t>grammatica</a:t>
            </a:r>
            <a:r>
              <a:rPr lang="pt-BR" sz="1200" i="1" dirty="0">
                <a:latin typeface="Times Bold"/>
                <a:cs typeface="Times Bold"/>
              </a:rPr>
              <a:t> da língua mais usada na costa do Brasil</a:t>
            </a:r>
            <a:r>
              <a:rPr lang="pt-BR" sz="1200" dirty="0">
                <a:latin typeface="Times Bold"/>
                <a:cs typeface="Times Bold"/>
              </a:rPr>
              <a:t>. Coimbra, 1595.</a:t>
            </a:r>
          </a:p>
          <a:p>
            <a:r>
              <a:rPr lang="pt-BR" sz="1200" dirty="0">
                <a:latin typeface="Times Bold"/>
                <a:cs typeface="Times Bold"/>
              </a:rPr>
              <a:t>ARGOLO Wagner. As línguas gerais na história social-linguística do Brasil. </a:t>
            </a:r>
            <a:r>
              <a:rPr lang="pt-BR" sz="1200" i="1" dirty="0">
                <a:latin typeface="Times Bold"/>
                <a:cs typeface="Times Bold"/>
              </a:rPr>
              <a:t>PAPIA</a:t>
            </a:r>
            <a:r>
              <a:rPr lang="pt-BR" sz="1200" dirty="0">
                <a:latin typeface="Times Bold"/>
                <a:cs typeface="Times Bold"/>
              </a:rPr>
              <a:t>, São Paulo, 26(1), p. 7-52, Jan-</a:t>
            </a:r>
            <a:r>
              <a:rPr lang="pt-BR" sz="1200" dirty="0" err="1">
                <a:latin typeface="Times Bold"/>
                <a:cs typeface="Times Bold"/>
              </a:rPr>
              <a:t>Jun</a:t>
            </a:r>
            <a:r>
              <a:rPr lang="pt-BR" sz="1200" dirty="0">
                <a:latin typeface="Times Bold"/>
                <a:cs typeface="Times Bold"/>
              </a:rPr>
              <a:t>, 2016.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A língua geral da Amazônia como um sistema historicamente novo: jesuítas e tapuias na origem do contexto com interrupção de transmissão linguística entre gerações. In: MATTOS e SILVA, Rosa Virgínia; OLIVEIRA, </a:t>
            </a:r>
            <a:r>
              <a:rPr lang="pt-BR" sz="1200" dirty="0" err="1">
                <a:latin typeface="Times Bold"/>
                <a:cs typeface="Times Bold"/>
              </a:rPr>
              <a:t>Klebson</a:t>
            </a:r>
            <a:r>
              <a:rPr lang="pt-BR" sz="1200" dirty="0">
                <a:latin typeface="Times Bold"/>
                <a:cs typeface="Times Bold"/>
              </a:rPr>
              <a:t>; AMARANTE, José (</a:t>
            </a:r>
            <a:r>
              <a:rPr lang="pt-BR" sz="1200" dirty="0" err="1">
                <a:latin typeface="Times Bold"/>
                <a:cs typeface="Times Bold"/>
              </a:rPr>
              <a:t>Orgs</a:t>
            </a:r>
            <a:r>
              <a:rPr lang="pt-BR" sz="1200" dirty="0">
                <a:latin typeface="Times Bold"/>
                <a:cs typeface="Times Bold"/>
              </a:rPr>
              <a:t>.) </a:t>
            </a:r>
            <a:r>
              <a:rPr lang="pt-BR" sz="1200" i="1" dirty="0">
                <a:latin typeface="Times Bold"/>
                <a:cs typeface="Times Bold"/>
              </a:rPr>
              <a:t>Várias navegações:</a:t>
            </a:r>
            <a:r>
              <a:rPr lang="pt-BR" sz="1200" dirty="0">
                <a:latin typeface="Times Bold"/>
                <a:cs typeface="Times Bold"/>
              </a:rPr>
              <a:t> português arcaico, português brasileiro, cultura escrita no Brasil, outros estudos. Em homenagem a Therezinha Barreto. Salvador; EDUFBA, p.79-513, 2012b.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</a:t>
            </a:r>
            <a:r>
              <a:rPr lang="pt-BR" sz="1200" dirty="0" err="1">
                <a:latin typeface="Times Bold"/>
                <a:cs typeface="Times Bold"/>
              </a:rPr>
              <a:t>Colonização</a:t>
            </a:r>
            <a:r>
              <a:rPr lang="pt-BR" sz="1200" dirty="0">
                <a:latin typeface="Times Bold"/>
                <a:cs typeface="Times Bold"/>
              </a:rPr>
              <a:t> e </a:t>
            </a:r>
            <a:r>
              <a:rPr lang="pt-BR" sz="1200" dirty="0" err="1">
                <a:latin typeface="Times Bold"/>
                <a:cs typeface="Times Bold"/>
              </a:rPr>
              <a:t>Língua</a:t>
            </a:r>
            <a:r>
              <a:rPr lang="pt-BR" sz="1200" dirty="0">
                <a:latin typeface="Times Bold"/>
                <a:cs typeface="Times Bold"/>
              </a:rPr>
              <a:t> Geral: o caso do sul da Bahia. </a:t>
            </a:r>
            <a:r>
              <a:rPr lang="pt-BR" sz="1200" i="1" dirty="0">
                <a:latin typeface="Times Bold"/>
                <a:cs typeface="Times Bold"/>
              </a:rPr>
              <a:t>PAPIA</a:t>
            </a:r>
            <a:r>
              <a:rPr lang="pt-BR" sz="1200" dirty="0">
                <a:latin typeface="Times Bold"/>
                <a:cs typeface="Times Bold"/>
              </a:rPr>
              <a:t>, 23(1):, 2013, p.75-96. 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</a:t>
            </a:r>
            <a:r>
              <a:rPr lang="pt-BR" sz="1200" i="1" dirty="0">
                <a:latin typeface="Times Bold"/>
                <a:cs typeface="Times Bold"/>
              </a:rPr>
              <a:t>História linguística do Sul da Bahia (1534-1940)</a:t>
            </a:r>
            <a:r>
              <a:rPr lang="pt-BR" sz="1200" dirty="0">
                <a:latin typeface="Times Bold"/>
                <a:cs typeface="Times Bold"/>
              </a:rPr>
              <a:t>. Salvador, Tese Doutorado em Língua e  Cultura, Universidade Federal da Bahia, 2015.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História linguística do Sul da Bahia: levantando hipóteses e iluminando caminhos. </a:t>
            </a:r>
            <a:r>
              <a:rPr lang="pt-BR" sz="1200" i="1" dirty="0" err="1">
                <a:latin typeface="Times Bold"/>
                <a:cs typeface="Times Bold"/>
              </a:rPr>
              <a:t>Entrepalavras</a:t>
            </a:r>
            <a:r>
              <a:rPr lang="pt-BR" sz="1200" i="1" dirty="0">
                <a:latin typeface="Times Bold"/>
                <a:cs typeface="Times Bold"/>
              </a:rPr>
              <a:t> </a:t>
            </a:r>
            <a:r>
              <a:rPr lang="pt-BR" sz="1200" dirty="0">
                <a:latin typeface="Times Bold"/>
                <a:cs typeface="Times Bold"/>
              </a:rPr>
              <a:t>1(2): 270-292, 2012a.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</a:t>
            </a:r>
            <a:r>
              <a:rPr lang="pt-BR" sz="1200" i="1" dirty="0">
                <a:latin typeface="Times Bold"/>
                <a:cs typeface="Times Bold"/>
              </a:rPr>
              <a:t>Introdução à história das línguas gerais no Brasil</a:t>
            </a:r>
            <a:r>
              <a:rPr lang="pt-BR" sz="1200" dirty="0">
                <a:latin typeface="Times Bold"/>
                <a:cs typeface="Times Bold"/>
              </a:rPr>
              <a:t>: processos distintos de formação no período colonial. Salvador, Dissertação. Mestrado em Língua e Cultura, Universidade Federal da Bahia, 2011a.</a:t>
            </a:r>
          </a:p>
          <a:p>
            <a:r>
              <a:rPr lang="pt-BR" sz="1200" dirty="0">
                <a:latin typeface="Times Bold"/>
                <a:cs typeface="Times Bold"/>
              </a:rPr>
              <a:t>ARGOLO, Wagner. Língua geral na Bahia: Comarcas de Ilhéus e Porto Seguro. In: Carvalho, Cristina dos Santos; Rocha, Flávia </a:t>
            </a:r>
            <a:r>
              <a:rPr lang="pt-BR" sz="1200" dirty="0" err="1">
                <a:latin typeface="Times Bold"/>
                <a:cs typeface="Times Bold"/>
              </a:rPr>
              <a:t>Aninger</a:t>
            </a:r>
            <a:r>
              <a:rPr lang="pt-BR" sz="1200" dirty="0">
                <a:latin typeface="Times Bold"/>
                <a:cs typeface="Times Bold"/>
              </a:rPr>
              <a:t> de Barros &amp; </a:t>
            </a:r>
            <a:r>
              <a:rPr lang="pt-BR" sz="1200" dirty="0" err="1">
                <a:latin typeface="Times Bold"/>
                <a:cs typeface="Times Bold"/>
              </a:rPr>
              <a:t>Parcero</a:t>
            </a:r>
            <a:r>
              <a:rPr lang="pt-BR" sz="1200" dirty="0">
                <a:latin typeface="Times Bold"/>
                <a:cs typeface="Times Bold"/>
              </a:rPr>
              <a:t>, Lúcia Maria de Jesus (</a:t>
            </a:r>
            <a:r>
              <a:rPr lang="pt-BR" sz="1200" dirty="0" err="1">
                <a:latin typeface="Times Bold"/>
                <a:cs typeface="Times Bold"/>
              </a:rPr>
              <a:t>Orgs</a:t>
            </a:r>
            <a:r>
              <a:rPr lang="pt-BR" sz="1200" dirty="0">
                <a:latin typeface="Times Bold"/>
                <a:cs typeface="Times Bold"/>
              </a:rPr>
              <a:t>.) </a:t>
            </a:r>
            <a:r>
              <a:rPr lang="pt-BR" sz="1200" i="1" dirty="0">
                <a:latin typeface="Times Bold"/>
                <a:cs typeface="Times Bold"/>
              </a:rPr>
              <a:t>Discurso e cultura</a:t>
            </a:r>
            <a:r>
              <a:rPr lang="pt-BR" sz="1200" dirty="0">
                <a:latin typeface="Times Bold"/>
                <a:cs typeface="Times Bold"/>
              </a:rPr>
              <a:t>: diálogos interdisciplinares, Salvador; EDUNEB, p.99-109, 2011b.</a:t>
            </a:r>
          </a:p>
          <a:p>
            <a:r>
              <a:rPr lang="pt-BR" sz="1200" dirty="0">
                <a:latin typeface="Times Bold"/>
                <a:cs typeface="Times Bold"/>
              </a:rPr>
              <a:t>BAXTER, Alan Norman. A contribuição das comunidades afro-brasileiras isoladas para o debate sobre a </a:t>
            </a:r>
            <a:r>
              <a:rPr lang="pt-BR" sz="1200" dirty="0" err="1">
                <a:latin typeface="Times Bold"/>
                <a:cs typeface="Times Bold"/>
              </a:rPr>
              <a:t>crioulização</a:t>
            </a:r>
            <a:r>
              <a:rPr lang="pt-BR" sz="1200" dirty="0">
                <a:latin typeface="Times Bold"/>
                <a:cs typeface="Times Bold"/>
              </a:rPr>
              <a:t> prévia: um exemplo do estado da Bahia. </a:t>
            </a:r>
            <a:r>
              <a:rPr lang="pt-BR" sz="1200" i="1" dirty="0" err="1">
                <a:latin typeface="Times Bold"/>
                <a:cs typeface="Times Bold"/>
              </a:rPr>
              <a:t>Actas</a:t>
            </a:r>
            <a:r>
              <a:rPr lang="pt-BR" sz="1200" i="1" dirty="0">
                <a:latin typeface="Times Bold"/>
                <a:cs typeface="Times Bold"/>
              </a:rPr>
              <a:t> do colóquio sobre "Crioulos de Base Lexical </a:t>
            </a:r>
            <a:r>
              <a:rPr lang="pt-BR" sz="1200" i="1" dirty="0" err="1">
                <a:latin typeface="Times Bold"/>
                <a:cs typeface="Times Bold"/>
              </a:rPr>
              <a:t>Portuguesa"</a:t>
            </a:r>
            <a:r>
              <a:rPr lang="pt-BR" sz="1200" dirty="0" err="1">
                <a:latin typeface="Times Bold"/>
                <a:cs typeface="Times Bold"/>
              </a:rPr>
              <a:t>E</a:t>
            </a:r>
            <a:r>
              <a:rPr lang="pt-BR" sz="1200" dirty="0">
                <a:latin typeface="Times Bold"/>
                <a:cs typeface="Times Bold"/>
              </a:rPr>
              <a:t>. </a:t>
            </a:r>
            <a:r>
              <a:rPr lang="pt-BR" sz="1200" dirty="0" err="1">
                <a:latin typeface="Times Bold"/>
                <a:cs typeface="Times Bold"/>
              </a:rPr>
              <a:t>by</a:t>
            </a:r>
            <a:r>
              <a:rPr lang="pt-BR" sz="1200" dirty="0">
                <a:latin typeface="Times Bold"/>
                <a:cs typeface="Times Bold"/>
              </a:rPr>
              <a:t> Ernesto d'Andrade e Alain </a:t>
            </a:r>
            <a:r>
              <a:rPr lang="pt-BR" sz="1200" dirty="0" err="1">
                <a:latin typeface="Times Bold"/>
                <a:cs typeface="Times Bold"/>
              </a:rPr>
              <a:t>Kihm</a:t>
            </a:r>
            <a:r>
              <a:rPr lang="pt-BR" sz="1200" dirty="0">
                <a:latin typeface="Times Bold"/>
                <a:cs typeface="Times Bold"/>
              </a:rPr>
              <a:t>, 7-35. Lisboa; Colibri, 1991.</a:t>
            </a:r>
          </a:p>
        </p:txBody>
      </p:sp>
    </p:spTree>
    <p:extLst>
      <p:ext uri="{BB962C8B-B14F-4D97-AF65-F5344CB8AC3E}">
        <p14:creationId xmlns:p14="http://schemas.microsoft.com/office/powerpoint/2010/main" val="13921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-1" y="454335"/>
            <a:ext cx="9144001" cy="6166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32" y="626533"/>
            <a:ext cx="8602135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pt-BR" sz="3500" b="1" dirty="0" smtClean="0">
              <a:latin typeface="Times Bold"/>
              <a:cs typeface="Times Bold"/>
            </a:endParaRPr>
          </a:p>
          <a:p>
            <a:r>
              <a:rPr lang="pt-BR" sz="3500" b="1" dirty="0" smtClean="0">
                <a:latin typeface="Times Bold"/>
                <a:cs typeface="Times Bold"/>
              </a:rPr>
              <a:t>Atores em cena no Brasil Colonial</a:t>
            </a:r>
          </a:p>
          <a:p>
            <a:pPr marL="914400" indent="-914400">
              <a:buFont typeface="+mj-lt"/>
              <a:buAutoNum type="alphaLcPeriod"/>
            </a:pPr>
            <a:r>
              <a:rPr lang="pt-BR" sz="4500" i="1" dirty="0" smtClean="0">
                <a:solidFill>
                  <a:srgbClr val="000000"/>
                </a:solidFill>
                <a:latin typeface="Times Bold"/>
                <a:cs typeface="Times Bold"/>
              </a:rPr>
              <a:t>português europeu</a:t>
            </a:r>
          </a:p>
          <a:p>
            <a:pPr marL="914400" indent="-914400">
              <a:buFont typeface="+mj-lt"/>
              <a:buAutoNum type="alphaLcPeriod"/>
            </a:pPr>
            <a:r>
              <a:rPr lang="pt-BR" sz="4500" i="1" dirty="0" smtClean="0">
                <a:solidFill>
                  <a:srgbClr val="000000"/>
                </a:solidFill>
                <a:latin typeface="Times Bold"/>
                <a:cs typeface="Times Bold"/>
              </a:rPr>
              <a:t>as </a:t>
            </a:r>
            <a:r>
              <a:rPr lang="pt-BR" sz="4500" i="1" dirty="0">
                <a:solidFill>
                  <a:srgbClr val="000000"/>
                </a:solidFill>
                <a:latin typeface="Times Bold"/>
                <a:cs typeface="Times Bold"/>
              </a:rPr>
              <a:t>línguas gerais </a:t>
            </a:r>
            <a:r>
              <a:rPr lang="pt-BR" sz="4500" i="1" dirty="0" smtClean="0">
                <a:solidFill>
                  <a:srgbClr val="000000"/>
                </a:solidFill>
                <a:latin typeface="Times Bold"/>
                <a:cs typeface="Times Bold"/>
              </a:rPr>
              <a:t>indígenas</a:t>
            </a:r>
            <a:endParaRPr lang="pt-BR" sz="4500" dirty="0" smtClean="0">
              <a:solidFill>
                <a:srgbClr val="000000"/>
              </a:solidFill>
              <a:latin typeface="Times Bold"/>
              <a:cs typeface="Times Bold"/>
            </a:endParaRPr>
          </a:p>
          <a:p>
            <a:pPr marL="914400" indent="-914400">
              <a:buFont typeface="+mj-lt"/>
              <a:buAutoNum type="alphaLcPeriod"/>
            </a:pPr>
            <a:r>
              <a:rPr lang="pt-BR" sz="4500" i="1" dirty="0" smtClean="0">
                <a:latin typeface="Times Bold"/>
                <a:cs typeface="Times Bold"/>
              </a:rPr>
              <a:t>português </a:t>
            </a:r>
            <a:r>
              <a:rPr lang="pt-BR" sz="4500" i="1" dirty="0">
                <a:latin typeface="Times Bold"/>
                <a:cs typeface="Times Bold"/>
              </a:rPr>
              <a:t>geral </a:t>
            </a:r>
            <a:r>
              <a:rPr lang="pt-BR" sz="4500" i="1" dirty="0" smtClean="0">
                <a:latin typeface="Times Bold"/>
                <a:cs typeface="Times Bold"/>
              </a:rPr>
              <a:t>brasileiro</a:t>
            </a:r>
          </a:p>
          <a:p>
            <a:pPr marL="914400" indent="-914400">
              <a:buFont typeface="+mj-lt"/>
              <a:buAutoNum type="alphaLcPeriod"/>
            </a:pPr>
            <a:endParaRPr lang="pt-BR" sz="2500" dirty="0" smtClean="0">
              <a:solidFill>
                <a:schemeClr val="bg1"/>
              </a:solidFill>
              <a:latin typeface="Times Bold"/>
              <a:cs typeface="Times Bold"/>
            </a:endParaRPr>
          </a:p>
          <a:p>
            <a:pPr algn="ctr">
              <a:lnSpc>
                <a:spcPct val="80000"/>
              </a:lnSpc>
            </a:pPr>
            <a:r>
              <a:rPr lang="pt-BR" sz="2500" b="1" dirty="0" smtClean="0">
                <a:solidFill>
                  <a:schemeClr val="bg1"/>
                </a:solidFill>
                <a:latin typeface="Times Bold"/>
                <a:cs typeface="Times Bold"/>
              </a:rPr>
              <a:t>“</a:t>
            </a:r>
            <a:r>
              <a:rPr lang="pt-BR" sz="2500" b="1" i="1" dirty="0" smtClean="0">
                <a:solidFill>
                  <a:srgbClr val="FFFFFF"/>
                </a:solidFill>
                <a:latin typeface="Times Bold"/>
                <a:cs typeface="Times Bold"/>
              </a:rPr>
              <a:t>Cada </a:t>
            </a:r>
            <a:r>
              <a:rPr lang="pt-BR" sz="2500" b="1" i="1" dirty="0">
                <a:solidFill>
                  <a:srgbClr val="FFFFFF"/>
                </a:solidFill>
                <a:latin typeface="Times Bold"/>
                <a:cs typeface="Times Bold"/>
              </a:rPr>
              <a:t>um desses atores </a:t>
            </a:r>
            <a:r>
              <a:rPr lang="pt-BR" sz="2500" b="1" i="1" dirty="0">
                <a:latin typeface="Times Bold"/>
                <a:cs typeface="Times Bold"/>
              </a:rPr>
              <a:t>recobrindo uma </a:t>
            </a:r>
            <a:r>
              <a:rPr lang="pt-BR" sz="2500" b="1" i="1" dirty="0" smtClean="0">
                <a:latin typeface="Times Bold"/>
                <a:cs typeface="Times Bold"/>
              </a:rPr>
              <a:t>incomensurável </a:t>
            </a:r>
            <a:r>
              <a:rPr lang="pt-BR" sz="2500" b="1" i="1" dirty="0">
                <a:latin typeface="Times Bold"/>
                <a:cs typeface="Times Bold"/>
              </a:rPr>
              <a:t>diversidade </a:t>
            </a:r>
            <a:r>
              <a:rPr lang="pt-BR" sz="2500" i="1" dirty="0">
                <a:solidFill>
                  <a:srgbClr val="FFFFFF"/>
                </a:solidFill>
                <a:latin typeface="Times Bold"/>
                <a:cs typeface="Times Bold"/>
              </a:rPr>
              <a:t>que </a:t>
            </a:r>
            <a:r>
              <a:rPr lang="pt-BR" sz="2500" i="1" dirty="0" err="1">
                <a:solidFill>
                  <a:srgbClr val="FFFFFF"/>
                </a:solidFill>
                <a:latin typeface="Times Bold"/>
                <a:cs typeface="Times Bold"/>
              </a:rPr>
              <a:t>não</a:t>
            </a:r>
            <a:r>
              <a:rPr lang="pt-BR" sz="2500" i="1" dirty="0">
                <a:solidFill>
                  <a:srgbClr val="FFFFFF"/>
                </a:solidFill>
                <a:latin typeface="Times Bold"/>
                <a:cs typeface="Times Bold"/>
              </a:rPr>
              <a:t> temos como demonstrar rigorosamente, mas que podemos inferir </a:t>
            </a:r>
            <a:r>
              <a:rPr lang="pt-BR" sz="2500" i="1" dirty="0" smtClean="0">
                <a:solidFill>
                  <a:srgbClr val="FFFFFF"/>
                </a:solidFill>
                <a:latin typeface="Times Bold"/>
                <a:cs typeface="Times Bold"/>
              </a:rPr>
              <a:t>aproximadamente</a:t>
            </a:r>
            <a:r>
              <a:rPr lang="pt-BR" sz="2500" b="1" i="1" dirty="0" smtClean="0">
                <a:solidFill>
                  <a:srgbClr val="FFFFFF"/>
                </a:solidFill>
                <a:latin typeface="Times Bold"/>
                <a:cs typeface="Times Bold"/>
              </a:rPr>
              <a:t>”</a:t>
            </a:r>
          </a:p>
          <a:p>
            <a:pPr algn="r"/>
            <a:r>
              <a:rPr lang="pt-BR" sz="2500" i="1" dirty="0" smtClean="0">
                <a:latin typeface="Times Bold"/>
                <a:cs typeface="Times Bold"/>
              </a:rPr>
              <a:t>(</a:t>
            </a:r>
            <a:r>
              <a:rPr lang="pt-BR" sz="2500" i="1" dirty="0">
                <a:latin typeface="Times Bold"/>
                <a:cs typeface="Times Bold"/>
              </a:rPr>
              <a:t>Mattos e Silva </a:t>
            </a:r>
            <a:r>
              <a:rPr lang="pt-BR" sz="2500" i="1" dirty="0" smtClean="0">
                <a:latin typeface="Times Bold"/>
                <a:cs typeface="Times Bold"/>
              </a:rPr>
              <a:t>2002, p.448) </a:t>
            </a:r>
          </a:p>
        </p:txBody>
      </p:sp>
    </p:spTree>
    <p:extLst>
      <p:ext uri="{BB962C8B-B14F-4D97-AF65-F5344CB8AC3E}">
        <p14:creationId xmlns:p14="http://schemas.microsoft.com/office/powerpoint/2010/main" val="26667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93" r="2351" b="9810"/>
          <a:stretch/>
        </p:blipFill>
        <p:spPr>
          <a:xfrm>
            <a:off x="-135467" y="0"/>
            <a:ext cx="9398000" cy="7027333"/>
          </a:xfrm>
        </p:spPr>
      </p:pic>
      <p:sp>
        <p:nvSpPr>
          <p:cNvPr id="3" name="Rectangle 2"/>
          <p:cNvSpPr/>
          <p:nvPr/>
        </p:nvSpPr>
        <p:spPr>
          <a:xfrm>
            <a:off x="-1" y="169333"/>
            <a:ext cx="9144001" cy="66886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Bold"/>
              <a:cs typeface="Time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3333"/>
            <a:ext cx="9262533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pt-BR" sz="3600" b="1" dirty="0"/>
              <a:t> </a:t>
            </a:r>
            <a:r>
              <a:rPr lang="pt-BR" sz="3600" dirty="0"/>
              <a:t> </a:t>
            </a:r>
          </a:p>
          <a:p>
            <a:r>
              <a:rPr lang="pt-BR" sz="3600" dirty="0"/>
              <a:t> </a:t>
            </a:r>
            <a:r>
              <a:rPr lang="pt-BR" sz="3600" i="1" dirty="0">
                <a:solidFill>
                  <a:srgbClr val="000000"/>
                </a:solidFill>
                <a:latin typeface="Times Bold"/>
                <a:cs typeface="Times Bold"/>
              </a:rPr>
              <a:t>Mattos e Silva (2001, p. 298-299</a:t>
            </a:r>
            <a:r>
              <a:rPr lang="pt-BR" sz="3600" i="1" dirty="0" smtClean="0">
                <a:solidFill>
                  <a:srgbClr val="000000"/>
                </a:solidFill>
                <a:latin typeface="Times Bold"/>
                <a:cs typeface="Times Bold"/>
              </a:rPr>
              <a:t>)</a:t>
            </a:r>
            <a:endParaRPr lang="pt-BR" sz="3600" dirty="0"/>
          </a:p>
          <a:p>
            <a:pPr algn="just"/>
            <a:endParaRPr lang="pt-BR" sz="3600" dirty="0" smtClean="0">
              <a:latin typeface="Times Bold"/>
              <a:cs typeface="Times Bold"/>
            </a:endParaRPr>
          </a:p>
          <a:p>
            <a:pPr algn="ctr"/>
            <a:r>
              <a:rPr lang="pt-BR" sz="3600" b="1" dirty="0" smtClean="0">
                <a:latin typeface="Times Bold"/>
                <a:cs typeface="Times Bold"/>
              </a:rPr>
              <a:t>Difusão no Período Colonial</a:t>
            </a:r>
          </a:p>
          <a:p>
            <a:pPr algn="ctr"/>
            <a:r>
              <a:rPr lang="pt-BR" sz="3600" b="1" dirty="0" smtClean="0">
                <a:solidFill>
                  <a:srgbClr val="FFFFFF"/>
                </a:solidFill>
                <a:latin typeface="Times Bold"/>
                <a:cs typeface="Times Bold"/>
              </a:rPr>
              <a:t>Geral </a:t>
            </a:r>
            <a:r>
              <a:rPr lang="pt-BR" sz="3600" b="1" dirty="0">
                <a:solidFill>
                  <a:srgbClr val="FFFFFF"/>
                </a:solidFill>
                <a:latin typeface="Times Bold"/>
                <a:cs typeface="Times Bold"/>
              </a:rPr>
              <a:t>do </a:t>
            </a:r>
            <a:r>
              <a:rPr lang="pt-BR" sz="3600" b="1" dirty="0" smtClean="0">
                <a:solidFill>
                  <a:srgbClr val="FFFFFF"/>
                </a:solidFill>
                <a:latin typeface="Times Bold"/>
                <a:cs typeface="Times Bold"/>
              </a:rPr>
              <a:t>Brasil</a:t>
            </a:r>
          </a:p>
          <a:p>
            <a:pPr algn="ctr"/>
            <a:endParaRPr lang="pt-BR" sz="3600" b="1" dirty="0" smtClean="0">
              <a:latin typeface="Times Bold"/>
              <a:cs typeface="Times Bold"/>
            </a:endParaRPr>
          </a:p>
          <a:p>
            <a:pPr algn="ctr"/>
            <a:r>
              <a:rPr lang="pt-BR" sz="3600" b="1" dirty="0" smtClean="0">
                <a:latin typeface="Times Bold"/>
                <a:cs typeface="Times Bold"/>
              </a:rPr>
              <a:t>Grupo principal</a:t>
            </a:r>
          </a:p>
          <a:p>
            <a:pPr algn="ctr"/>
            <a:endParaRPr lang="pt-BR" sz="3600" dirty="0" smtClean="0">
              <a:solidFill>
                <a:srgbClr val="FFFFFF"/>
              </a:solidFill>
              <a:latin typeface="Times Bold"/>
              <a:cs typeface="Times Bold"/>
            </a:endParaRPr>
          </a:p>
          <a:p>
            <a:pPr algn="ctr"/>
            <a:r>
              <a:rPr lang="pt-BR" sz="3600" b="1" dirty="0" smtClean="0">
                <a:latin typeface="Times Bold"/>
                <a:cs typeface="Times Bold"/>
              </a:rPr>
              <a:t>Sobretudo africanos e </a:t>
            </a:r>
            <a:r>
              <a:rPr lang="pt-BR" sz="3600" b="1" dirty="0" err="1" smtClean="0">
                <a:latin typeface="Times Bold"/>
                <a:cs typeface="Times Bold"/>
              </a:rPr>
              <a:t>afro-descendentes</a:t>
            </a:r>
            <a:r>
              <a:rPr lang="pt-BR" sz="3600" b="1" dirty="0" smtClean="0">
                <a:latin typeface="Times Bold"/>
                <a:cs typeface="Times Bold"/>
              </a:rPr>
              <a:t> </a:t>
            </a:r>
            <a:endParaRPr lang="pt-BR" sz="3600" b="1" dirty="0">
              <a:latin typeface="Times Bold"/>
              <a:cs typeface="Times Bold"/>
            </a:endParaRPr>
          </a:p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Times Bold"/>
                <a:cs typeface="Times Bold"/>
              </a:rPr>
              <a:t>média de 60% da população</a:t>
            </a:r>
            <a:endParaRPr lang="pt-BR" sz="3500" b="1" i="1" dirty="0">
              <a:solidFill>
                <a:schemeClr val="bg1"/>
              </a:solidFill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26257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4451</Words>
  <Application>Microsoft Office PowerPoint</Application>
  <PresentationFormat>Apresentação na tela (4:3)</PresentationFormat>
  <Paragraphs>515</Paragraphs>
  <Slides>70</Slides>
  <Notes>43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5</vt:i4>
      </vt:variant>
      <vt:variant>
        <vt:lpstr>Títulos de slides</vt:lpstr>
      </vt:variant>
      <vt:variant>
        <vt:i4>70</vt:i4>
      </vt:variant>
    </vt:vector>
  </HeadingPairs>
  <TitlesOfParts>
    <vt:vector size="76" baseType="lpstr">
      <vt:lpstr>Office Theme</vt:lpstr>
      <vt:lpstr>\\localhost\Users\Zenaide\Desktop\Document2!OLE_LINK1</vt:lpstr>
      <vt:lpstr>\\localhost\Users\Zenaide\Desktop\Macintosh HD:Users:Zenaide:Desktop:2010_MarcioRobertoAlvesdosSantos-2.docx!OLE_LINK2</vt:lpstr>
      <vt:lpstr>\\localhost\Users\Zenaide\Desktop\Macintosh HD:Users:Zenaide:Desktop:Setembro Português geral_visto por Mariana.docx!OLE_LINK6</vt:lpstr>
      <vt:lpstr>\\localhost\Users\Zenaide\Desktop\Macintosh HD:Users:Zenaide:Desktop:Setembro Português geral_visto por Mariana.docx!OLE_LINK7</vt:lpstr>
      <vt:lpstr>\\localhost\Users\Zenaide\Desktop\Macintosh HD:Users:Zenaide:Desktop:Setembro Português geral_visto por Mariana.docx!OLE_LINK8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CE-DOHS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Zenaide Carneiro</dc:creator>
  <cp:lastModifiedBy>10</cp:lastModifiedBy>
  <cp:revision>270</cp:revision>
  <cp:lastPrinted>2018-09-04T19:35:55Z</cp:lastPrinted>
  <dcterms:created xsi:type="dcterms:W3CDTF">2018-08-25T02:39:31Z</dcterms:created>
  <dcterms:modified xsi:type="dcterms:W3CDTF">2020-05-01T16:54:01Z</dcterms:modified>
</cp:coreProperties>
</file>