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5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79" r:id="rId6"/>
    <p:sldId id="280" r:id="rId7"/>
    <p:sldId id="299" r:id="rId8"/>
    <p:sldId id="30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281" r:id="rId21"/>
    <p:sldId id="282" r:id="rId22"/>
    <p:sldId id="284" r:id="rId23"/>
    <p:sldId id="286" r:id="rId24"/>
    <p:sldId id="287" r:id="rId25"/>
    <p:sldId id="289" r:id="rId26"/>
    <p:sldId id="291" r:id="rId27"/>
    <p:sldId id="292" r:id="rId28"/>
    <p:sldId id="293" r:id="rId29"/>
    <p:sldId id="294" r:id="rId30"/>
    <p:sldId id="295" r:id="rId31"/>
    <p:sldId id="296" r:id="rId32"/>
    <p:sldId id="312" r:id="rId33"/>
    <p:sldId id="297" r:id="rId34"/>
    <p:sldId id="298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FE543A-75BB-4761-9F2F-27204C947B44}" type="doc">
      <dgm:prSet loTypeId="urn:microsoft.com/office/officeart/2005/8/layout/target1" loCatId="relationship" qsTypeId="urn:microsoft.com/office/officeart/2005/8/quickstyle/simple1" qsCatId="simple" csTypeId="urn:microsoft.com/office/officeart/2005/8/colors/accent1_2" csCatId="accent1"/>
      <dgm:spPr/>
    </dgm:pt>
    <dgm:pt modelId="{1F46107B-9143-4B97-9763-5FD7768C4647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Fala</a:t>
          </a:r>
        </a:p>
      </dgm:t>
    </dgm:pt>
    <dgm:pt modelId="{44FFB4EF-9CF2-4980-ACBC-F622EF90DA09}" type="parTrans" cxnId="{E2A71605-9653-46FE-9CE5-EC447BF988CF}">
      <dgm:prSet/>
      <dgm:spPr/>
      <dgm:t>
        <a:bodyPr/>
        <a:lstStyle/>
        <a:p>
          <a:endParaRPr lang="pt-BR"/>
        </a:p>
      </dgm:t>
    </dgm:pt>
    <dgm:pt modelId="{B6B01954-6850-4E65-BEFC-7C04C932679D}" type="sibTrans" cxnId="{E2A71605-9653-46FE-9CE5-EC447BF988CF}">
      <dgm:prSet/>
      <dgm:spPr/>
      <dgm:t>
        <a:bodyPr/>
        <a:lstStyle/>
        <a:p>
          <a:endParaRPr lang="pt-BR"/>
        </a:p>
      </dgm:t>
    </dgm:pt>
    <dgm:pt modelId="{0F3D2B42-E34F-4286-BD52-9A7C5F22AF8B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Língua</a:t>
          </a:r>
          <a:endParaRPr kumimoji="0" lang="pt-BR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gm:t>
    </dgm:pt>
    <dgm:pt modelId="{7E218ED1-0100-41CF-993E-97DCD5AAAF2C}" type="parTrans" cxnId="{1B95C0A2-C983-425F-B8C8-9A4B1DF87558}">
      <dgm:prSet/>
      <dgm:spPr/>
      <dgm:t>
        <a:bodyPr/>
        <a:lstStyle/>
        <a:p>
          <a:endParaRPr lang="pt-BR"/>
        </a:p>
      </dgm:t>
    </dgm:pt>
    <dgm:pt modelId="{F327DFAE-6DE7-4FF7-BF0F-00E35B1F37CA}" type="sibTrans" cxnId="{1B95C0A2-C983-425F-B8C8-9A4B1DF87558}">
      <dgm:prSet/>
      <dgm:spPr/>
      <dgm:t>
        <a:bodyPr/>
        <a:lstStyle/>
        <a:p>
          <a:endParaRPr lang="pt-BR"/>
        </a:p>
      </dgm:t>
    </dgm:pt>
    <dgm:pt modelId="{2F902BA8-A0A7-448B-8708-F98D00ECCD39}">
      <dgm:prSet/>
      <dgm:spPr/>
      <dgm:t>
        <a:bodyPr/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Linguagem</a:t>
          </a:r>
        </a:p>
      </dgm:t>
    </dgm:pt>
    <dgm:pt modelId="{711710E7-30C4-4AED-86A2-B85DA125E8EF}" type="parTrans" cxnId="{68AFFFF5-F3AB-4068-B1AF-CFD15015B9A9}">
      <dgm:prSet/>
      <dgm:spPr/>
      <dgm:t>
        <a:bodyPr/>
        <a:lstStyle/>
        <a:p>
          <a:endParaRPr lang="pt-BR"/>
        </a:p>
      </dgm:t>
    </dgm:pt>
    <dgm:pt modelId="{22707647-8DD6-4C23-A948-D29E0268FED4}" type="sibTrans" cxnId="{68AFFFF5-F3AB-4068-B1AF-CFD15015B9A9}">
      <dgm:prSet/>
      <dgm:spPr/>
      <dgm:t>
        <a:bodyPr/>
        <a:lstStyle/>
        <a:p>
          <a:endParaRPr lang="pt-BR"/>
        </a:p>
      </dgm:t>
    </dgm:pt>
    <dgm:pt modelId="{E5528D56-62F1-44D5-9392-27DFC6C1D09A}" type="pres">
      <dgm:prSet presAssocID="{AFFE543A-75BB-4761-9F2F-27204C947B44}" presName="composite" presStyleCnt="0">
        <dgm:presLayoutVars>
          <dgm:chMax val="5"/>
          <dgm:dir/>
          <dgm:resizeHandles val="exact"/>
        </dgm:presLayoutVars>
      </dgm:prSet>
      <dgm:spPr/>
    </dgm:pt>
    <dgm:pt modelId="{1B971F5F-6B7B-44EE-AA99-CC29831665E3}" type="pres">
      <dgm:prSet presAssocID="{1F46107B-9143-4B97-9763-5FD7768C4647}" presName="circle1" presStyleLbl="lnNode1" presStyleIdx="0" presStyleCnt="3"/>
      <dgm:spPr/>
    </dgm:pt>
    <dgm:pt modelId="{BBEFAFDA-DC05-4140-A0EE-1FCC03D9379E}" type="pres">
      <dgm:prSet presAssocID="{1F46107B-9143-4B97-9763-5FD7768C4647}" presName="text1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97E1588-4AD4-423A-A0E6-A7EF4B15F0B0}" type="pres">
      <dgm:prSet presAssocID="{1F46107B-9143-4B97-9763-5FD7768C4647}" presName="line1" presStyleLbl="callout" presStyleIdx="0" presStyleCnt="6"/>
      <dgm:spPr/>
    </dgm:pt>
    <dgm:pt modelId="{8355D6D5-EEB3-40CF-8C2B-046D728134B1}" type="pres">
      <dgm:prSet presAssocID="{1F46107B-9143-4B97-9763-5FD7768C4647}" presName="d1" presStyleLbl="callout" presStyleIdx="1" presStyleCnt="6"/>
      <dgm:spPr/>
    </dgm:pt>
    <dgm:pt modelId="{BD66073D-00EF-48AC-8D2C-1FCDDA64F94C}" type="pres">
      <dgm:prSet presAssocID="{0F3D2B42-E34F-4286-BD52-9A7C5F22AF8B}" presName="circle2" presStyleLbl="lnNode1" presStyleIdx="1" presStyleCnt="3"/>
      <dgm:spPr/>
    </dgm:pt>
    <dgm:pt modelId="{EB6E7B1F-384E-45F1-916D-F55844B6383C}" type="pres">
      <dgm:prSet presAssocID="{0F3D2B42-E34F-4286-BD52-9A7C5F22AF8B}" presName="text2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7EF9636-1358-48C3-952E-354D88B466DE}" type="pres">
      <dgm:prSet presAssocID="{0F3D2B42-E34F-4286-BD52-9A7C5F22AF8B}" presName="line2" presStyleLbl="callout" presStyleIdx="2" presStyleCnt="6"/>
      <dgm:spPr/>
    </dgm:pt>
    <dgm:pt modelId="{BF88D23A-5592-40E1-A9D8-AE1FC4B68B51}" type="pres">
      <dgm:prSet presAssocID="{0F3D2B42-E34F-4286-BD52-9A7C5F22AF8B}" presName="d2" presStyleLbl="callout" presStyleIdx="3" presStyleCnt="6"/>
      <dgm:spPr/>
    </dgm:pt>
    <dgm:pt modelId="{1D6EB3B4-67C7-43F8-8DB3-7450CA22E7D8}" type="pres">
      <dgm:prSet presAssocID="{2F902BA8-A0A7-448B-8708-F98D00ECCD39}" presName="circle3" presStyleLbl="lnNode1" presStyleIdx="2" presStyleCnt="3"/>
      <dgm:spPr/>
    </dgm:pt>
    <dgm:pt modelId="{3AC8E299-6461-4180-B992-F42350C71586}" type="pres">
      <dgm:prSet presAssocID="{2F902BA8-A0A7-448B-8708-F98D00ECCD39}" presName="text3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2263A79-9F82-4F3D-93AF-A9938A09C362}" type="pres">
      <dgm:prSet presAssocID="{2F902BA8-A0A7-448B-8708-F98D00ECCD39}" presName="line3" presStyleLbl="callout" presStyleIdx="4" presStyleCnt="6"/>
      <dgm:spPr/>
    </dgm:pt>
    <dgm:pt modelId="{08AACC5B-EEBD-413F-BDA5-7897587C6DF0}" type="pres">
      <dgm:prSet presAssocID="{2F902BA8-A0A7-448B-8708-F98D00ECCD39}" presName="d3" presStyleLbl="callout" presStyleIdx="5" presStyleCnt="6"/>
      <dgm:spPr/>
    </dgm:pt>
  </dgm:ptLst>
  <dgm:cxnLst>
    <dgm:cxn modelId="{CEEED631-186D-46AF-B864-031247BC9734}" type="presOf" srcId="{1F46107B-9143-4B97-9763-5FD7768C4647}" destId="{BBEFAFDA-DC05-4140-A0EE-1FCC03D9379E}" srcOrd="0" destOrd="0" presId="urn:microsoft.com/office/officeart/2005/8/layout/target1"/>
    <dgm:cxn modelId="{68AFFFF5-F3AB-4068-B1AF-CFD15015B9A9}" srcId="{AFFE543A-75BB-4761-9F2F-27204C947B44}" destId="{2F902BA8-A0A7-448B-8708-F98D00ECCD39}" srcOrd="2" destOrd="0" parTransId="{711710E7-30C4-4AED-86A2-B85DA125E8EF}" sibTransId="{22707647-8DD6-4C23-A948-D29E0268FED4}"/>
    <dgm:cxn modelId="{FDA42618-A8B8-48BC-ADB8-EBC63203A974}" type="presOf" srcId="{2F902BA8-A0A7-448B-8708-F98D00ECCD39}" destId="{3AC8E299-6461-4180-B992-F42350C71586}" srcOrd="0" destOrd="0" presId="urn:microsoft.com/office/officeart/2005/8/layout/target1"/>
    <dgm:cxn modelId="{E2A71605-9653-46FE-9CE5-EC447BF988CF}" srcId="{AFFE543A-75BB-4761-9F2F-27204C947B44}" destId="{1F46107B-9143-4B97-9763-5FD7768C4647}" srcOrd="0" destOrd="0" parTransId="{44FFB4EF-9CF2-4980-ACBC-F622EF90DA09}" sibTransId="{B6B01954-6850-4E65-BEFC-7C04C932679D}"/>
    <dgm:cxn modelId="{1B95C0A2-C983-425F-B8C8-9A4B1DF87558}" srcId="{AFFE543A-75BB-4761-9F2F-27204C947B44}" destId="{0F3D2B42-E34F-4286-BD52-9A7C5F22AF8B}" srcOrd="1" destOrd="0" parTransId="{7E218ED1-0100-41CF-993E-97DCD5AAAF2C}" sibTransId="{F327DFAE-6DE7-4FF7-BF0F-00E35B1F37CA}"/>
    <dgm:cxn modelId="{4E1977AA-7A24-445B-B636-FA940AD41A03}" type="presOf" srcId="{0F3D2B42-E34F-4286-BD52-9A7C5F22AF8B}" destId="{EB6E7B1F-384E-45F1-916D-F55844B6383C}" srcOrd="0" destOrd="0" presId="urn:microsoft.com/office/officeart/2005/8/layout/target1"/>
    <dgm:cxn modelId="{61482D2C-1A90-41CF-8BA2-E394A997F40B}" type="presOf" srcId="{AFFE543A-75BB-4761-9F2F-27204C947B44}" destId="{E5528D56-62F1-44D5-9392-27DFC6C1D09A}" srcOrd="0" destOrd="0" presId="urn:microsoft.com/office/officeart/2005/8/layout/target1"/>
    <dgm:cxn modelId="{D874922D-98DF-4549-A155-E411A200F5BA}" type="presParOf" srcId="{E5528D56-62F1-44D5-9392-27DFC6C1D09A}" destId="{1B971F5F-6B7B-44EE-AA99-CC29831665E3}" srcOrd="0" destOrd="0" presId="urn:microsoft.com/office/officeart/2005/8/layout/target1"/>
    <dgm:cxn modelId="{63A380ED-3A0C-4A4B-88D9-7D058F8FEA83}" type="presParOf" srcId="{E5528D56-62F1-44D5-9392-27DFC6C1D09A}" destId="{BBEFAFDA-DC05-4140-A0EE-1FCC03D9379E}" srcOrd="1" destOrd="0" presId="urn:microsoft.com/office/officeart/2005/8/layout/target1"/>
    <dgm:cxn modelId="{3BA89DEB-0E8C-49D9-9846-F8C02896FD56}" type="presParOf" srcId="{E5528D56-62F1-44D5-9392-27DFC6C1D09A}" destId="{F97E1588-4AD4-423A-A0E6-A7EF4B15F0B0}" srcOrd="2" destOrd="0" presId="urn:microsoft.com/office/officeart/2005/8/layout/target1"/>
    <dgm:cxn modelId="{DE4D01FA-E468-4A6C-A24A-061E7B09AF68}" type="presParOf" srcId="{E5528D56-62F1-44D5-9392-27DFC6C1D09A}" destId="{8355D6D5-EEB3-40CF-8C2B-046D728134B1}" srcOrd="3" destOrd="0" presId="urn:microsoft.com/office/officeart/2005/8/layout/target1"/>
    <dgm:cxn modelId="{48DDCE85-823B-4F03-966C-A2834D31177B}" type="presParOf" srcId="{E5528D56-62F1-44D5-9392-27DFC6C1D09A}" destId="{BD66073D-00EF-48AC-8D2C-1FCDDA64F94C}" srcOrd="4" destOrd="0" presId="urn:microsoft.com/office/officeart/2005/8/layout/target1"/>
    <dgm:cxn modelId="{CD50F6E4-30BE-4FF8-87C0-DDB439A9DA7D}" type="presParOf" srcId="{E5528D56-62F1-44D5-9392-27DFC6C1D09A}" destId="{EB6E7B1F-384E-45F1-916D-F55844B6383C}" srcOrd="5" destOrd="0" presId="urn:microsoft.com/office/officeart/2005/8/layout/target1"/>
    <dgm:cxn modelId="{527400DF-E654-4FE9-90EA-25FE4AA8A438}" type="presParOf" srcId="{E5528D56-62F1-44D5-9392-27DFC6C1D09A}" destId="{D7EF9636-1358-48C3-952E-354D88B466DE}" srcOrd="6" destOrd="0" presId="urn:microsoft.com/office/officeart/2005/8/layout/target1"/>
    <dgm:cxn modelId="{C918ACE9-BCD0-4436-A34D-A0ED40F2F6AA}" type="presParOf" srcId="{E5528D56-62F1-44D5-9392-27DFC6C1D09A}" destId="{BF88D23A-5592-40E1-A9D8-AE1FC4B68B51}" srcOrd="7" destOrd="0" presId="urn:microsoft.com/office/officeart/2005/8/layout/target1"/>
    <dgm:cxn modelId="{F1DE37BD-9D78-40C4-B40C-94E2616F962A}" type="presParOf" srcId="{E5528D56-62F1-44D5-9392-27DFC6C1D09A}" destId="{1D6EB3B4-67C7-43F8-8DB3-7450CA22E7D8}" srcOrd="8" destOrd="0" presId="urn:microsoft.com/office/officeart/2005/8/layout/target1"/>
    <dgm:cxn modelId="{2D7553F7-5513-43FE-B627-EDBE567CEFAD}" type="presParOf" srcId="{E5528D56-62F1-44D5-9392-27DFC6C1D09A}" destId="{3AC8E299-6461-4180-B992-F42350C71586}" srcOrd="9" destOrd="0" presId="urn:microsoft.com/office/officeart/2005/8/layout/target1"/>
    <dgm:cxn modelId="{233AF35B-6765-4B40-A5B0-92B809CF451E}" type="presParOf" srcId="{E5528D56-62F1-44D5-9392-27DFC6C1D09A}" destId="{52263A79-9F82-4F3D-93AF-A9938A09C362}" srcOrd="10" destOrd="0" presId="urn:microsoft.com/office/officeart/2005/8/layout/target1"/>
    <dgm:cxn modelId="{62C6DF1D-5E90-4127-AF0D-065C9A973FD6}" type="presParOf" srcId="{E5528D56-62F1-44D5-9392-27DFC6C1D09A}" destId="{08AACC5B-EEBD-413F-BDA5-7897587C6DF0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6EB3B4-67C7-43F8-8DB3-7450CA22E7D8}">
      <dsp:nvSpPr>
        <dsp:cNvPr id="0" name=""/>
        <dsp:cNvSpPr/>
      </dsp:nvSpPr>
      <dsp:spPr>
        <a:xfrm>
          <a:off x="1523999" y="1219199"/>
          <a:ext cx="3657600" cy="365760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66073D-00EF-48AC-8D2C-1FCDDA64F94C}">
      <dsp:nvSpPr>
        <dsp:cNvPr id="0" name=""/>
        <dsp:cNvSpPr/>
      </dsp:nvSpPr>
      <dsp:spPr>
        <a:xfrm>
          <a:off x="2255520" y="1950720"/>
          <a:ext cx="2194560" cy="21945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971F5F-6B7B-44EE-AA99-CC29831665E3}">
      <dsp:nvSpPr>
        <dsp:cNvPr id="0" name=""/>
        <dsp:cNvSpPr/>
      </dsp:nvSpPr>
      <dsp:spPr>
        <a:xfrm>
          <a:off x="2987040" y="2682240"/>
          <a:ext cx="731520" cy="7315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FAFDA-DC05-4140-A0EE-1FCC03D9379E}">
      <dsp:nvSpPr>
        <dsp:cNvPr id="0" name=""/>
        <dsp:cNvSpPr/>
      </dsp:nvSpPr>
      <dsp:spPr>
        <a:xfrm>
          <a:off x="5791200" y="0"/>
          <a:ext cx="1828800" cy="106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Fala</a:t>
          </a:r>
        </a:p>
      </dsp:txBody>
      <dsp:txXfrm>
        <a:off x="5791200" y="0"/>
        <a:ext cx="1828800" cy="1066800"/>
      </dsp:txXfrm>
    </dsp:sp>
    <dsp:sp modelId="{F97E1588-4AD4-423A-A0E6-A7EF4B15F0B0}">
      <dsp:nvSpPr>
        <dsp:cNvPr id="0" name=""/>
        <dsp:cNvSpPr/>
      </dsp:nvSpPr>
      <dsp:spPr>
        <a:xfrm>
          <a:off x="5334000" y="533399"/>
          <a:ext cx="45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55D6D5-EEB3-40CF-8C2B-046D728134B1}">
      <dsp:nvSpPr>
        <dsp:cNvPr id="0" name=""/>
        <dsp:cNvSpPr/>
      </dsp:nvSpPr>
      <dsp:spPr>
        <a:xfrm rot="5400000">
          <a:off x="3085490" y="801319"/>
          <a:ext cx="2513990" cy="1979371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6E7B1F-384E-45F1-916D-F55844B6383C}">
      <dsp:nvSpPr>
        <dsp:cNvPr id="0" name=""/>
        <dsp:cNvSpPr/>
      </dsp:nvSpPr>
      <dsp:spPr>
        <a:xfrm>
          <a:off x="5791200" y="1066799"/>
          <a:ext cx="1828800" cy="106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600" b="0" i="1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Língua</a:t>
          </a:r>
          <a:endParaRPr kumimoji="0" lang="pt-BR" sz="26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endParaRPr>
        </a:p>
      </dsp:txBody>
      <dsp:txXfrm>
        <a:off x="5791200" y="1066799"/>
        <a:ext cx="1828800" cy="1066800"/>
      </dsp:txXfrm>
    </dsp:sp>
    <dsp:sp modelId="{D7EF9636-1358-48C3-952E-354D88B466DE}">
      <dsp:nvSpPr>
        <dsp:cNvPr id="0" name=""/>
        <dsp:cNvSpPr/>
      </dsp:nvSpPr>
      <dsp:spPr>
        <a:xfrm>
          <a:off x="5334000" y="1600199"/>
          <a:ext cx="45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88D23A-5592-40E1-A9D8-AE1FC4B68B51}">
      <dsp:nvSpPr>
        <dsp:cNvPr id="0" name=""/>
        <dsp:cNvSpPr/>
      </dsp:nvSpPr>
      <dsp:spPr>
        <a:xfrm rot="5400000">
          <a:off x="3625108" y="1851477"/>
          <a:ext cx="1959010" cy="1455115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C8E299-6461-4180-B992-F42350C71586}">
      <dsp:nvSpPr>
        <dsp:cNvPr id="0" name=""/>
        <dsp:cNvSpPr/>
      </dsp:nvSpPr>
      <dsp:spPr>
        <a:xfrm>
          <a:off x="5791200" y="2133599"/>
          <a:ext cx="1828800" cy="106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33020" rIns="33020" bIns="33020" numCol="1" spcCol="1270" anchor="ctr" anchorCtr="0">
          <a:noAutofit/>
        </a:bodyPr>
        <a:lstStyle/>
        <a:p>
          <a:pPr marL="0" marR="0" lvl="0" indent="0" algn="l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2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rPr>
            <a:t>Linguagem</a:t>
          </a:r>
        </a:p>
      </dsp:txBody>
      <dsp:txXfrm>
        <a:off x="5791200" y="2133599"/>
        <a:ext cx="1828800" cy="1066800"/>
      </dsp:txXfrm>
    </dsp:sp>
    <dsp:sp modelId="{52263A79-9F82-4F3D-93AF-A9938A09C362}">
      <dsp:nvSpPr>
        <dsp:cNvPr id="0" name=""/>
        <dsp:cNvSpPr/>
      </dsp:nvSpPr>
      <dsp:spPr>
        <a:xfrm>
          <a:off x="5334000" y="2667000"/>
          <a:ext cx="4572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ACC5B-EEBD-413F-BDA5-7897587C6DF0}">
      <dsp:nvSpPr>
        <dsp:cNvPr id="0" name=""/>
        <dsp:cNvSpPr/>
      </dsp:nvSpPr>
      <dsp:spPr>
        <a:xfrm rot="5400000">
          <a:off x="4165396" y="2900781"/>
          <a:ext cx="1399641" cy="930859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B1BFF-4437-42CC-B7A1-A59278148FB8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E9C7D-3663-4DF7-A1B5-E31FE35DDF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24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B22E48-74C4-44FE-841B-7E5239E7EE76}" type="slidenum">
              <a:rPr lang="pt-BR"/>
              <a:pPr>
                <a:defRPr/>
              </a:pPr>
              <a:t>7</a:t>
            </a:fld>
            <a:endParaRPr lang="pt-BR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ítulo e diagrama ou organog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4114800"/>
          </a:xfr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8B855BF-B1FA-437B-AE96-658C5F2E90BB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3308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4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3853E5B6-3A40-413F-9421-57844F8FCE8C}" type="datetimeFigureOut">
              <a:rPr lang="pt-BR" smtClean="0"/>
              <a:t>20/04/2020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5FE4A41B-E1A7-4AFC-84A7-E6A96CE2897D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maninhoskywalker/lngua-e-linguagem-1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maninhoskywalker/lngua-e-linguagem-1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lideshare.net/maninhoskywalker/lngua-e-linguagem-1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player.com.br/85410026-2o-ano-colegio-bj-guiando-para-inumeras-conquistas-pagina-1-portugues-texto-ate-que-ponto-existimos-a-partir-do-momento-em-que-falamos.html" TargetMode="External"/><Relationship Id="rId2" Type="http://schemas.openxmlformats.org/officeDocument/2006/relationships/hyperlink" Target="https://brainly.com.br/tarefa/6342108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tercom.org.br/gtco/novelli.htm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silvana.uefs.2014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360000">
            <a:off x="3333733" y="3015473"/>
            <a:ext cx="4847038" cy="1715994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>A VARIAÇÃO LINGUÍSTICA NA SALA DE AULA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360000">
            <a:off x="3191475" y="4939101"/>
            <a:ext cx="4836456" cy="868187"/>
          </a:xfrm>
        </p:spPr>
        <p:txBody>
          <a:bodyPr/>
          <a:lstStyle/>
          <a:p>
            <a:r>
              <a:rPr lang="pt-BR" dirty="0" smtClean="0"/>
              <a:t>Profa. Dra. Silvana Silva de Farias Araujo (UEFS)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598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57200"/>
            <a:ext cx="8229600" cy="57975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pt-BR" sz="2000" dirty="0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pt-BR" sz="2400" b="1" dirty="0" smtClean="0">
                <a:solidFill>
                  <a:schemeClr val="accent2"/>
                </a:solidFill>
              </a:rPr>
              <a:t>2. </a:t>
            </a:r>
            <a:r>
              <a:rPr lang="pt-BR" sz="2400" b="1" u="sng" dirty="0" smtClean="0">
                <a:solidFill>
                  <a:schemeClr val="accent2"/>
                </a:solidFill>
              </a:rPr>
              <a:t>Função emotiva ou expressiva</a:t>
            </a:r>
          </a:p>
          <a:p>
            <a:pPr eaLnBrk="1" hangingPunct="1">
              <a:buFont typeface="Wingdings" pitchFamily="2" charset="2"/>
              <a:buNone/>
            </a:pPr>
            <a:endParaRPr lang="pt-BR" sz="2400" b="1" u="sng" dirty="0" smtClean="0">
              <a:solidFill>
                <a:schemeClr val="accent2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Ênfase na posição pessoal diante do conteúdo transmitido;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A intenção do emissor é posicionar-se em relação ao tema (referente) de que está tratando, resultando um texto subjetivo;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Em termos gramaticais, estão presentes exclamações,  interjeições, formas gramaticais de primeira pessoa.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pt-BR" sz="2000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pt-BR" sz="2000" dirty="0" smtClean="0">
              <a:solidFill>
                <a:schemeClr val="accent1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pt-BR" sz="2000" dirty="0" smtClean="0">
              <a:solidFill>
                <a:schemeClr val="accent1"/>
              </a:solidFill>
            </a:endParaRPr>
          </a:p>
          <a:p>
            <a:pPr algn="just" eaLnBrk="1" hangingPunct="1">
              <a:buFont typeface="Wingdings" pitchFamily="2" charset="2"/>
              <a:buNone/>
            </a:pPr>
            <a:endParaRPr lang="pt-BR" sz="2000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t-BR" sz="2000" u="sng" dirty="0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Char char="§"/>
            </a:pPr>
            <a:endParaRPr lang="pt-BR" sz="1800" u="sng" dirty="0" smtClean="0">
              <a:solidFill>
                <a:srgbClr val="0000CC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t-BR" sz="20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674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571500"/>
            <a:ext cx="8229600" cy="9191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>
                <a:solidFill>
                  <a:schemeClr val="tx1"/>
                </a:solidFill>
              </a:rPr>
              <a:t>Meus oito anos</a:t>
            </a:r>
            <a:r>
              <a:rPr lang="pt-BR" sz="2400" dirty="0">
                <a:solidFill>
                  <a:schemeClr val="tx1"/>
                </a:solidFill>
              </a:rPr>
              <a:t> </a:t>
            </a:r>
            <a:br>
              <a:rPr lang="pt-BR" sz="2400" dirty="0">
                <a:solidFill>
                  <a:schemeClr val="tx1"/>
                </a:solidFill>
              </a:rPr>
            </a:br>
            <a:r>
              <a:rPr lang="pt-BR" sz="2400" dirty="0">
                <a:solidFill>
                  <a:schemeClr val="tx1"/>
                </a:solidFill>
              </a:rPr>
              <a:t>                                         </a:t>
            </a:r>
            <a:r>
              <a:rPr lang="pt-BR" sz="1800" dirty="0">
                <a:solidFill>
                  <a:schemeClr val="tx1"/>
                </a:solidFill>
              </a:rPr>
              <a:t>Casimiro de Abreu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857375"/>
            <a:ext cx="8229600" cy="39417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Oh! Que saudade que tenho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Da aurora da minha vida,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Da minha infância querida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Que os anos não trazem mais!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Que amor, que sonhos, que flores,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Naquelas tardes fagueiras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À sombra das bananeiras,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Debaixo dos laranjais!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dirty="0" smtClean="0">
              <a:solidFill>
                <a:schemeClr val="accent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115616" y="5949280"/>
            <a:ext cx="6696744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0000"/>
                </a:solidFill>
                <a:ea typeface="+mj-ea"/>
                <a:cs typeface="+mj-cs"/>
              </a:rPr>
              <a:t>TRECHO COM EXEMPLO DA FUNÇÃO </a:t>
            </a:r>
            <a:r>
              <a:rPr lang="pt-BR" dirty="0" smtClean="0">
                <a:solidFill>
                  <a:srgbClr val="000000"/>
                </a:solidFill>
                <a:ea typeface="+mj-ea"/>
                <a:cs typeface="+mj-cs"/>
              </a:rPr>
              <a:t>EMOTIVA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666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4983163"/>
            <a:ext cx="8183562" cy="105251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sz="1800" dirty="0" smtClean="0">
                <a:solidFill>
                  <a:srgbClr val="000000"/>
                </a:solidFill>
                <a:effectLst/>
              </a:rPr>
              <a:t>TRECHO COM EXEMPLO DA FUNÇÃO EMOTIVA:</a:t>
            </a:r>
            <a:br>
              <a:rPr lang="pt-BR" sz="1800" dirty="0" smtClean="0">
                <a:solidFill>
                  <a:srgbClr val="000000"/>
                </a:solidFill>
                <a:effectLst/>
              </a:rPr>
            </a:br>
            <a:r>
              <a:rPr lang="pt-BR" sz="1800" dirty="0" smtClean="0">
                <a:solidFill>
                  <a:srgbClr val="000000"/>
                </a:solidFill>
                <a:effectLst/>
              </a:rPr>
              <a:t>Depoimento de Ferreira Gullar. In Revista </a:t>
            </a:r>
            <a:r>
              <a:rPr lang="pt-BR" sz="1800" i="1" dirty="0" smtClean="0">
                <a:solidFill>
                  <a:srgbClr val="000000"/>
                </a:solidFill>
                <a:effectLst/>
              </a:rPr>
              <a:t>Cult</a:t>
            </a:r>
            <a:r>
              <a:rPr lang="pt-BR" sz="1800" dirty="0" smtClean="0">
                <a:solidFill>
                  <a:srgbClr val="000000"/>
                </a:solidFill>
                <a:effectLst/>
              </a:rPr>
              <a:t>, n. 26, set. 1999.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357188"/>
            <a:ext cx="8229600" cy="4530725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b="1" dirty="0" smtClean="0">
                <a:solidFill>
                  <a:schemeClr val="tx1"/>
                </a:solidFill>
              </a:rPr>
              <a:t>“</a:t>
            </a:r>
            <a:r>
              <a:rPr lang="pt-BR" i="1" dirty="0" smtClean="0">
                <a:solidFill>
                  <a:schemeClr val="tx1"/>
                </a:solidFill>
              </a:rPr>
              <a:t>A descoberta da poesia de Carlos Drummond de Andrade, em 1949, atingiu-me de maneira contraditória: chocou-me e obrigou-me a mudar de rumo.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dirty="0" smtClean="0">
                <a:solidFill>
                  <a:schemeClr val="tx1"/>
                </a:solidFill>
              </a:rPr>
              <a:t>           [...]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i="1" dirty="0" smtClean="0">
                <a:solidFill>
                  <a:schemeClr val="tx1"/>
                </a:solidFill>
              </a:rPr>
              <a:t> Mas não conseguia largar o livro de Drummond. Lia e relia alguns dos poemas que mais me </a:t>
            </a:r>
            <a:r>
              <a:rPr lang="pt-BR" i="1" dirty="0" err="1" smtClean="0">
                <a:solidFill>
                  <a:schemeClr val="tx1"/>
                </a:solidFill>
              </a:rPr>
              <a:t>pertubavam</a:t>
            </a:r>
            <a:r>
              <a:rPr lang="pt-BR" i="1" dirty="0" smtClean="0">
                <a:solidFill>
                  <a:schemeClr val="tx1"/>
                </a:solidFill>
              </a:rPr>
              <a:t>. E terminei tomando uma decisão: ler os críticos modernos para entender o que era de fato aquela poesia antipoética. </a:t>
            </a:r>
            <a:r>
              <a:rPr lang="pt-BR" dirty="0" smtClean="0">
                <a:solidFill>
                  <a:schemeClr val="tx1"/>
                </a:solidFill>
              </a:rPr>
              <a:t>[...]”</a:t>
            </a: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dirty="0" smtClean="0">
              <a:solidFill>
                <a:schemeClr val="tx1"/>
              </a:solidFill>
            </a:endParaRPr>
          </a:p>
          <a:p>
            <a:pPr algn="just" eaLnBrk="1" hangingPunct="1">
              <a:lnSpc>
                <a:spcPct val="90000"/>
              </a:lnSpc>
              <a:buFont typeface="Wingdings" pitchFamily="2" charset="2"/>
              <a:buNone/>
            </a:pPr>
            <a:endParaRPr lang="pt-BR" sz="2400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0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42938"/>
            <a:ext cx="8229600" cy="6477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2"/>
                </a:solidFill>
              </a:rPr>
              <a:t>3. </a:t>
            </a:r>
            <a:r>
              <a:rPr lang="pt-BR" sz="2800" u="sng" dirty="0">
                <a:solidFill>
                  <a:schemeClr val="accent2"/>
                </a:solidFill>
              </a:rPr>
              <a:t>Função conativa ou apelativa</a:t>
            </a:r>
            <a:br>
              <a:rPr lang="pt-BR" sz="2800" u="sng" dirty="0">
                <a:solidFill>
                  <a:schemeClr val="accent2"/>
                </a:solidFill>
              </a:rPr>
            </a:br>
            <a:endParaRPr lang="pt-BR" sz="2800" u="sng" dirty="0">
              <a:solidFill>
                <a:schemeClr val="accent2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71500" y="1428750"/>
            <a:ext cx="8229600" cy="4530725"/>
          </a:xfrm>
        </p:spPr>
        <p:txBody>
          <a:bodyPr>
            <a:normAutofit fontScale="85000" lnSpcReduction="10000"/>
          </a:bodyPr>
          <a:lstStyle/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>
                <a:solidFill>
                  <a:schemeClr val="tx1"/>
                </a:solidFill>
              </a:rPr>
              <a:t>Ênfase no destinatário;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>
                <a:solidFill>
                  <a:schemeClr val="tx1"/>
                </a:solidFill>
              </a:rPr>
              <a:t>A intenção do  emissor é influenciar, envolver, persuadir o destinatário;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>
                <a:solidFill>
                  <a:schemeClr val="tx1"/>
                </a:solidFill>
              </a:rPr>
              <a:t>A presença do destinatário é claramente marcada;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marL="265176" indent="-265176" algn="just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>
                <a:solidFill>
                  <a:schemeClr val="tx1"/>
                </a:solidFill>
              </a:rPr>
              <a:t>Em termos gramaticais, estão presentes vocativos, formas gramaticais de segunda pessoa, formas verbais no modo </a:t>
            </a:r>
            <a:r>
              <a:rPr lang="pt-BR" sz="2400" dirty="0" smtClean="0">
                <a:solidFill>
                  <a:schemeClr val="tx1"/>
                </a:solidFill>
              </a:rPr>
              <a:t>imperativo.</a:t>
            </a:r>
            <a:endParaRPr lang="pt-BR" sz="2400" dirty="0">
              <a:solidFill>
                <a:schemeClr val="tx1"/>
              </a:solidFill>
            </a:endParaRPr>
          </a:p>
          <a:p>
            <a:pPr marL="265176" indent="-265176" algn="just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u="sng" dirty="0">
                <a:solidFill>
                  <a:schemeClr val="tx1"/>
                </a:solidFill>
              </a:rPr>
              <a:t>Exemplos prototípicos: </a:t>
            </a:r>
            <a:endParaRPr lang="pt-BR" u="sng" dirty="0">
              <a:solidFill>
                <a:schemeClr val="tx1"/>
              </a:solidFill>
            </a:endParaRP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“</a:t>
            </a:r>
            <a:r>
              <a:rPr lang="pt-BR" sz="2400" dirty="0">
                <a:solidFill>
                  <a:schemeClr val="tx1"/>
                </a:solidFill>
              </a:rPr>
              <a:t>Use e abuse C &amp; A!” 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 </a:t>
            </a:r>
            <a:r>
              <a:rPr lang="pt-BR" sz="2400" dirty="0" smtClean="0">
                <a:solidFill>
                  <a:schemeClr val="tx1"/>
                </a:solidFill>
              </a:rPr>
              <a:t>“</a:t>
            </a:r>
            <a:r>
              <a:rPr lang="pt-BR" sz="2400" dirty="0">
                <a:solidFill>
                  <a:schemeClr val="tx1"/>
                </a:solidFill>
              </a:rPr>
              <a:t>Compre Batom!”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dirty="0">
                <a:solidFill>
                  <a:schemeClr val="tx1"/>
                </a:solidFill>
              </a:rPr>
              <a:t>  </a:t>
            </a:r>
            <a:r>
              <a:rPr lang="pt-BR" sz="2400" dirty="0" smtClean="0">
                <a:solidFill>
                  <a:schemeClr val="tx1"/>
                </a:solidFill>
              </a:rPr>
              <a:t>“</a:t>
            </a:r>
            <a:r>
              <a:rPr lang="pt-BR" sz="2400" dirty="0">
                <a:solidFill>
                  <a:schemeClr val="tx1"/>
                </a:solidFill>
              </a:rPr>
              <a:t>Beba Coca-cola!</a:t>
            </a:r>
          </a:p>
          <a:p>
            <a:pPr marL="265176" indent="-265176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1800" b="1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57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857250"/>
            <a:ext cx="8229600" cy="6302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2"/>
                </a:solidFill>
              </a:rPr>
              <a:t>4. </a:t>
            </a:r>
            <a:r>
              <a:rPr lang="pt-BR" sz="2800" u="sng" dirty="0">
                <a:solidFill>
                  <a:schemeClr val="accent2"/>
                </a:solidFill>
              </a:rPr>
              <a:t>Função fática</a:t>
            </a:r>
            <a:br>
              <a:rPr lang="pt-BR" sz="2800" u="sng" dirty="0">
                <a:solidFill>
                  <a:schemeClr val="accent2"/>
                </a:solidFill>
              </a:rPr>
            </a:br>
            <a:endParaRPr lang="pt-BR" sz="2800" u="sng" dirty="0">
              <a:solidFill>
                <a:schemeClr val="accent2"/>
              </a:solidFill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145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</a:rPr>
              <a:t>Ênfase no canal;</a:t>
            </a:r>
          </a:p>
          <a:p>
            <a:pPr eaLnBrk="1" hangingPunct="1">
              <a:buFont typeface="Wingdings" pitchFamily="2" charset="2"/>
              <a:buChar char="§"/>
            </a:pPr>
            <a:endParaRPr lang="pt-BR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</a:rPr>
              <a:t>A intenção do emissor é simplesmente estabelecer, manter de encerrar o contato entre emissor e receptor;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pt-BR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pt-BR" dirty="0" smtClean="0">
                <a:solidFill>
                  <a:schemeClr val="tx1"/>
                </a:solidFill>
              </a:rPr>
              <a:t>Pode ser utilizada tanto em textos orais como escritos.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pt-BR" sz="2000" b="1" dirty="0" smtClean="0">
              <a:solidFill>
                <a:schemeClr val="tx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t-BR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t-BR" sz="2000" b="1" dirty="0" smtClean="0">
              <a:solidFill>
                <a:schemeClr val="accent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pt-BR" sz="20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9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4" name="Rectangle 4"/>
          <p:cNvSpPr>
            <a:spLocks noGrp="1" noChangeArrowheads="1"/>
          </p:cNvSpPr>
          <p:nvPr>
            <p:ph type="title"/>
          </p:nvPr>
        </p:nvSpPr>
        <p:spPr>
          <a:xfrm>
            <a:off x="503238" y="4983163"/>
            <a:ext cx="8183562" cy="105251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          Sinal </a:t>
            </a:r>
            <a:r>
              <a:rPr lang="pt-BR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fechado</a:t>
            </a:r>
            <a:br>
              <a:rPr lang="pt-BR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</a:br>
            <a:r>
              <a:rPr lang="pt-BR" sz="2800" dirty="0">
                <a:solidFill>
                  <a:schemeClr val="accent1">
                    <a:tint val="88000"/>
                    <a:satMod val="150000"/>
                  </a:schemeClr>
                </a:solidFill>
              </a:rPr>
              <a:t>                                (Paulinho da Viola)</a:t>
            </a:r>
            <a:endParaRPr lang="pt-BR" sz="2400" dirty="0">
              <a:solidFill>
                <a:schemeClr val="accent1">
                  <a:tint val="88000"/>
                  <a:satMod val="150000"/>
                </a:schemeClr>
              </a:solidFill>
            </a:endParaRPr>
          </a:p>
        </p:txBody>
      </p:sp>
      <p:sp>
        <p:nvSpPr>
          <p:cNvPr id="71685" name="Rectangle 5"/>
          <p:cNvSpPr>
            <a:spLocks noGrp="1" noChangeArrowheads="1"/>
          </p:cNvSpPr>
          <p:nvPr>
            <p:ph idx="1"/>
          </p:nvPr>
        </p:nvSpPr>
        <p:spPr>
          <a:xfrm>
            <a:off x="503238" y="530225"/>
            <a:ext cx="8183562" cy="4187825"/>
          </a:xfrm>
        </p:spPr>
        <p:txBody>
          <a:bodyPr>
            <a:normAutofit fontScale="92500" lnSpcReduction="10000"/>
          </a:bodyPr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Olá, como vai?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Eu vou indo, e você, tudo bem?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Tudo bem, eu vou indo, correndo,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pegar meu futuro. E você?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Tudo bem, eu vou indo em busca de um sono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 err="1">
                <a:solidFill>
                  <a:schemeClr val="tx1"/>
                </a:solidFill>
              </a:rPr>
              <a:t>tranqüilo</a:t>
            </a:r>
            <a:r>
              <a:rPr lang="pt-BR" sz="2400" b="1" dirty="0">
                <a:solidFill>
                  <a:schemeClr val="tx1"/>
                </a:solidFill>
              </a:rPr>
              <a:t>, quem sabe?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Quanto tempo...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Pois é, quanto tempo...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Me perdoe a pressa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É a alma dos negócios...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tx1"/>
                </a:solidFill>
              </a:rPr>
              <a:t>            [...]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6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642938"/>
            <a:ext cx="8229600" cy="7032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>
                <a:solidFill>
                  <a:schemeClr val="accent2"/>
                </a:solidFill>
              </a:rPr>
              <a:t>5. </a:t>
            </a:r>
            <a:r>
              <a:rPr lang="pt-BR" sz="2800" u="sng" dirty="0">
                <a:solidFill>
                  <a:schemeClr val="accent2"/>
                </a:solidFill>
              </a:rPr>
              <a:t>Função Metalingüística </a:t>
            </a:r>
            <a:r>
              <a:rPr lang="pt-BR" sz="2800" u="sng" dirty="0">
                <a:solidFill>
                  <a:srgbClr val="0000CC"/>
                </a:solidFill>
              </a:rPr>
              <a:t/>
            </a:r>
            <a:br>
              <a:rPr lang="pt-BR" sz="2800" u="sng" dirty="0">
                <a:solidFill>
                  <a:srgbClr val="0000CC"/>
                </a:solidFill>
              </a:rPr>
            </a:br>
            <a:endParaRPr lang="pt-BR" sz="2800" u="sng" dirty="0">
              <a:solidFill>
                <a:srgbClr val="0000CC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3688"/>
            <a:ext cx="8229600" cy="3922712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Ênfase no código, ou seja, o código é o tema da mensagem;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A intenção do emissor é explicar o próprio código;</a:t>
            </a:r>
          </a:p>
          <a:p>
            <a:pPr algn="just" eaLnBrk="1" hangingPunct="1">
              <a:buFont typeface="Wingdings" pitchFamily="2" charset="2"/>
              <a:buChar char="§"/>
            </a:pPr>
            <a:endParaRPr lang="pt-BR" sz="2400" dirty="0" smtClean="0">
              <a:solidFill>
                <a:schemeClr val="tx1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r>
              <a:rPr lang="pt-BR" sz="2400" dirty="0" smtClean="0">
                <a:solidFill>
                  <a:schemeClr val="tx1"/>
                </a:solidFill>
              </a:rPr>
              <a:t>Função muito utilizada em textos didáticos de ensino de línguas</a:t>
            </a:r>
            <a:r>
              <a:rPr lang="pt-BR" dirty="0">
                <a:solidFill>
                  <a:schemeClr val="tx1"/>
                </a:solidFill>
              </a:rPr>
              <a:t>.</a:t>
            </a:r>
            <a:endParaRPr lang="pt-BR" sz="2000" b="1" dirty="0" smtClean="0">
              <a:solidFill>
                <a:schemeClr val="accent1"/>
              </a:solidFill>
            </a:endParaRPr>
          </a:p>
          <a:p>
            <a:pPr algn="just" eaLnBrk="1" hangingPunct="1">
              <a:buFont typeface="Wingdings" pitchFamily="2" charset="2"/>
              <a:buChar char="§"/>
            </a:pPr>
            <a:endParaRPr lang="pt-BR" sz="2000" b="1" dirty="0" smtClean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91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785938"/>
            <a:ext cx="8183563" cy="4187825"/>
          </a:xfrm>
        </p:spPr>
        <p:txBody>
          <a:bodyPr>
            <a:normAutofit/>
          </a:bodyPr>
          <a:lstStyle/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A intenção do produtor do texto está voltada para a própria mensagem, para a arrumação das palavras, quer na escolha, quer na combinação delas, quer na organização sintática da frase;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Põe em evidência o lado palpável, material dos signos;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Não é exclusiva dos textos poéticos;</a:t>
            </a:r>
          </a:p>
          <a:p>
            <a:pPr marL="265176" indent="-265176" algn="just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pt-BR" sz="2400" dirty="0" smtClean="0">
                <a:solidFill>
                  <a:schemeClr val="tx1"/>
                </a:solidFill>
              </a:rPr>
              <a:t>Em termos linguísticos, estão presentes aspectos como: ritmo, sonoridade, valores conativos e figuras de linguagem.</a:t>
            </a:r>
          </a:p>
          <a:p>
            <a:pPr marL="265176" indent="-265176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183563" cy="105092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2800" dirty="0">
                <a:solidFill>
                  <a:srgbClr val="FFC000"/>
                </a:solidFill>
              </a:rPr>
              <a:t>6. </a:t>
            </a:r>
            <a:r>
              <a:rPr lang="pt-BR" sz="2800" u="sng" dirty="0">
                <a:solidFill>
                  <a:srgbClr val="FFC000"/>
                </a:solidFill>
              </a:rPr>
              <a:t>Função Poética</a:t>
            </a:r>
            <a:endParaRPr lang="en-US" sz="2800" u="sng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302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073206" cy="2304256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Funções da Linguagem e sua Aplicabilidade no Ensino de </a:t>
            </a:r>
            <a:r>
              <a:rPr lang="pt-BR" sz="4000" dirty="0" err="1" smtClean="0">
                <a:solidFill>
                  <a:schemeClr val="accent5">
                    <a:lumMod val="50000"/>
                  </a:schemeClr>
                </a:solidFill>
              </a:rPr>
              <a:t>Lingua</a:t>
            </a:r>
            <a:r>
              <a:rPr lang="pt-BR" sz="4000" dirty="0" smtClean="0">
                <a:solidFill>
                  <a:schemeClr val="accent5">
                    <a:lumMod val="50000"/>
                  </a:schemeClr>
                </a:solidFill>
              </a:rPr>
              <a:t> Materna </a:t>
            </a:r>
            <a:endParaRPr lang="pt-BR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2852936"/>
            <a:ext cx="8229600" cy="3240360"/>
          </a:xfrm>
        </p:spPr>
        <p:txBody>
          <a:bodyPr/>
          <a:lstStyle/>
          <a:p>
            <a:pPr algn="just" eaLnBrk="1" hangingPunct="1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Atividades que privilegiem a identificação de marcas da função expressiva em textos jornalísticos;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just" eaLnBrk="1" hangingPunct="1"/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produção de textos que atendam a diferentes objetivos.</a:t>
            </a:r>
          </a:p>
          <a:p>
            <a:pPr algn="just" eaLnBrk="1" hangingPunct="1">
              <a:buFont typeface="Wingdings" pitchFamily="2" charset="2"/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6702689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183563" cy="1052512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>
                <a:solidFill>
                  <a:schemeClr val="accent5">
                    <a:lumMod val="50000"/>
                  </a:schemeClr>
                </a:solidFill>
              </a:rPr>
              <a:t>Não esquecer que…</a:t>
            </a:r>
            <a:endParaRPr lang="pt-B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28625" y="1928813"/>
            <a:ext cx="8183563" cy="4187825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</a:pPr>
            <a:r>
              <a:rPr lang="en-US" dirty="0" smtClean="0"/>
              <a:t>  </a:t>
            </a:r>
            <a:r>
              <a:rPr lang="pt-BR" dirty="0" smtClean="0">
                <a:solidFill>
                  <a:schemeClr val="tx1"/>
                </a:solidFill>
              </a:rPr>
              <a:t>Objetivo central do ensino de língua materna é formar leitores e  produtores competentes de textos. O estudo das funções da linguagem é uma importante ferramenta para se atingir esse objetivo.</a:t>
            </a:r>
          </a:p>
        </p:txBody>
      </p:sp>
    </p:spTree>
    <p:extLst>
      <p:ext uri="{BB962C8B-B14F-4D97-AF65-F5344CB8AC3E}">
        <p14:creationId xmlns:p14="http://schemas.microsoft.com/office/powerpoint/2010/main" val="3256723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chemeClr val="accent4">
                    <a:lumMod val="50000"/>
                  </a:schemeClr>
                </a:solidFill>
              </a:rPr>
              <a:t>Questão a ser respondida</a:t>
            </a:r>
            <a:endParaRPr lang="pt-BR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2492896"/>
            <a:ext cx="7239000" cy="2664296"/>
          </a:xfrm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ctr"/>
            <a:endParaRPr lang="pt-BR" sz="4000" dirty="0" smtClean="0"/>
          </a:p>
          <a:p>
            <a:pPr algn="ctr"/>
            <a:r>
              <a:rPr lang="pt-BR" sz="4000" dirty="0" smtClean="0"/>
              <a:t>Linguagem: meio de inclusão ou de exclusão?</a:t>
            </a: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5907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pt-BR" dirty="0" smtClean="0"/>
              <a:t>Língua</a:t>
            </a:r>
            <a:endParaRPr lang="pt-BR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916832"/>
            <a:ext cx="8064896" cy="4846320"/>
          </a:xfrm>
        </p:spPr>
        <p:txBody>
          <a:bodyPr/>
          <a:lstStyle/>
          <a:p>
            <a:pPr algn="just"/>
            <a:r>
              <a:rPr lang="pt-BR" dirty="0"/>
              <a:t>Um sistema </a:t>
            </a:r>
            <a:r>
              <a:rPr lang="pt-BR" dirty="0" smtClean="0"/>
              <a:t>de comunicação, </a:t>
            </a:r>
            <a:r>
              <a:rPr lang="pt-BR" dirty="0"/>
              <a:t>criado e produzido no contexto social, dialógico, em contraposição a outros códigos que também podem ser considerados uma forma de linguagem; como, por exemplo, a artística e a musical, </a:t>
            </a:r>
            <a:r>
              <a:rPr lang="pt-BR" dirty="0" smtClean="0"/>
              <a:t>mas que são diferente de uma </a:t>
            </a:r>
            <a:r>
              <a:rPr lang="pt-BR" dirty="0"/>
              <a:t>língua.</a:t>
            </a:r>
          </a:p>
        </p:txBody>
      </p:sp>
    </p:spTree>
    <p:extLst>
      <p:ext uri="{BB962C8B-B14F-4D97-AF65-F5344CB8AC3E}">
        <p14:creationId xmlns:p14="http://schemas.microsoft.com/office/powerpoint/2010/main" val="179190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19256" cy="1635968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t-BR" sz="4000" dirty="0" smtClean="0"/>
              <a:t>LINGUAGEM</a:t>
            </a:r>
            <a:br>
              <a:rPr lang="pt-BR" sz="4000" dirty="0" smtClean="0"/>
            </a:br>
            <a:r>
              <a:rPr lang="pt-BR" sz="4000" dirty="0" smtClean="0"/>
              <a:t>LÍNGUA</a:t>
            </a:r>
            <a:br>
              <a:rPr lang="pt-BR" sz="4000" dirty="0" smtClean="0"/>
            </a:br>
            <a:r>
              <a:rPr lang="pt-BR" sz="4000" dirty="0" smtClean="0"/>
              <a:t>FALA</a:t>
            </a:r>
            <a:endParaRPr lang="pt-BR" sz="40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73429437"/>
              </p:ext>
            </p:extLst>
          </p:nvPr>
        </p:nvGraphicFramePr>
        <p:xfrm>
          <a:off x="107504" y="1772816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4674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332656"/>
            <a:ext cx="8229600" cy="1139825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000" b="1" dirty="0" smtClean="0"/>
              <a:t>O valor simbólico da linguagem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idx="1"/>
          </p:nvPr>
        </p:nvSpPr>
        <p:spPr>
          <a:xfrm>
            <a:off x="107504" y="2060848"/>
            <a:ext cx="8352928" cy="4525963"/>
          </a:xfrm>
        </p:spPr>
        <p:txBody>
          <a:bodyPr/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800" dirty="0" smtClean="0"/>
              <a:t>	</a:t>
            </a:r>
            <a:r>
              <a:rPr lang="pt-BR" sz="2800" dirty="0" smtClean="0">
                <a:solidFill>
                  <a:schemeClr val="accent5">
                    <a:lumMod val="50000"/>
                  </a:schemeClr>
                </a:solidFill>
              </a:rPr>
              <a:t>“As linguagens utilizadas pelos seres humanos pressupõem conhecimento, por parte de seus usuários, do valor simbólico dos seus signos. Se não houvesse acordo com relação a esse valor,  ou seja, se não fosse possível aos usuários de uma mesma linguagem identificar aquilo a que determinado signo faz referência, qualquer interação através da atividade da linguagem ficaria prejudicada, pois não haveria comunicação.” (ABAURRE; PONTARA, 2006, p. 03)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pt-BR" sz="2000" dirty="0" smtClean="0"/>
          </a:p>
        </p:txBody>
      </p:sp>
    </p:spTree>
    <p:extLst>
      <p:ext uri="{BB962C8B-B14F-4D97-AF65-F5344CB8AC3E}">
        <p14:creationId xmlns:p14="http://schemas.microsoft.com/office/powerpoint/2010/main" val="146681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556792"/>
            <a:ext cx="7467600" cy="3951337"/>
          </a:xfrm>
          <a:ln>
            <a:solidFill>
              <a:srgbClr val="FFC000"/>
            </a:solidFill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pt-BR" sz="9600" dirty="0">
                <a:solidFill>
                  <a:schemeClr val="accent2"/>
                </a:solidFill>
              </a:rPr>
              <a:t>Linguagem é interação</a:t>
            </a:r>
          </a:p>
        </p:txBody>
      </p:sp>
    </p:spTree>
    <p:extLst>
      <p:ext uri="{BB962C8B-B14F-4D97-AF65-F5344CB8AC3E}">
        <p14:creationId xmlns:p14="http://schemas.microsoft.com/office/powerpoint/2010/main" val="5174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17575"/>
            <a:ext cx="8229600" cy="11430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sz="3800" b="1" dirty="0" smtClean="0"/>
              <a:t> </a:t>
            </a:r>
            <a:r>
              <a:rPr lang="pt-BR" sz="4000" b="1" dirty="0" smtClean="0"/>
              <a:t>Linguagem e diversidade linguística</a:t>
            </a:r>
            <a:r>
              <a:rPr lang="pt-BR" sz="3800" dirty="0" smtClean="0"/>
              <a:t>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060575"/>
            <a:ext cx="8229600" cy="4525963"/>
          </a:xfrm>
        </p:spPr>
        <p:txBody>
          <a:bodyPr>
            <a:normAutofit/>
          </a:bodyPr>
          <a:lstStyle/>
          <a:p>
            <a:pPr algn="just" eaLnBrk="1" hangingPunct="1">
              <a:buFont typeface="Arial" pitchFamily="34" charset="0"/>
              <a:buChar char="•"/>
            </a:pPr>
            <a:r>
              <a:rPr lang="pt-BR" sz="2800" dirty="0" smtClean="0"/>
              <a:t>Nenhuma língua é homogênea;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Cada variedade de uma língua é resultado das peculiaridades das experiências históricas e sociais do grupo que a fala;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/>
              <a:t>Do ponto de vista exclusivamente linguístico, todas as variedades de uma língua se equivalem e não há como diferenciá-las em termos de melhor ou pior, de certa ou errada. A diferença de valoração das variedades é um fato </a:t>
            </a:r>
            <a:r>
              <a:rPr lang="pt-BR" sz="2800" dirty="0" err="1"/>
              <a:t>socicultural</a:t>
            </a:r>
            <a:r>
              <a:rPr lang="pt-BR" sz="2800" dirty="0"/>
              <a:t>. </a:t>
            </a:r>
          </a:p>
          <a:p>
            <a:pPr algn="just">
              <a:buFont typeface="Arial" pitchFamily="34" charset="0"/>
              <a:buChar char="•"/>
            </a:pPr>
            <a:endParaRPr lang="pt-BR" sz="2800" dirty="0" smtClean="0"/>
          </a:p>
        </p:txBody>
      </p:sp>
      <p:sp>
        <p:nvSpPr>
          <p:cNvPr id="18436" name="Título 1"/>
          <p:cNvSpPr txBox="1">
            <a:spLocks/>
          </p:cNvSpPr>
          <p:nvPr/>
        </p:nvSpPr>
        <p:spPr bwMode="auto">
          <a:xfrm>
            <a:off x="107950" y="84138"/>
            <a:ext cx="84359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Língua Portuguesa, 1º ano</a:t>
            </a:r>
            <a:br>
              <a:rPr lang="pt-BR" sz="2000" b="1">
                <a:solidFill>
                  <a:schemeClr val="bg1"/>
                </a:solidFill>
                <a:latin typeface="Calibri" pitchFamily="34" charset="0"/>
              </a:rPr>
            </a:b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Concepção de Língua e Linguagem, signo e fala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18437" name="CaixaDeTexto 4"/>
          <p:cNvSpPr txBox="1">
            <a:spLocks noChangeArrowheads="1"/>
          </p:cNvSpPr>
          <p:nvPr/>
        </p:nvSpPr>
        <p:spPr bwMode="auto">
          <a:xfrm>
            <a:off x="8172450" y="6165850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hlinkClick r:id="rId2"/>
              </a:rPr>
              <a:t>(2)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59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836613"/>
            <a:ext cx="8229600" cy="11430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b="1" dirty="0" smtClean="0"/>
              <a:t>Linguagem e diversidade linguística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205038"/>
            <a:ext cx="8229600" cy="4525962"/>
          </a:xfrm>
        </p:spPr>
        <p:txBody>
          <a:bodyPr>
            <a:normAutofit/>
          </a:bodyPr>
          <a:lstStyle/>
          <a:p>
            <a:pPr algn="just" eaLnBrk="1" hangingPunct="1">
              <a:buFont typeface="Arial" pitchFamily="34" charset="0"/>
              <a:buChar char="•"/>
            </a:pPr>
            <a:r>
              <a:rPr lang="pt-BR" sz="2800" dirty="0" smtClean="0"/>
              <a:t>As línguas mudam constantemente no tempo;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pt-BR" sz="2800" dirty="0" smtClean="0"/>
              <a:t>A língua varia conforme a região em que é falada;</a:t>
            </a:r>
          </a:p>
          <a:p>
            <a:pPr algn="just" eaLnBrk="1" hangingPunct="1">
              <a:buFont typeface="Arial" pitchFamily="34" charset="0"/>
              <a:buChar char="•"/>
            </a:pPr>
            <a:r>
              <a:rPr lang="pt-BR" sz="2800" dirty="0" smtClean="0"/>
              <a:t>A língua reflete as diferenças socioeconômicas e culturais;</a:t>
            </a:r>
          </a:p>
          <a:p>
            <a:pPr algn="just">
              <a:buFont typeface="Arial" pitchFamily="34" charset="0"/>
              <a:buChar char="•"/>
            </a:pPr>
            <a:r>
              <a:rPr lang="pt-BR" sz="2800" dirty="0" smtClean="0"/>
              <a:t>Nós</a:t>
            </a:r>
            <a:r>
              <a:rPr lang="pt-BR" sz="2800" dirty="0"/>
              <a:t>, falantes, variamos nosso modo de falar conforme a situação em que </a:t>
            </a:r>
            <a:r>
              <a:rPr lang="pt-BR" sz="2800" dirty="0" smtClean="0"/>
              <a:t>estamos;</a:t>
            </a:r>
            <a:endParaRPr lang="pt-BR" sz="2800" dirty="0"/>
          </a:p>
          <a:p>
            <a:pPr eaLnBrk="1" hangingPunct="1">
              <a:buFont typeface="Arial" pitchFamily="34" charset="0"/>
              <a:buChar char="•"/>
            </a:pPr>
            <a:endParaRPr lang="pt-BR" sz="2800" dirty="0" smtClean="0"/>
          </a:p>
          <a:p>
            <a:pPr eaLnBrk="1" hangingPunct="1">
              <a:buFont typeface="Arial" pitchFamily="34" charset="0"/>
              <a:buChar char="•"/>
            </a:pPr>
            <a:endParaRPr lang="pt-BR" sz="2800" dirty="0" smtClean="0"/>
          </a:p>
        </p:txBody>
      </p:sp>
      <p:sp>
        <p:nvSpPr>
          <p:cNvPr id="20484" name="Título 1"/>
          <p:cNvSpPr txBox="1">
            <a:spLocks/>
          </p:cNvSpPr>
          <p:nvPr/>
        </p:nvSpPr>
        <p:spPr bwMode="auto">
          <a:xfrm>
            <a:off x="107950" y="84138"/>
            <a:ext cx="84359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Língua Portuguesa, 1º ano</a:t>
            </a:r>
            <a:br>
              <a:rPr lang="pt-BR" sz="2000" b="1">
                <a:solidFill>
                  <a:schemeClr val="bg1"/>
                </a:solidFill>
                <a:latin typeface="Calibri" pitchFamily="34" charset="0"/>
              </a:rPr>
            </a:b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Concepção de Língua e Linguagem, signo e fala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20485" name="CaixaDeTexto 4"/>
          <p:cNvSpPr txBox="1">
            <a:spLocks noChangeArrowheads="1"/>
          </p:cNvSpPr>
          <p:nvPr/>
        </p:nvSpPr>
        <p:spPr bwMode="auto">
          <a:xfrm>
            <a:off x="8172450" y="6227763"/>
            <a:ext cx="4667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hlinkClick r:id="rId2"/>
              </a:rPr>
              <a:t>(2)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307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908050"/>
            <a:ext cx="8229600" cy="11430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sz="4000" b="1" dirty="0" smtClean="0"/>
              <a:t>Linguagem e diversidade linguística</a:t>
            </a:r>
            <a:r>
              <a:rPr lang="pt-BR" sz="3800" b="1" dirty="0" smtClean="0"/>
              <a:t> 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-38100" y="2204864"/>
            <a:ext cx="8229600" cy="4525963"/>
          </a:xfrm>
        </p:spPr>
        <p:txBody>
          <a:bodyPr/>
          <a:lstStyle/>
          <a:p>
            <a:pPr algn="just" eaLnBrk="1" hangingPunct="1">
              <a:buFont typeface="Arial" pitchFamily="34" charset="0"/>
              <a:buChar char="•"/>
            </a:pPr>
            <a:r>
              <a:rPr lang="pt-BR" sz="4000" dirty="0" smtClean="0"/>
              <a:t> “A ‘</a:t>
            </a:r>
            <a:r>
              <a:rPr lang="pt-BR" sz="4000" dirty="0" err="1" smtClean="0"/>
              <a:t>skrita</a:t>
            </a:r>
            <a:r>
              <a:rPr lang="pt-BR" sz="4000" dirty="0" smtClean="0"/>
              <a:t>’ na internet. Estudos linguístico-discursivos procuram mostrar que ‘</a:t>
            </a:r>
            <a:r>
              <a:rPr lang="pt-BR" sz="4000" dirty="0" err="1" smtClean="0"/>
              <a:t>internetês</a:t>
            </a:r>
            <a:r>
              <a:rPr lang="pt-BR" sz="4000" dirty="0" smtClean="0"/>
              <a:t>’ não é mera reprodução da fala na escrita, mas, sim, uma forma de aproximação entre os falantes” (Fabiana Cristina </a:t>
            </a:r>
            <a:r>
              <a:rPr lang="pt-BR" sz="4000" dirty="0" err="1" smtClean="0"/>
              <a:t>Komesu</a:t>
            </a:r>
            <a:r>
              <a:rPr lang="pt-BR" sz="4000" dirty="0" smtClean="0"/>
              <a:t>).</a:t>
            </a:r>
          </a:p>
          <a:p>
            <a:pPr eaLnBrk="1" hangingPunct="1">
              <a:buFont typeface="Wingdings" pitchFamily="2" charset="2"/>
              <a:buNone/>
            </a:pPr>
            <a:endParaRPr lang="pt-BR" sz="4000" dirty="0" smtClean="0"/>
          </a:p>
        </p:txBody>
      </p:sp>
      <p:sp>
        <p:nvSpPr>
          <p:cNvPr id="22532" name="Título 1"/>
          <p:cNvSpPr txBox="1">
            <a:spLocks/>
          </p:cNvSpPr>
          <p:nvPr/>
        </p:nvSpPr>
        <p:spPr bwMode="auto">
          <a:xfrm>
            <a:off x="107950" y="84138"/>
            <a:ext cx="8435975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 sz="2000" b="1">
                <a:solidFill>
                  <a:schemeClr val="bg1"/>
                </a:solidFill>
                <a:latin typeface="Calibri" pitchFamily="34" charset="0"/>
              </a:rPr>
              <a:t>Língua Portuguesa, 1º ano</a:t>
            </a:r>
            <a:br>
              <a:rPr lang="pt-BR" sz="2000" b="1">
                <a:solidFill>
                  <a:schemeClr val="bg1"/>
                </a:solidFill>
                <a:latin typeface="Calibri" pitchFamily="34" charset="0"/>
              </a:rPr>
            </a:br>
            <a:r>
              <a:rPr lang="pt-BR" sz="2000">
                <a:solidFill>
                  <a:schemeClr val="bg1"/>
                </a:solidFill>
                <a:latin typeface="Calibri" pitchFamily="34" charset="0"/>
              </a:rPr>
              <a:t>Concepção de Língua e Linguagem, signo e fala</a:t>
            </a:r>
            <a:endParaRPr lang="pt-BR" sz="2000">
              <a:latin typeface="Calibri" pitchFamily="34" charset="0"/>
            </a:endParaRPr>
          </a:p>
        </p:txBody>
      </p:sp>
      <p:sp>
        <p:nvSpPr>
          <p:cNvPr id="22533" name="CaixaDeTexto 4"/>
          <p:cNvSpPr txBox="1">
            <a:spLocks noChangeArrowheads="1"/>
          </p:cNvSpPr>
          <p:nvPr/>
        </p:nvSpPr>
        <p:spPr bwMode="auto">
          <a:xfrm>
            <a:off x="8172450" y="6165850"/>
            <a:ext cx="466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pt-BR">
                <a:hlinkClick r:id="rId2"/>
              </a:rPr>
              <a:t>(2)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0868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411759" y="2852936"/>
            <a:ext cx="6048673" cy="2880320"/>
          </a:xfrm>
        </p:spPr>
        <p:txBody>
          <a:bodyPr/>
          <a:lstStyle/>
          <a:p>
            <a:pPr algn="r"/>
            <a:r>
              <a:rPr lang="pt-BR" sz="4000" dirty="0">
                <a:solidFill>
                  <a:schemeClr val="tx1"/>
                </a:solidFill>
                <a:latin typeface="Verdana" pitchFamily="34" charset="0"/>
              </a:rPr>
              <a:t>LINGUAGEM: MEIO DE OPRESSÃO OU DE SOCIALIZAÇÃO?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5805488"/>
            <a:ext cx="6296025" cy="71437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pt-BR" sz="800"/>
          </a:p>
        </p:txBody>
      </p:sp>
    </p:spTree>
    <p:extLst>
      <p:ext uri="{BB962C8B-B14F-4D97-AF65-F5344CB8AC3E}">
        <p14:creationId xmlns:p14="http://schemas.microsoft.com/office/powerpoint/2010/main" val="74496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0"/>
            <a:ext cx="7772400" cy="6858000"/>
          </a:xfrm>
        </p:spPr>
        <p:txBody>
          <a:bodyPr/>
          <a:lstStyle/>
          <a:p>
            <a:r>
              <a:rPr lang="pt-BR" sz="4000" b="1" i="1" dirty="0"/>
              <a:t>Linguagem: meio de inclusão ou de</a:t>
            </a:r>
            <a:r>
              <a:rPr lang="pt-BR" sz="4000" b="1" dirty="0"/>
              <a:t> </a:t>
            </a:r>
            <a:r>
              <a:rPr lang="pt-BR" sz="4000" b="1" i="1" dirty="0"/>
              <a:t>exclusão</a:t>
            </a:r>
            <a:r>
              <a:rPr lang="pt-BR" sz="4000" b="1" dirty="0"/>
              <a:t>?</a:t>
            </a:r>
            <a:r>
              <a:rPr lang="pt-BR" sz="4000" dirty="0"/>
              <a:t> </a:t>
            </a:r>
            <a:br>
              <a:rPr lang="pt-BR" sz="4000" dirty="0"/>
            </a:br>
            <a:r>
              <a:rPr lang="pt-BR" dirty="0"/>
              <a:t/>
            </a:r>
            <a:br>
              <a:rPr lang="pt-BR" dirty="0"/>
            </a:br>
            <a:endParaRPr lang="pt-BR" b="1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 flipV="1">
            <a:off x="1331913" y="6858000"/>
            <a:ext cx="6440487" cy="100013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80000"/>
              </a:lnSpc>
            </a:pPr>
            <a:endParaRPr lang="pt-BR" sz="800"/>
          </a:p>
        </p:txBody>
      </p:sp>
    </p:spTree>
    <p:extLst>
      <p:ext uri="{BB962C8B-B14F-4D97-AF65-F5344CB8AC3E}">
        <p14:creationId xmlns:p14="http://schemas.microsoft.com/office/powerpoint/2010/main" val="388441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pt-BR" dirty="0" smtClean="0"/>
              <a:t>Considerações finais</a:t>
            </a:r>
            <a:endParaRPr lang="pt-BR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2038388"/>
            <a:ext cx="8064896" cy="4126916"/>
          </a:xfrm>
        </p:spPr>
        <p:txBody>
          <a:bodyPr>
            <a:normAutofit/>
          </a:bodyPr>
          <a:lstStyle/>
          <a:p>
            <a:pPr indent="38100" algn="just">
              <a:buFont typeface="Wingdings" pitchFamily="2" charset="2"/>
              <a:buNone/>
            </a:pPr>
            <a:r>
              <a:rPr lang="pt-BR" sz="2800" dirty="0">
                <a:solidFill>
                  <a:schemeClr val="tx1"/>
                </a:solidFill>
              </a:rPr>
              <a:t>Concebendo-se a linguagem como forma de interação, mais do que possibilitar uma transmissão de informações de um emissor a um receptor, a linguagem é vista como um lugar de interação humana. Por meio dela, o sujeito pratica ações que não conseguiria, a não ser por meio da linguagem; com ela, age sobre o outro.</a:t>
            </a:r>
          </a:p>
        </p:txBody>
      </p:sp>
    </p:spTree>
    <p:extLst>
      <p:ext uri="{BB962C8B-B14F-4D97-AF65-F5344CB8AC3E}">
        <p14:creationId xmlns:p14="http://schemas.microsoft.com/office/powerpoint/2010/main" val="136463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pt-BR" b="1" dirty="0" smtClean="0">
                <a:solidFill>
                  <a:schemeClr val="accent4">
                    <a:lumMod val="50000"/>
                  </a:schemeClr>
                </a:solidFill>
              </a:rPr>
              <a:t>Para começar...</a:t>
            </a:r>
            <a:endParaRPr lang="pt-BR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t-BR" sz="2800" dirty="0">
                <a:ea typeface="Verdana" pitchFamily="34" charset="0"/>
                <a:cs typeface="Verdana" pitchFamily="34" charset="0"/>
              </a:rPr>
              <a:t>Novelli (2003) defende que, ao nascer, o homem difere </a:t>
            </a:r>
            <a:r>
              <a:rPr lang="pt-BR" sz="2800" dirty="0" smtClean="0">
                <a:ea typeface="Verdana" pitchFamily="34" charset="0"/>
                <a:cs typeface="Verdana" pitchFamily="34" charset="0"/>
              </a:rPr>
              <a:t>de outros </a:t>
            </a:r>
            <a:r>
              <a:rPr lang="pt-BR" sz="2800" dirty="0">
                <a:ea typeface="Verdana" pitchFamily="34" charset="0"/>
                <a:cs typeface="Verdana" pitchFamily="34" charset="0"/>
              </a:rPr>
              <a:t>animais a partir do momento em que percebe a necessidade do uso da linguagem. Na linguagem e pela linguagem é que </a:t>
            </a:r>
            <a:r>
              <a:rPr lang="pt-BR" sz="2800" i="1" dirty="0">
                <a:ea typeface="Verdana" pitchFamily="34" charset="0"/>
                <a:cs typeface="Verdana" pitchFamily="34" charset="0"/>
              </a:rPr>
              <a:t>"o homem vai se constituir como sujeito. É desta forma que a linguagem, ao viabilizar a relação das pessoas, vai permitir o retorno sobre si como individualidade distinta, possibilitando, então, a comunicação inter-humana".</a:t>
            </a:r>
            <a:r>
              <a:rPr lang="pt-BR" dirty="0">
                <a:ea typeface="Verdana" pitchFamily="34" charset="0"/>
                <a:cs typeface="Verdan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405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r>
              <a:rPr lang="pt-BR" dirty="0"/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038388"/>
            <a:ext cx="8208912" cy="3951337"/>
          </a:xfrm>
        </p:spPr>
        <p:txBody>
          <a:bodyPr/>
          <a:lstStyle/>
          <a:p>
            <a:pPr algn="just">
              <a:buFont typeface="Arial" pitchFamily="34" charset="0"/>
              <a:buChar char="•"/>
            </a:pPr>
            <a:r>
              <a:rPr lang="pt-BR" sz="2800" dirty="0"/>
              <a:t>A linguagem é um instrumento de socialização, de interação, de inclusão e não de </a:t>
            </a:r>
            <a:r>
              <a:rPr lang="pt-BR" sz="2800" dirty="0" smtClean="0"/>
              <a:t>opressão e </a:t>
            </a:r>
            <a:r>
              <a:rPr lang="pt-BR" sz="2800" dirty="0"/>
              <a:t>de propagação de preconceito ou de exclusão. E, para que ela cumpra a sua função precípua, a socialização, faz-se necessário o respeito à diferença, </a:t>
            </a:r>
            <a:r>
              <a:rPr lang="pt-BR" sz="2800" dirty="0" smtClean="0"/>
              <a:t>pois já </a:t>
            </a:r>
            <a:r>
              <a:rPr lang="pt-BR" sz="2800" dirty="0"/>
              <a:t>vivemos na diversidade. </a:t>
            </a:r>
          </a:p>
          <a:p>
            <a:pPr algn="just">
              <a:buFont typeface="Arial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4197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pt-BR" sz="2000" dirty="0"/>
              <a:t>LINGUAGEM</a:t>
            </a:r>
            <a:br>
              <a:rPr lang="pt-BR" sz="2000" dirty="0"/>
            </a:br>
            <a:r>
              <a:rPr lang="pt-BR" sz="2000" dirty="0"/>
              <a:t>Faço boca-de-pito para a fala</a:t>
            </a:r>
            <a:br>
              <a:rPr lang="pt-BR" sz="2000" dirty="0"/>
            </a:br>
            <a:r>
              <a:rPr lang="pt-BR" sz="2000" dirty="0"/>
              <a:t>descansada da gente que proseia,</a:t>
            </a:r>
            <a:br>
              <a:rPr lang="pt-BR" sz="2000" dirty="0"/>
            </a:br>
            <a:r>
              <a:rPr lang="pt-BR" sz="2000" dirty="0"/>
              <a:t>que faz questão de prosear na sala</a:t>
            </a:r>
            <a:br>
              <a:rPr lang="pt-BR" sz="2000" dirty="0"/>
            </a:br>
            <a:r>
              <a:rPr lang="pt-BR" sz="2000" dirty="0"/>
              <a:t>sob o silêncio oleoso da candeia.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E ponho assunto no homem que se cala</a:t>
            </a:r>
            <a:br>
              <a:rPr lang="pt-BR" sz="2000" dirty="0"/>
            </a:br>
            <a:r>
              <a:rPr lang="pt-BR" sz="2000" dirty="0"/>
              <a:t>quando a viola do sertão ponteia</a:t>
            </a:r>
            <a:br>
              <a:rPr lang="pt-BR" sz="2000" dirty="0"/>
            </a:br>
            <a:r>
              <a:rPr lang="pt-BR" sz="2000" dirty="0"/>
              <a:t>na fiúza do amor, como uma bala</a:t>
            </a:r>
            <a:br>
              <a:rPr lang="pt-BR" sz="2000" dirty="0"/>
            </a:br>
            <a:r>
              <a:rPr lang="pt-BR" sz="2000" dirty="0"/>
              <a:t>zunindo no clarão da lua cheia.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Algumas vezes eu me alembro duma</a:t>
            </a:r>
            <a:br>
              <a:rPr lang="pt-BR" sz="2000" dirty="0"/>
            </a:br>
            <a:r>
              <a:rPr lang="pt-BR" sz="2000" dirty="0"/>
              <a:t>tarde na roça: a poeira da boiada</a:t>
            </a:r>
            <a:br>
              <a:rPr lang="pt-BR" sz="2000" dirty="0"/>
            </a:br>
            <a:r>
              <a:rPr lang="pt-BR" sz="2000" dirty="0"/>
              <a:t>e o berrante cortando e dando nó...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2000" dirty="0"/>
              <a:t>É aí que a palavra se avoluma</a:t>
            </a:r>
            <a:br>
              <a:rPr lang="pt-BR" sz="2000" dirty="0"/>
            </a:br>
            <a:r>
              <a:rPr lang="pt-BR" sz="2000" dirty="0"/>
              <a:t>mas não chega a sair, atravessada</a:t>
            </a:r>
            <a:br>
              <a:rPr lang="pt-BR" sz="2000" dirty="0"/>
            </a:br>
            <a:r>
              <a:rPr lang="pt-BR" sz="2000" dirty="0"/>
              <a:t>como espinha de peixe no gogó.</a:t>
            </a:r>
            <a:br>
              <a:rPr lang="pt-BR" sz="2000" dirty="0"/>
            </a:br>
            <a:r>
              <a:rPr lang="pt-BR" sz="2000" dirty="0"/>
              <a:t/>
            </a:r>
            <a:br>
              <a:rPr lang="pt-BR" sz="2000" dirty="0"/>
            </a:br>
            <a:r>
              <a:rPr lang="pt-BR" sz="1800" dirty="0"/>
              <a:t>TELES, Gilberto Mendonça. </a:t>
            </a:r>
            <a:r>
              <a:rPr lang="pt-BR" sz="1800" i="1" dirty="0"/>
              <a:t>Os melhores poemas. </a:t>
            </a:r>
            <a:r>
              <a:rPr lang="pt-BR" sz="1800" dirty="0"/>
              <a:t>São Paulo: Global, 2001, </a:t>
            </a:r>
            <a:r>
              <a:rPr lang="pt-BR" sz="1800" dirty="0" err="1"/>
              <a:t>p.87</a:t>
            </a:r>
            <a:r>
              <a:rPr lang="pt-BR" sz="1800" dirty="0"/>
              <a:t>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6858000"/>
            <a:ext cx="7343775" cy="3494088"/>
          </a:xfrm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67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053168" cy="1618589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pt-BR" sz="4000" dirty="0" smtClean="0"/>
              <a:t>Vamos exercitar as questões discutidas nesta apresentação?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u="sng" smtClean="0">
              <a:hlinkClick r:id="rId2"/>
            </a:endParaRPr>
          </a:p>
          <a:p>
            <a:pPr marL="0" indent="0">
              <a:buNone/>
            </a:pPr>
            <a:r>
              <a:rPr lang="pt-BR" u="sng" smtClean="0">
                <a:hlinkClick r:id="rId2"/>
              </a:rPr>
              <a:t>https</a:t>
            </a:r>
            <a:r>
              <a:rPr lang="pt-BR" u="sng" dirty="0">
                <a:hlinkClick r:id="rId2"/>
              </a:rPr>
              <a:t>://</a:t>
            </a:r>
            <a:r>
              <a:rPr lang="pt-BR" u="sng" dirty="0" err="1">
                <a:hlinkClick r:id="rId2"/>
              </a:rPr>
              <a:t>brainly.com.br</a:t>
            </a:r>
            <a:r>
              <a:rPr lang="pt-BR" u="sng" dirty="0">
                <a:hlinkClick r:id="rId2"/>
              </a:rPr>
              <a:t>/tarefa/6342108</a:t>
            </a:r>
            <a:endParaRPr lang="pt-BR" dirty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u="sng" dirty="0" err="1">
                <a:hlinkClick r:id="rId3"/>
              </a:rPr>
              <a:t>https</a:t>
            </a:r>
            <a:r>
              <a:rPr lang="pt-BR" u="sng" dirty="0">
                <a:hlinkClick r:id="rId3"/>
              </a:rPr>
              <a:t>://</a:t>
            </a:r>
            <a:r>
              <a:rPr lang="pt-BR" u="sng" dirty="0" err="1">
                <a:hlinkClick r:id="rId3"/>
              </a:rPr>
              <a:t>docplayer.com.br</a:t>
            </a:r>
            <a:r>
              <a:rPr lang="pt-BR" u="sng" dirty="0">
                <a:hlinkClick r:id="rId3"/>
              </a:rPr>
              <a:t>/85410026-2o-ano-colegio-bj-guiando-para-inumeras-conquistas-pagina-1-portugues-texto-ate-que-ponto-existimos-a-partir-do-momento-em-que-falamos.html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69021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lnSpc>
                <a:spcPct val="90000"/>
              </a:lnSpc>
            </a:pPr>
            <a:r>
              <a:rPr lang="pt-BR" sz="2800" dirty="0"/>
              <a:t>CARDOSO, Silvia Helena Barbi. </a:t>
            </a:r>
            <a:r>
              <a:rPr lang="pt-BR" sz="2800" i="1" dirty="0"/>
              <a:t>Discurso e ensino</a:t>
            </a:r>
            <a:r>
              <a:rPr lang="pt-BR" sz="2800" dirty="0"/>
              <a:t>. 2.ed. Belo Horizonte: Autêntica, 2003.</a:t>
            </a:r>
          </a:p>
          <a:p>
            <a:pPr algn="just">
              <a:lnSpc>
                <a:spcPct val="90000"/>
              </a:lnSpc>
              <a:buFont typeface="Wingdings" pitchFamily="2" charset="2"/>
              <a:buNone/>
            </a:pPr>
            <a:endParaRPr lang="pt-BR" sz="2800" dirty="0"/>
          </a:p>
          <a:p>
            <a:pPr algn="just">
              <a:lnSpc>
                <a:spcPct val="90000"/>
              </a:lnSpc>
            </a:pPr>
            <a:r>
              <a:rPr lang="pt-BR" sz="2800" dirty="0"/>
              <a:t>GOLDFELD, Márcia. </a:t>
            </a:r>
            <a:r>
              <a:rPr lang="pt-BR" sz="2800" i="1" dirty="0"/>
              <a:t>A criança surda:</a:t>
            </a:r>
            <a:r>
              <a:rPr lang="pt-BR" sz="2800" dirty="0"/>
              <a:t> linguagem e cognição numa perspectiva </a:t>
            </a:r>
            <a:r>
              <a:rPr lang="pt-BR" sz="2800" dirty="0" err="1"/>
              <a:t>sociointeracionista</a:t>
            </a:r>
            <a:r>
              <a:rPr lang="pt-BR" sz="2800" dirty="0"/>
              <a:t>. 2. ed. São Paulo: </a:t>
            </a:r>
            <a:r>
              <a:rPr lang="pt-BR" sz="2800" dirty="0" err="1"/>
              <a:t>Plexus</a:t>
            </a:r>
            <a:r>
              <a:rPr lang="pt-BR" sz="2800" dirty="0"/>
              <a:t> Editora, 2002.</a:t>
            </a:r>
          </a:p>
          <a:p>
            <a:pPr algn="just">
              <a:lnSpc>
                <a:spcPct val="90000"/>
              </a:lnSpc>
            </a:pPr>
            <a:endParaRPr lang="pt-BR" sz="2800" dirty="0"/>
          </a:p>
          <a:p>
            <a:pPr algn="just">
              <a:lnSpc>
                <a:spcPct val="90000"/>
              </a:lnSpc>
            </a:pPr>
            <a:r>
              <a:rPr lang="pt-BR" sz="2800" dirty="0"/>
              <a:t>MANTOAN, Maria Teresa </a:t>
            </a:r>
            <a:r>
              <a:rPr lang="pt-BR" sz="2800" dirty="0" err="1"/>
              <a:t>Eglér</a:t>
            </a:r>
            <a:r>
              <a:rPr lang="pt-BR" sz="2800" dirty="0"/>
              <a:t>. </a:t>
            </a:r>
            <a:r>
              <a:rPr lang="pt-BR" sz="2800" i="1" dirty="0"/>
              <a:t>Inclusão escolar:</a:t>
            </a:r>
            <a:r>
              <a:rPr lang="pt-BR" sz="2800" dirty="0"/>
              <a:t> pontos e contrapontos. São Paulo: SUMMUS, 2006. 103 p.</a:t>
            </a:r>
          </a:p>
          <a:p>
            <a:pPr algn="just">
              <a:lnSpc>
                <a:spcPct val="90000"/>
              </a:lnSpc>
            </a:pPr>
            <a:endParaRPr lang="pt-BR" sz="2800" dirty="0"/>
          </a:p>
          <a:p>
            <a:pPr algn="just">
              <a:lnSpc>
                <a:spcPct val="90000"/>
              </a:lnSpc>
            </a:pPr>
            <a:r>
              <a:rPr lang="pt-BR" sz="2800" dirty="0"/>
              <a:t>Novelli, Ana Lúcia C R. "A questão Humana: Reflexões sobre a fala e o trabalho". In: </a:t>
            </a:r>
            <a:r>
              <a:rPr lang="pt-BR" sz="2800" dirty="0">
                <a:hlinkClick r:id="rId2"/>
              </a:rPr>
              <a:t>http://www.intercom.org.br/gtco/novelli.htm</a:t>
            </a:r>
            <a:r>
              <a:rPr lang="pt-BR" sz="2800" dirty="0"/>
              <a:t> Acesso em: 21/03/2008.</a:t>
            </a:r>
          </a:p>
          <a:p>
            <a:pPr algn="just">
              <a:lnSpc>
                <a:spcPct val="90000"/>
              </a:lnSpc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2738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l"/>
            <a:r>
              <a:rPr lang="pt-BR" sz="6000" dirty="0" smtClean="0">
                <a:solidFill>
                  <a:schemeClr val="accent2"/>
                </a:solidFill>
              </a:rPr>
              <a:t>Contato</a:t>
            </a:r>
            <a:endParaRPr lang="pt-BR" sz="6000" dirty="0">
              <a:solidFill>
                <a:schemeClr val="accent2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3212976"/>
            <a:ext cx="8496944" cy="2952328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4400" dirty="0" smtClean="0"/>
              <a:t> </a:t>
            </a:r>
          </a:p>
          <a:p>
            <a:pPr marL="0" indent="0" algn="ctr">
              <a:buNone/>
            </a:pPr>
            <a:r>
              <a:rPr lang="pt-BR" sz="2800" dirty="0" smtClean="0"/>
              <a:t>Profa. Dra. Silvana </a:t>
            </a:r>
            <a:r>
              <a:rPr lang="pt-BR" sz="2800" dirty="0"/>
              <a:t>Silva de Farias </a:t>
            </a:r>
            <a:r>
              <a:rPr lang="pt-BR" sz="2800" dirty="0" smtClean="0"/>
              <a:t>Araujo</a:t>
            </a:r>
            <a:endParaRPr lang="pt-BR" sz="2800" dirty="0"/>
          </a:p>
          <a:p>
            <a:pPr algn="ctr">
              <a:buFont typeface="Wingdings" pitchFamily="2" charset="2"/>
              <a:buNone/>
            </a:pPr>
            <a:r>
              <a:rPr lang="pt-BR" sz="2800" dirty="0" err="1" smtClean="0">
                <a:hlinkClick r:id="rId2"/>
              </a:rPr>
              <a:t>silvana.uefs.2014@gmail.com</a:t>
            </a:r>
            <a:endParaRPr lang="pt-BR" sz="2800" dirty="0" smtClean="0"/>
          </a:p>
          <a:p>
            <a:pPr algn="ctr">
              <a:buFont typeface="Wingdings" pitchFamily="2" charset="2"/>
              <a:buNone/>
            </a:pP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947033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620688"/>
            <a:ext cx="8064500" cy="12954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pt-BR" sz="4400" b="1" dirty="0" smtClean="0">
                <a:solidFill>
                  <a:schemeClr val="accent5">
                    <a:lumMod val="50000"/>
                  </a:schemeClr>
                </a:solidFill>
              </a:rPr>
              <a:t>Definindo o termo </a:t>
            </a:r>
            <a:r>
              <a:rPr lang="pt-BR" sz="4400" b="1" i="1" dirty="0" smtClean="0">
                <a:solidFill>
                  <a:schemeClr val="accent5">
                    <a:lumMod val="50000"/>
                  </a:schemeClr>
                </a:solidFill>
              </a:rPr>
              <a:t>linguagem</a:t>
            </a:r>
            <a:endParaRPr lang="pt-BR" sz="4400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276872"/>
            <a:ext cx="8121080" cy="4248274"/>
          </a:xfrm>
        </p:spPr>
        <p:txBody>
          <a:bodyPr/>
          <a:lstStyle/>
          <a:p>
            <a:pPr marL="0" indent="0" algn="just">
              <a:buFont typeface="Wingdings" pitchFamily="2" charset="2"/>
              <a:buNone/>
            </a:pPr>
            <a:r>
              <a:rPr lang="pt-BR" sz="3200" dirty="0" smtClean="0"/>
              <a:t>O </a:t>
            </a:r>
            <a:r>
              <a:rPr lang="pt-BR" sz="3200" dirty="0"/>
              <a:t>termo linguagem tem um sentido bastante amplo, é tudo que envolve significação, que tem um valor semiótico e não se restringe a uma forma de comunicação.</a:t>
            </a:r>
          </a:p>
        </p:txBody>
      </p:sp>
    </p:spTree>
    <p:extLst>
      <p:ext uri="{BB962C8B-B14F-4D97-AF65-F5344CB8AC3E}">
        <p14:creationId xmlns:p14="http://schemas.microsoft.com/office/powerpoint/2010/main" val="282288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/>
          <a:lstStyle/>
          <a:p>
            <a:pPr eaLnBrk="1" hangingPunct="1">
              <a:defRPr/>
            </a:pPr>
            <a:r>
              <a:rPr lang="pt-BR" b="1" dirty="0" smtClean="0">
                <a:solidFill>
                  <a:schemeClr val="accent5">
                    <a:lumMod val="50000"/>
                  </a:schemeClr>
                </a:solidFill>
              </a:rPr>
              <a:t>LINGUAGEM É...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38388"/>
            <a:ext cx="7992888" cy="3951337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800" dirty="0" smtClean="0"/>
              <a:t>	A atividade humana revela</a:t>
            </a:r>
            <a:r>
              <a:rPr lang="pt-BR" sz="2800" b="1" dirty="0" smtClean="0"/>
              <a:t> aspectos históricos, sociais e culturais</a:t>
            </a:r>
            <a:r>
              <a:rPr lang="pt-BR" sz="2800" dirty="0" smtClean="0"/>
              <a:t>. É por meio da linguagem que o ser humano organiza e dá forma às suas experiências. Seu uso ocorre na interação social e pressupõe a existência de interlocutores. São exemplos de diferentes linguagens utilizadas pelo ser humano </a:t>
            </a:r>
            <a:r>
              <a:rPr lang="pt-BR" sz="2800" dirty="0" smtClean="0">
                <a:solidFill>
                  <a:schemeClr val="accent2"/>
                </a:solidFill>
              </a:rPr>
              <a:t>as línguas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chemeClr val="accent2"/>
                </a:solidFill>
              </a:rPr>
              <a:t>a pintura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chemeClr val="accent2"/>
                </a:solidFill>
              </a:rPr>
              <a:t>a dança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chemeClr val="accent2"/>
                </a:solidFill>
              </a:rPr>
              <a:t>os logotipos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chemeClr val="accent2"/>
                </a:solidFill>
              </a:rPr>
              <a:t>os quadrinhos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chemeClr val="accent2"/>
                </a:solidFill>
              </a:rPr>
              <a:t>os sistemas gestuais</a:t>
            </a:r>
            <a:r>
              <a:rPr lang="pt-BR" sz="2800" dirty="0" smtClean="0"/>
              <a:t>, </a:t>
            </a:r>
            <a:r>
              <a:rPr lang="pt-BR" sz="2800" dirty="0" smtClean="0">
                <a:solidFill>
                  <a:schemeClr val="accent2"/>
                </a:solidFill>
              </a:rPr>
              <a:t>entre outros</a:t>
            </a:r>
            <a:r>
              <a:rPr lang="pt-BR" sz="28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921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000" b="1" dirty="0" smtClean="0">
                <a:solidFill>
                  <a:schemeClr val="accent5">
                    <a:lumMod val="50000"/>
                  </a:schemeClr>
                </a:solidFill>
              </a:rPr>
              <a:t>Usamos a linguagem para...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060848"/>
            <a:ext cx="8064896" cy="2392090"/>
          </a:xfrm>
        </p:spPr>
        <p:txBody>
          <a:bodyPr>
            <a:normAutofit/>
          </a:bodyPr>
          <a:lstStyle/>
          <a:p>
            <a:pPr algn="just" eaLnBrk="1" hangingPunct="1">
              <a:buFont typeface="Wingdings" pitchFamily="2" charset="2"/>
              <a:buNone/>
              <a:defRPr/>
            </a:pPr>
            <a:r>
              <a:rPr lang="pt-BR" sz="2800" dirty="0" smtClean="0"/>
              <a:t>	... uma gama enorme de funções: pedir ou transmitir informações (questões práticas e imediatas), mas também para questões mais subjetivas, que se expressam nas palavras, nos sentimentos, nas sensações e nas emoções.</a:t>
            </a:r>
          </a:p>
        </p:txBody>
      </p:sp>
    </p:spTree>
    <p:extLst>
      <p:ext uri="{BB962C8B-B14F-4D97-AF65-F5344CB8AC3E}">
        <p14:creationId xmlns:p14="http://schemas.microsoft.com/office/powerpoint/2010/main" val="425969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908050"/>
            <a:ext cx="7772400" cy="5048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3400" dirty="0">
                <a:solidFill>
                  <a:schemeClr val="accent1"/>
                </a:solidFill>
              </a:rPr>
              <a:t>Processo de comunicação</a:t>
            </a:r>
          </a:p>
        </p:txBody>
      </p:sp>
      <p:pic>
        <p:nvPicPr>
          <p:cNvPr id="7171" name="Picture 4"/>
          <p:cNvPicPr>
            <a:picLocks noGrp="1" noChangeAspect="1" noChangeArrowheads="1"/>
          </p:cNvPicPr>
          <p:nvPr>
            <p:ph type="subTitle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628775"/>
            <a:ext cx="7200900" cy="3887788"/>
          </a:xfrm>
          <a:noFill/>
        </p:spPr>
      </p:pic>
      <p:sp>
        <p:nvSpPr>
          <p:cNvPr id="7172" name="Rectangle 6"/>
          <p:cNvSpPr>
            <a:spLocks noChangeArrowheads="1"/>
          </p:cNvSpPr>
          <p:nvPr/>
        </p:nvSpPr>
        <p:spPr bwMode="auto">
          <a:xfrm>
            <a:off x="3779838" y="1758950"/>
            <a:ext cx="1882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u="none" dirty="0">
                <a:solidFill>
                  <a:schemeClr val="accent5">
                    <a:lumMod val="50000"/>
                  </a:schemeClr>
                </a:solidFill>
                <a:latin typeface="Arial" charset="0"/>
              </a:rPr>
              <a:t>REFERENTE</a:t>
            </a:r>
          </a:p>
        </p:txBody>
      </p:sp>
    </p:spTree>
    <p:extLst>
      <p:ext uri="{BB962C8B-B14F-4D97-AF65-F5344CB8AC3E}">
        <p14:creationId xmlns:p14="http://schemas.microsoft.com/office/powerpoint/2010/main" val="85897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183563" cy="1050925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</a:rPr>
              <a:t>Correlação entre os elementos da comunicação e as funções da linguagem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14500"/>
            <a:ext cx="7704856" cy="4234780"/>
          </a:xfrm>
        </p:spPr>
        <p:txBody>
          <a:bodyPr>
            <a:normAutofit lnSpcReduction="10000"/>
          </a:bodyPr>
          <a:lstStyle/>
          <a:p>
            <a:pPr marL="1416050" lvl="4" indent="-1416050" algn="ctr" eaLnBrk="1" hangingPunct="1">
              <a:buFont typeface="Wingdings" pitchFamily="2" charset="2"/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Referente</a:t>
            </a:r>
          </a:p>
          <a:p>
            <a:pPr marL="0" lvl="4" indent="0" algn="ctr" defTabSz="249238" eaLnBrk="1" hangingPunct="1">
              <a:buFont typeface="Wingdings" pitchFamily="2" charset="2"/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Função referencial</a:t>
            </a:r>
          </a:p>
          <a:p>
            <a:pPr lvl="4" algn="ctr" eaLnBrk="1" hangingPunct="1">
              <a:buFont typeface="Wingdings" pitchFamily="2" charset="2"/>
              <a:buNone/>
            </a:pPr>
            <a:endParaRPr lang="pt-BR" sz="1800" b="1" dirty="0">
              <a:solidFill>
                <a:schemeClr val="tx1"/>
              </a:solidFill>
            </a:endParaRPr>
          </a:p>
          <a:p>
            <a:pPr marL="1416050" lvl="4" indent="-1416050" algn="ctr" eaLnBrk="1" hangingPunct="1">
              <a:buFont typeface="Wingdings" pitchFamily="2" charset="2"/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Mensagem</a:t>
            </a:r>
          </a:p>
          <a:p>
            <a:pPr marL="88900" lvl="4" indent="0" algn="ctr" eaLnBrk="1" hangingPunct="1">
              <a:buFont typeface="Wingdings" pitchFamily="2" charset="2"/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Função poética</a:t>
            </a:r>
          </a:p>
          <a:p>
            <a:pPr marL="1416050" lvl="4" indent="-1238250" algn="ctr" eaLnBrk="1" hangingPunct="1">
              <a:buFont typeface="Wingdings" pitchFamily="2" charset="2"/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Destinador                          Destinatário </a:t>
            </a:r>
          </a:p>
          <a:p>
            <a:pPr marL="1416050" lvl="4" indent="-1327150" algn="ctr" eaLnBrk="1" hangingPunct="1">
              <a:buFont typeface="Wingdings" pitchFamily="2" charset="2"/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Função emotiva                  Função conativa</a:t>
            </a:r>
          </a:p>
          <a:p>
            <a:pPr lvl="4" algn="ctr" eaLnBrk="1" hangingPunct="1">
              <a:buFont typeface="Wingdings" pitchFamily="2" charset="2"/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                </a:t>
            </a:r>
          </a:p>
          <a:p>
            <a:pPr marL="1416050" lvl="4" indent="-1416050" algn="ctr" eaLnBrk="1" hangingPunct="1">
              <a:buFont typeface="Wingdings" pitchFamily="2" charset="2"/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Contato</a:t>
            </a:r>
          </a:p>
          <a:p>
            <a:pPr marL="1416050" lvl="4" indent="-1416050" algn="ctr" eaLnBrk="1" hangingPunct="1">
              <a:buFont typeface="Wingdings" pitchFamily="2" charset="2"/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   Função fática</a:t>
            </a:r>
          </a:p>
          <a:p>
            <a:pPr lvl="4" algn="ctr" eaLnBrk="1" hangingPunct="1">
              <a:buFont typeface="Wingdings" pitchFamily="2" charset="2"/>
              <a:buNone/>
            </a:pPr>
            <a:endParaRPr lang="pt-BR" sz="1800" b="1" dirty="0" smtClean="0">
              <a:solidFill>
                <a:schemeClr val="tx1"/>
              </a:solidFill>
            </a:endParaRPr>
          </a:p>
          <a:p>
            <a:pPr marL="266700" lvl="4" indent="-266700" algn="ctr" eaLnBrk="1" hangingPunct="1">
              <a:buFont typeface="Wingdings" pitchFamily="2" charset="2"/>
              <a:buNone/>
            </a:pPr>
            <a:r>
              <a:rPr lang="pt-BR" sz="1800" b="1" dirty="0" smtClean="0">
                <a:solidFill>
                  <a:schemeClr val="tx1"/>
                </a:solidFill>
              </a:rPr>
              <a:t>     Código</a:t>
            </a:r>
          </a:p>
          <a:p>
            <a:pPr marL="1416050" lvl="4" indent="-1416050" algn="ctr" eaLnBrk="1" hangingPunct="1">
              <a:buFont typeface="Wingdings" pitchFamily="2" charset="2"/>
              <a:buNone/>
            </a:pPr>
            <a:r>
              <a:rPr lang="pt-BR" sz="1800" dirty="0" smtClean="0">
                <a:solidFill>
                  <a:schemeClr val="tx1"/>
                </a:solidFill>
              </a:rPr>
              <a:t>Função metalinguística</a:t>
            </a:r>
          </a:p>
          <a:p>
            <a:pPr lvl="4" eaLnBrk="1" hangingPunct="1">
              <a:buFont typeface="Wingdings" pitchFamily="2" charset="2"/>
              <a:buNone/>
            </a:pPr>
            <a:endParaRPr lang="pt-BR" sz="1800" b="1" dirty="0" smtClean="0">
              <a:solidFill>
                <a:schemeClr val="folHlink"/>
              </a:solidFill>
            </a:endParaRPr>
          </a:p>
          <a:p>
            <a:pPr lvl="4" eaLnBrk="1" hangingPunct="1">
              <a:buFont typeface="Wingdings" pitchFamily="2" charset="2"/>
              <a:buNone/>
            </a:pPr>
            <a:endParaRPr lang="pt-BR" sz="1800" b="1" dirty="0" smtClean="0">
              <a:solidFill>
                <a:schemeClr val="folHlink"/>
              </a:solidFill>
            </a:endParaRPr>
          </a:p>
          <a:p>
            <a:pPr lvl="4" eaLnBrk="1" hangingPunct="1">
              <a:buFont typeface="Wingdings" pitchFamily="2" charset="2"/>
              <a:buNone/>
            </a:pPr>
            <a:endParaRPr lang="pt-BR" sz="1800" b="1" dirty="0" smtClean="0">
              <a:solidFill>
                <a:schemeClr val="folHlink"/>
              </a:solidFill>
            </a:endParaRPr>
          </a:p>
          <a:p>
            <a:pPr lvl="4" eaLnBrk="1" hangingPunct="1">
              <a:buFont typeface="Wingdings" pitchFamily="2" charset="2"/>
              <a:buNone/>
            </a:pPr>
            <a:endParaRPr lang="pt-BR" sz="1800" b="1" dirty="0" smtClean="0">
              <a:solidFill>
                <a:schemeClr val="folHlink"/>
              </a:solidFill>
            </a:endParaRPr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4139952" y="3676836"/>
            <a:ext cx="93610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55576" y="6021288"/>
            <a:ext cx="78488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 depender do elemento da comunicação que recebe ênfase, a linguagem exerce uma certa função.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879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428625"/>
            <a:ext cx="8229600" cy="431800"/>
          </a:xfrm>
          <a:solidFill>
            <a:schemeClr val="bg2">
              <a:lumMod val="50000"/>
            </a:schemeClr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pt-BR" sz="2800" b="1" dirty="0">
                <a:solidFill>
                  <a:schemeClr val="tx1"/>
                </a:solidFill>
              </a:rPr>
              <a:t>As funções da linguagem</a:t>
            </a:r>
            <a:endParaRPr lang="pt-BR" sz="2400" b="1" dirty="0">
              <a:solidFill>
                <a:schemeClr val="tx1"/>
              </a:solidFill>
            </a:endParaRP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514975"/>
          </a:xfrm>
        </p:spPr>
        <p:txBody>
          <a:bodyPr>
            <a:normAutofit/>
          </a:bodyPr>
          <a:lstStyle/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t-BR" sz="2400" b="1" dirty="0">
                <a:solidFill>
                  <a:schemeClr val="accent2"/>
                </a:solidFill>
              </a:rPr>
              <a:t>1. </a:t>
            </a:r>
            <a:r>
              <a:rPr lang="pt-BR" sz="2400" b="1" u="sng" dirty="0">
                <a:solidFill>
                  <a:schemeClr val="accent2"/>
                </a:solidFill>
              </a:rPr>
              <a:t>Função referencial ou denotativa</a:t>
            </a: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b="1" u="sng" dirty="0">
              <a:solidFill>
                <a:srgbClr val="0000CC"/>
              </a:solidFill>
            </a:endParaRP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tx1"/>
                </a:solidFill>
              </a:rPr>
              <a:t>Ênfase no referente;</a:t>
            </a: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000" dirty="0">
              <a:solidFill>
                <a:schemeClr val="tx1"/>
              </a:solidFill>
            </a:endParaRP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tx1"/>
                </a:solidFill>
              </a:rPr>
              <a:t>A intenção do emissor é transmitir ao destinatário dados da realidade de forma direta, objetiva e sem ambigüidades;</a:t>
            </a: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000" dirty="0">
              <a:solidFill>
                <a:schemeClr val="tx1"/>
              </a:solidFill>
            </a:endParaRP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tx1"/>
                </a:solidFill>
              </a:rPr>
              <a:t>Predomina em textos informativos por excelência:  textos técnicos, científicos, descritivos, instrucionais, jornalísticos; </a:t>
            </a: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dirty="0">
              <a:solidFill>
                <a:schemeClr val="tx1"/>
              </a:solidFill>
            </a:endParaRP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000" dirty="0">
                <a:solidFill>
                  <a:schemeClr val="tx1"/>
                </a:solidFill>
              </a:rPr>
              <a:t>Em termos gramaticais, estão presentes a linguagem denotativa, formas gramaticais de terceira pessoa, bem como a ordem </a:t>
            </a:r>
            <a:r>
              <a:rPr lang="pt-BR" sz="2000" dirty="0" smtClean="0">
                <a:solidFill>
                  <a:schemeClr val="tx1"/>
                </a:solidFill>
              </a:rPr>
              <a:t>direta.</a:t>
            </a:r>
            <a:endParaRPr lang="pt-BR" sz="2000" dirty="0">
              <a:solidFill>
                <a:schemeClr val="tx1"/>
              </a:solidFill>
            </a:endParaRP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dirty="0">
              <a:solidFill>
                <a:schemeClr val="tx1"/>
              </a:solidFill>
            </a:endParaRPr>
          </a:p>
          <a:p>
            <a:pPr marL="0" indent="0" algn="just" eaLnBrk="1" fontAlgn="auto" hangingPunct="1">
              <a:lnSpc>
                <a:spcPct val="80000"/>
              </a:lnSpc>
              <a:spcAft>
                <a:spcPts val="0"/>
              </a:spcAft>
              <a:buNone/>
              <a:defRPr/>
            </a:pPr>
            <a:r>
              <a:rPr lang="pt-BR" sz="2000" b="1" dirty="0">
                <a:solidFill>
                  <a:schemeClr val="tx1"/>
                </a:solidFill>
              </a:rPr>
              <a:t>DESAFIO: </a:t>
            </a:r>
            <a:r>
              <a:rPr lang="pt-BR" sz="2000" i="1" dirty="0">
                <a:solidFill>
                  <a:schemeClr val="tx1"/>
                </a:solidFill>
              </a:rPr>
              <a:t>“Como se produzir textos em que não se notem marcas do emissor? Em outras palavras, como ser objetivo e impessoal ao redigir ou contar um fato</a:t>
            </a:r>
            <a:r>
              <a:rPr lang="pt-BR" sz="2000" b="1" i="1" dirty="0">
                <a:solidFill>
                  <a:schemeClr val="tx1"/>
                </a:solidFill>
              </a:rPr>
              <a:t>?”</a:t>
            </a: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pt-BR" sz="2000" b="1" u="sng" dirty="0">
              <a:solidFill>
                <a:schemeClr val="tx1"/>
              </a:solidFill>
            </a:endParaRPr>
          </a:p>
          <a:p>
            <a:pPr marL="609600" indent="-609600" algn="just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400" b="1" u="sng" dirty="0">
              <a:solidFill>
                <a:schemeClr val="folHlink"/>
              </a:solidFill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000" b="1" dirty="0">
              <a:solidFill>
                <a:schemeClr val="folHlink"/>
              </a:solidFill>
            </a:endParaRPr>
          </a:p>
          <a:p>
            <a:pPr marL="609600" indent="-609600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pt-BR" sz="2000" b="1" dirty="0">
              <a:solidFill>
                <a:schemeClr val="fol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50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TM01790492[[fn=Sketchbook]]</Template>
  <TotalTime>249</TotalTime>
  <Words>1381</Words>
  <Application>Microsoft Office PowerPoint</Application>
  <PresentationFormat>Apresentação na tela (4:3)</PresentationFormat>
  <Paragraphs>176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34</vt:i4>
      </vt:variant>
    </vt:vector>
  </HeadingPairs>
  <TitlesOfParts>
    <vt:vector size="35" baseType="lpstr">
      <vt:lpstr>Sketchbook</vt:lpstr>
      <vt:lpstr>A VARIAÇÃO LINGUÍSTICA NA SALA DE AULA</vt:lpstr>
      <vt:lpstr>Questão a ser respondida</vt:lpstr>
      <vt:lpstr>Para começar...</vt:lpstr>
      <vt:lpstr> Definindo o termo linguagem</vt:lpstr>
      <vt:lpstr>LINGUAGEM É...</vt:lpstr>
      <vt:lpstr>Usamos a linguagem para...</vt:lpstr>
      <vt:lpstr>Processo de comunicação</vt:lpstr>
      <vt:lpstr>Correlação entre os elementos da comunicação e as funções da linguagem</vt:lpstr>
      <vt:lpstr>As funções da linguagem</vt:lpstr>
      <vt:lpstr>Apresentação do PowerPoint</vt:lpstr>
      <vt:lpstr>Meus oito anos                                           Casimiro de Abreu</vt:lpstr>
      <vt:lpstr>TRECHO COM EXEMPLO DA FUNÇÃO EMOTIVA: Depoimento de Ferreira Gullar. In Revista Cult, n. 26, set. 1999.</vt:lpstr>
      <vt:lpstr>3. Função conativa ou apelativa </vt:lpstr>
      <vt:lpstr>4. Função fática </vt:lpstr>
      <vt:lpstr>                                   Sinal fechado                                 (Paulinho da Viola)</vt:lpstr>
      <vt:lpstr>5. Função Metalingüística  </vt:lpstr>
      <vt:lpstr>6. Função Poética</vt:lpstr>
      <vt:lpstr>Funções da Linguagem e sua Aplicabilidade no Ensino de Lingua Materna </vt:lpstr>
      <vt:lpstr>Não esquecer que…</vt:lpstr>
      <vt:lpstr>Língua</vt:lpstr>
      <vt:lpstr>LINGUAGEM LÍNGUA FALA</vt:lpstr>
      <vt:lpstr>O valor simbólico da linguagem</vt:lpstr>
      <vt:lpstr>Apresentação do PowerPoint</vt:lpstr>
      <vt:lpstr> Linguagem e diversidade linguística </vt:lpstr>
      <vt:lpstr>Linguagem e diversidade linguística</vt:lpstr>
      <vt:lpstr>Linguagem e diversidade linguística </vt:lpstr>
      <vt:lpstr>LINGUAGEM: MEIO DE OPRESSÃO OU DE SOCIALIZAÇÃO?</vt:lpstr>
      <vt:lpstr>Linguagem: meio de inclusão ou de exclusão?   </vt:lpstr>
      <vt:lpstr>Considerações finais</vt:lpstr>
      <vt:lpstr>Considerações finais</vt:lpstr>
      <vt:lpstr>LINGUAGEM Faço boca-de-pito para a fala descansada da gente que proseia, que faz questão de prosear na sala sob o silêncio oleoso da candeia.  E ponho assunto no homem que se cala quando a viola do sertão ponteia na fiúza do amor, como uma bala zunindo no clarão da lua cheia.  Algumas vezes eu me alembro duma tarde na roça: a poeira da boiada e o berrante cortando e dando nó...  É aí que a palavra se avoluma mas não chega a sair, atravessada como espinha de peixe no gogó.  TELES, Gilberto Mendonça. Os melhores poemas. São Paulo: Global, 2001, p.87.</vt:lpstr>
      <vt:lpstr>Vamos exercitar as questões discutidas nesta apresentação?</vt:lpstr>
      <vt:lpstr>Referências</vt:lpstr>
      <vt:lpstr>Contato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PC</dc:creator>
  <cp:lastModifiedBy>PC</cp:lastModifiedBy>
  <cp:revision>13</cp:revision>
  <dcterms:created xsi:type="dcterms:W3CDTF">2020-04-20T15:35:22Z</dcterms:created>
  <dcterms:modified xsi:type="dcterms:W3CDTF">2020-04-20T19:51:53Z</dcterms:modified>
</cp:coreProperties>
</file>