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56" r:id="rId2"/>
    <p:sldId id="343" r:id="rId3"/>
    <p:sldId id="344" r:id="rId4"/>
    <p:sldId id="345" r:id="rId5"/>
    <p:sldId id="267" r:id="rId6"/>
    <p:sldId id="269" r:id="rId7"/>
    <p:sldId id="268" r:id="rId8"/>
    <p:sldId id="346" r:id="rId9"/>
    <p:sldId id="270" r:id="rId10"/>
    <p:sldId id="347" r:id="rId11"/>
    <p:sldId id="348" r:id="rId12"/>
    <p:sldId id="367" r:id="rId13"/>
    <p:sldId id="368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271" r:id="rId22"/>
    <p:sldId id="349" r:id="rId23"/>
    <p:sldId id="338" r:id="rId24"/>
    <p:sldId id="313" r:id="rId25"/>
    <p:sldId id="314" r:id="rId26"/>
    <p:sldId id="257" r:id="rId27"/>
    <p:sldId id="350" r:id="rId28"/>
    <p:sldId id="273" r:id="rId29"/>
    <p:sldId id="316" r:id="rId30"/>
    <p:sldId id="305" r:id="rId31"/>
    <p:sldId id="351" r:id="rId32"/>
    <p:sldId id="287" r:id="rId33"/>
    <p:sldId id="288" r:id="rId34"/>
    <p:sldId id="289" r:id="rId35"/>
    <p:sldId id="352" r:id="rId36"/>
    <p:sldId id="292" r:id="rId37"/>
    <p:sldId id="353" r:id="rId38"/>
    <p:sldId id="293" r:id="rId39"/>
    <p:sldId id="354" r:id="rId40"/>
    <p:sldId id="355" r:id="rId41"/>
    <p:sldId id="290" r:id="rId42"/>
    <p:sldId id="306" r:id="rId43"/>
    <p:sldId id="356" r:id="rId44"/>
    <p:sldId id="291" r:id="rId45"/>
    <p:sldId id="357" r:id="rId46"/>
    <p:sldId id="274" r:id="rId47"/>
    <p:sldId id="318" r:id="rId48"/>
    <p:sldId id="358" r:id="rId49"/>
    <p:sldId id="319" r:id="rId50"/>
    <p:sldId id="320" r:id="rId51"/>
    <p:sldId id="359" r:id="rId52"/>
    <p:sldId id="321" r:id="rId53"/>
    <p:sldId id="360" r:id="rId54"/>
    <p:sldId id="275" r:id="rId55"/>
    <p:sldId id="361" r:id="rId56"/>
    <p:sldId id="276" r:id="rId57"/>
    <p:sldId id="362" r:id="rId58"/>
    <p:sldId id="277" r:id="rId59"/>
    <p:sldId id="285" r:id="rId60"/>
    <p:sldId id="363" r:id="rId61"/>
    <p:sldId id="300" r:id="rId62"/>
    <p:sldId id="317" r:id="rId63"/>
    <p:sldId id="322" r:id="rId64"/>
    <p:sldId id="325" r:id="rId65"/>
    <p:sldId id="324" r:id="rId66"/>
    <p:sldId id="304" r:id="rId67"/>
    <p:sldId id="329" r:id="rId68"/>
    <p:sldId id="330" r:id="rId69"/>
    <p:sldId id="323" r:id="rId70"/>
    <p:sldId id="327" r:id="rId71"/>
    <p:sldId id="364" r:id="rId72"/>
    <p:sldId id="307" r:id="rId73"/>
    <p:sldId id="308" r:id="rId74"/>
    <p:sldId id="309" r:id="rId75"/>
    <p:sldId id="365" r:id="rId76"/>
    <p:sldId id="310" r:id="rId77"/>
    <p:sldId id="283" r:id="rId78"/>
    <p:sldId id="331" r:id="rId79"/>
    <p:sldId id="332" r:id="rId80"/>
    <p:sldId id="376" r:id="rId81"/>
    <p:sldId id="366" r:id="rId82"/>
    <p:sldId id="341" r:id="rId83"/>
    <p:sldId id="334" r:id="rId84"/>
    <p:sldId id="335" r:id="rId85"/>
    <p:sldId id="336" r:id="rId86"/>
    <p:sldId id="315" r:id="rId87"/>
    <p:sldId id="337" r:id="rId88"/>
    <p:sldId id="377" r:id="rId89"/>
    <p:sldId id="378" r:id="rId90"/>
    <p:sldId id="295" r:id="rId91"/>
    <p:sldId id="297" r:id="rId92"/>
    <p:sldId id="298" r:id="rId93"/>
    <p:sldId id="299" r:id="rId94"/>
  </p:sldIdLst>
  <p:sldSz cx="12192000" cy="6858000"/>
  <p:notesSz cx="12192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660"/>
  </p:normalViewPr>
  <p:slideViewPr>
    <p:cSldViewPr>
      <p:cViewPr>
        <p:scale>
          <a:sx n="80" d="100"/>
          <a:sy n="80" d="100"/>
        </p:scale>
        <p:origin x="-72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7B762-8C60-4C4E-97A9-37C878A22A04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F0F06-36F1-487B-B59B-C773D581ED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101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329564"/>
            <a:ext cx="10358120" cy="1300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63005" y="1744726"/>
            <a:ext cx="5513705" cy="1684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2.uefs.br/nelp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sites.google.com/site/corporaphpb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prohpor.org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hpor.org/bit-prohpor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efs.br/cedohs/view/phpb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corporaphpbba/?pli=1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2.uefs.br/nelp/zenaide-nelp/historico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uefs.br/cedoh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neihd.wordpress.com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tycho.iel.unicamp.br/corpus/index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efs.br/cedohs" TargetMode="External"/><Relationship Id="rId2" Type="http://schemas.openxmlformats.org/officeDocument/2006/relationships/hyperlink" Target="http://www.clul.ul.pt/equipa/berlim-2000-nascimento.pdf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revistas.ufrj.br/index.php/lh/article/download/4814/3522" TargetMode="External"/><Relationship Id="rId2" Type="http://schemas.openxmlformats.org/officeDocument/2006/relationships/hyperlink" Target="http://www.tycho.iel.unicamp.br/~tycho/corpu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1590/0102-445067529349614964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ul.ul.pt/pt/recursos/462-post-scriptum-home" TargetMode="External"/><Relationship Id="rId2" Type="http://schemas.openxmlformats.org/officeDocument/2006/relationships/hyperlink" Target="http://www.ling.upenn.edu/hist-corpora/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efs.br/nelp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2416628" y="6858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As línguas têm história?</a:t>
            </a:r>
            <a:endParaRPr lang="pt-BR" sz="32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711036" y="1524000"/>
            <a:ext cx="937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Professora Doutora Mariana Fagundes de Oliveira </a:t>
            </a:r>
            <a:r>
              <a:rPr lang="pt-BR" b="1" dirty="0" smtClean="0"/>
              <a:t>Lacerda </a:t>
            </a:r>
          </a:p>
          <a:p>
            <a:pPr algn="ctr"/>
            <a:r>
              <a:rPr lang="pt-BR" b="1" dirty="0" smtClean="0"/>
              <a:t>Professora Titular da Área de Linguística/Departamento de Letras e Artes/UEFS</a:t>
            </a:r>
            <a:endParaRPr lang="pt-BR" b="1" dirty="0"/>
          </a:p>
          <a:p>
            <a:endParaRPr lang="pt-BR" dirty="0"/>
          </a:p>
        </p:txBody>
      </p:sp>
      <p:pic>
        <p:nvPicPr>
          <p:cNvPr id="5" name="Picture 2" descr="C:\Users\W7\Desktop\366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446" y="2895600"/>
            <a:ext cx="2556164" cy="270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09800" y="838200"/>
            <a:ext cx="7696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Essa dependência se justifica pelo seguinte: ora, são os filólogos que editam, criteriosamente, os textos, para estudos diversos, inclusive linguísticos. O pesquisador em Linguística Histórica não trabalha com o texto original em mãos; esse texto ou documento fica guardado em arquivos públicos ou privados. O pesquisador trabalha com as edições textuais. E as edições voltadas a estudos linguísticos são edições com intervenção mínima do editor (</a:t>
            </a:r>
            <a:r>
              <a:rPr lang="pt-BR" sz="2400" b="1" dirty="0" err="1" smtClean="0"/>
              <a:t>semidiplomáticas</a:t>
            </a:r>
            <a:r>
              <a:rPr lang="pt-BR" sz="2400" b="1" dirty="0" smtClean="0"/>
              <a:t>) ou nenhuma intervenção (diplomáticas). Claro, se o pesquisador deseja estudar a história da língua, deve ter acesso às formas e construções linguísticas do passado, tais como se apresentavam, sem atualizações.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826920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38400" y="1219200"/>
            <a:ext cx="739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O texto ou documento – editado pelo filólogo – com o qual o pesquisador trabalha é chamado de </a:t>
            </a:r>
            <a:r>
              <a:rPr lang="pt-BR" sz="2800" b="1" i="1" dirty="0" smtClean="0"/>
              <a:t>corpus</a:t>
            </a:r>
            <a:r>
              <a:rPr lang="pt-BR" sz="2800" b="1" dirty="0" smtClean="0"/>
              <a:t> de pesquisa. Há </a:t>
            </a:r>
            <a:r>
              <a:rPr lang="pt-BR" sz="2800" b="1" i="1" dirty="0" smtClean="0"/>
              <a:t>corpora</a:t>
            </a:r>
            <a:r>
              <a:rPr lang="pt-BR" sz="2800" b="1" dirty="0" smtClean="0"/>
              <a:t> escritos, únicos possíveis para o estudo da língua em épocas antigas, e </a:t>
            </a:r>
            <a:r>
              <a:rPr lang="pt-BR" sz="2800" b="1" i="1" dirty="0" smtClean="0"/>
              <a:t>corpora</a:t>
            </a:r>
            <a:r>
              <a:rPr lang="pt-BR" sz="2800" b="1" dirty="0" smtClean="0"/>
              <a:t> orais, constituídos a partir do século XX.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149870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09800" y="1143000"/>
            <a:ext cx="7543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O Labor filológico</a:t>
            </a:r>
          </a:p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828800" y="2592657"/>
            <a:ext cx="899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Vejamos </a:t>
            </a:r>
            <a:r>
              <a:rPr lang="pt-BR" sz="2800" b="1" dirty="0" smtClean="0"/>
              <a:t>o exemplo de edição de um texto do século XX, </a:t>
            </a:r>
            <a:r>
              <a:rPr lang="pt-BR" sz="2800" b="1" dirty="0"/>
              <a:t>ok</a:t>
            </a:r>
            <a:r>
              <a:rPr lang="pt-BR" sz="2800" b="1" dirty="0" smtClean="0"/>
              <a:t>? Está no livro </a:t>
            </a:r>
            <a:r>
              <a:rPr lang="pt-BR" sz="2800" b="1" i="1" dirty="0" smtClean="0"/>
              <a:t>Filologia, história e língua: olhares sobre o português medieval</a:t>
            </a:r>
            <a:r>
              <a:rPr lang="pt-BR" sz="2800" b="1" dirty="0" smtClean="0"/>
              <a:t> (MARCOTULIO </a:t>
            </a:r>
            <a:r>
              <a:rPr lang="pt-BR" sz="2800" b="1" i="1" dirty="0" smtClean="0"/>
              <a:t>et al</a:t>
            </a:r>
            <a:r>
              <a:rPr lang="pt-BR" sz="2800" b="1" dirty="0" smtClean="0"/>
              <a:t>, 2018, p. 41-53).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239001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066800" y="1250868"/>
            <a:ext cx="6324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Meu </a:t>
            </a:r>
            <a:r>
              <a:rPr lang="pt-BR" b="1" dirty="0" err="1"/>
              <a:t>Bemzinho</a:t>
            </a:r>
            <a:r>
              <a:rPr lang="pt-BR" b="1" dirty="0"/>
              <a:t> </a:t>
            </a:r>
          </a:p>
          <a:p>
            <a:r>
              <a:rPr lang="pt-BR" b="1" dirty="0"/>
              <a:t>Perdoa-me tudo </a:t>
            </a:r>
            <a:r>
              <a:rPr lang="pt-BR" b="1" dirty="0" err="1"/>
              <a:t>qua</a:t>
            </a:r>
            <a:r>
              <a:rPr lang="pt-BR" b="1" dirty="0"/>
              <a:t>-</a:t>
            </a:r>
          </a:p>
          <a:p>
            <a:r>
              <a:rPr lang="pt-BR" b="1" dirty="0" err="1"/>
              <a:t>nto</a:t>
            </a:r>
            <a:r>
              <a:rPr lang="pt-BR" b="1" dirty="0"/>
              <a:t> te </a:t>
            </a:r>
            <a:r>
              <a:rPr lang="pt-BR" b="1" dirty="0" err="1"/>
              <a:t>fis</a:t>
            </a:r>
            <a:r>
              <a:rPr lang="pt-BR" b="1" dirty="0"/>
              <a:t> hoje de</a:t>
            </a:r>
          </a:p>
          <a:p>
            <a:r>
              <a:rPr lang="pt-BR" b="1" dirty="0"/>
              <a:t>estar beijando </a:t>
            </a:r>
            <a:r>
              <a:rPr lang="pt-BR" b="1" dirty="0" err="1"/>
              <a:t>aquelle</a:t>
            </a:r>
            <a:endParaRPr lang="pt-BR" b="1" dirty="0"/>
          </a:p>
          <a:p>
            <a:r>
              <a:rPr lang="pt-BR" b="1" dirty="0"/>
              <a:t>retrato tu sabes que</a:t>
            </a:r>
          </a:p>
          <a:p>
            <a:r>
              <a:rPr lang="pt-BR" b="1" dirty="0"/>
              <a:t>tudo isso é </a:t>
            </a:r>
            <a:r>
              <a:rPr lang="pt-BR" b="1" dirty="0" err="1"/>
              <a:t>brincadei</a:t>
            </a:r>
            <a:r>
              <a:rPr lang="pt-BR" b="1" dirty="0"/>
              <a:t>-</a:t>
            </a:r>
          </a:p>
          <a:p>
            <a:r>
              <a:rPr lang="pt-BR" b="1" dirty="0" err="1"/>
              <a:t>ra</a:t>
            </a:r>
            <a:r>
              <a:rPr lang="pt-BR" b="1" dirty="0"/>
              <a:t>, eu sou tua sou</a:t>
            </a:r>
          </a:p>
          <a:p>
            <a:r>
              <a:rPr lang="pt-BR" b="1" dirty="0"/>
              <a:t>incapaz de fazer isso</a:t>
            </a:r>
          </a:p>
          <a:p>
            <a:r>
              <a:rPr lang="pt-BR" b="1" dirty="0"/>
              <a:t>com </a:t>
            </a:r>
            <a:r>
              <a:rPr lang="pt-BR" b="1" dirty="0" err="1"/>
              <a:t>tigo</a:t>
            </a:r>
            <a:r>
              <a:rPr lang="pt-BR" b="1" dirty="0"/>
              <a:t> a não ser de</a:t>
            </a:r>
          </a:p>
          <a:p>
            <a:r>
              <a:rPr lang="pt-BR" b="1" dirty="0"/>
              <a:t>brincadeira, não te</a:t>
            </a:r>
          </a:p>
          <a:p>
            <a:r>
              <a:rPr lang="pt-BR" b="1" dirty="0"/>
              <a:t>zangues com migo</a:t>
            </a:r>
          </a:p>
          <a:p>
            <a:r>
              <a:rPr lang="pt-BR" b="1" dirty="0"/>
              <a:t>minha vida tu </a:t>
            </a:r>
            <a:r>
              <a:rPr lang="pt-BR" b="1" dirty="0" err="1"/>
              <a:t>sab</a:t>
            </a:r>
            <a:r>
              <a:rPr lang="pt-BR" b="1" dirty="0"/>
              <a:t>-</a:t>
            </a:r>
          </a:p>
          <a:p>
            <a:r>
              <a:rPr lang="pt-BR" b="1" dirty="0"/>
              <a:t>es que tu é meu cora-</a:t>
            </a:r>
          </a:p>
          <a:p>
            <a:r>
              <a:rPr lang="pt-BR" b="1" dirty="0" err="1"/>
              <a:t>ção</a:t>
            </a:r>
            <a:r>
              <a:rPr lang="pt-BR" b="1" dirty="0"/>
              <a:t>, que eu sou tua</a:t>
            </a:r>
          </a:p>
          <a:p>
            <a:r>
              <a:rPr lang="pt-BR" b="1" dirty="0"/>
              <a:t>e tu é meu, eu vivo</a:t>
            </a:r>
          </a:p>
          <a:p>
            <a:r>
              <a:rPr lang="pt-BR" b="1" dirty="0"/>
              <a:t>para </a:t>
            </a:r>
            <a:r>
              <a:rPr lang="pt-BR" b="1" dirty="0" err="1"/>
              <a:t>voce</a:t>
            </a:r>
            <a:r>
              <a:rPr lang="pt-BR" b="1" dirty="0"/>
              <a:t> e </a:t>
            </a:r>
            <a:r>
              <a:rPr lang="pt-BR" b="1" dirty="0" err="1"/>
              <a:t>voce</a:t>
            </a:r>
            <a:r>
              <a:rPr lang="pt-BR" b="1" dirty="0"/>
              <a:t> para </a:t>
            </a:r>
          </a:p>
          <a:p>
            <a:r>
              <a:rPr lang="pt-BR" b="1" dirty="0"/>
              <a:t>mim.</a:t>
            </a:r>
          </a:p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429000" y="6096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Edição diplomática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613611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15688" y="1752600"/>
            <a:ext cx="792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Essa edição apresentada é diplomática, porque não há nenhuma intervenção do editor; trata-se de uma transcrição conservadora, voltada a estudos linguísticos. O filólogo editou o texto conforme o original, sem mexer em nada! Ok?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584982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38400" y="1981200"/>
            <a:ext cx="754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A seguir, vejamos a edição modernizada do texto, destinada a leitores que se interessam sobretudo pelo seu conteúdo. Esse tipo de edição apresenta algumas intervenções, maiores ou menores, a depender do interesse do editor. Vejamos, então.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803193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819400" y="1143000"/>
            <a:ext cx="6705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 smtClean="0"/>
              <a:t>Meu benzinho,</a:t>
            </a:r>
          </a:p>
          <a:p>
            <a:pPr algn="just"/>
            <a:r>
              <a:rPr lang="pt-BR" sz="2800" b="1" dirty="0" smtClean="0"/>
              <a:t>Perdoa-me tudo quanto te fiz hoje, de estar beijando aquele retrato. </a:t>
            </a:r>
          </a:p>
          <a:p>
            <a:pPr algn="just"/>
            <a:r>
              <a:rPr lang="pt-BR" sz="2800" b="1" dirty="0" smtClean="0"/>
              <a:t>Tu sabes que tudo isso é brincadeira. Eu sou tua. Sou incapaz de fazer isso contigo, a não ser de brincadeira.</a:t>
            </a:r>
          </a:p>
          <a:p>
            <a:pPr algn="just"/>
            <a:r>
              <a:rPr lang="pt-BR" sz="2800" b="1" dirty="0" smtClean="0"/>
              <a:t>Não te zangues comigo, minha vida. Tu sabes que tu é meu coração, que eu sou tua e tu é meu, eu vivo para você e você para mim.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840357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52600" y="2514600"/>
            <a:ext cx="929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Que intervenções foram feitas na modernização desse texto?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314478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71600" y="762000"/>
            <a:ext cx="8458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Essas aqui:</a:t>
            </a:r>
          </a:p>
          <a:p>
            <a:endParaRPr lang="pt-BR" dirty="0" smtClean="0"/>
          </a:p>
          <a:p>
            <a:pPr algn="just"/>
            <a:r>
              <a:rPr lang="pt-BR" sz="2400" b="1" dirty="0" smtClean="0"/>
              <a:t>Segmentação e junção de palavras: </a:t>
            </a:r>
            <a:r>
              <a:rPr lang="pt-BR" sz="2400" b="1" dirty="0" err="1" smtClean="0"/>
              <a:t>qua</a:t>
            </a:r>
            <a:r>
              <a:rPr lang="pt-BR" sz="2400" b="1" dirty="0" smtClean="0"/>
              <a:t>-/</a:t>
            </a:r>
            <a:r>
              <a:rPr lang="pt-BR" sz="2400" b="1" dirty="0" err="1" smtClean="0"/>
              <a:t>nto</a:t>
            </a:r>
            <a:r>
              <a:rPr lang="pt-BR" sz="2400" b="1" dirty="0" smtClean="0"/>
              <a:t>; </a:t>
            </a:r>
            <a:r>
              <a:rPr lang="pt-BR" sz="2400" b="1" dirty="0" err="1" smtClean="0"/>
              <a:t>sab</a:t>
            </a:r>
            <a:r>
              <a:rPr lang="pt-BR" sz="2400" b="1" dirty="0" smtClean="0"/>
              <a:t>-/es; com </a:t>
            </a:r>
            <a:r>
              <a:rPr lang="pt-BR" sz="2400" b="1" dirty="0" err="1" smtClean="0"/>
              <a:t>tigo</a:t>
            </a:r>
            <a:r>
              <a:rPr lang="pt-BR" sz="2400" b="1" dirty="0" smtClean="0"/>
              <a:t>; com migo.</a:t>
            </a:r>
          </a:p>
          <a:p>
            <a:pPr algn="just"/>
            <a:r>
              <a:rPr lang="pt-BR" sz="2400" b="1" dirty="0" smtClean="0"/>
              <a:t>Ortografia: </a:t>
            </a:r>
            <a:r>
              <a:rPr lang="pt-BR" sz="2400" b="1" dirty="0" err="1" smtClean="0"/>
              <a:t>Bemzinho</a:t>
            </a:r>
            <a:r>
              <a:rPr lang="pt-BR" sz="2400" b="1" dirty="0" smtClean="0"/>
              <a:t>; </a:t>
            </a:r>
            <a:r>
              <a:rPr lang="pt-BR" sz="2400" b="1" dirty="0" err="1" smtClean="0"/>
              <a:t>fis</a:t>
            </a:r>
            <a:r>
              <a:rPr lang="pt-BR" sz="2400" b="1" dirty="0" smtClean="0"/>
              <a:t>; </a:t>
            </a:r>
            <a:r>
              <a:rPr lang="pt-BR" sz="2400" b="1" dirty="0" err="1" smtClean="0"/>
              <a:t>aquelle</a:t>
            </a:r>
            <a:r>
              <a:rPr lang="pt-BR" sz="2400" b="1" dirty="0" smtClean="0"/>
              <a:t>.</a:t>
            </a:r>
          </a:p>
          <a:p>
            <a:pPr algn="just"/>
            <a:r>
              <a:rPr lang="pt-BR" sz="2400" b="1" dirty="0" smtClean="0"/>
              <a:t>Acentuação: </a:t>
            </a:r>
            <a:r>
              <a:rPr lang="pt-BR" sz="2400" b="1" dirty="0" err="1" smtClean="0"/>
              <a:t>voce</a:t>
            </a:r>
            <a:r>
              <a:rPr lang="pt-BR" sz="2400" b="1" dirty="0" smtClean="0"/>
              <a:t>.</a:t>
            </a:r>
          </a:p>
          <a:p>
            <a:pPr algn="just"/>
            <a:r>
              <a:rPr lang="pt-BR" sz="2400" b="1" dirty="0" smtClean="0"/>
              <a:t>Maiúsculas e minúsculas: à exceção das palavras do vocativo inicial (Meu, </a:t>
            </a:r>
            <a:r>
              <a:rPr lang="pt-BR" sz="2400" b="1" dirty="0" err="1" smtClean="0"/>
              <a:t>Bemzinho</a:t>
            </a:r>
            <a:r>
              <a:rPr lang="pt-BR" sz="2400" b="1" dirty="0" smtClean="0"/>
              <a:t>) e da primeira linha do texto em si (Perdoa-me), todas as demais letras estão em minúscula, inclusive em início de sentença.</a:t>
            </a:r>
          </a:p>
          <a:p>
            <a:pPr algn="just"/>
            <a:r>
              <a:rPr lang="pt-BR" sz="2400" b="1" dirty="0" smtClean="0"/>
              <a:t>Pontuação: é bastante irregular no texto. Há somente três vírgulas.</a:t>
            </a:r>
          </a:p>
          <a:p>
            <a:pPr algn="just"/>
            <a:r>
              <a:rPr lang="pt-BR" sz="2400" b="1" dirty="0" smtClean="0"/>
              <a:t>Estruturação do texto: não há segmentação em parágrafos.</a:t>
            </a:r>
          </a:p>
        </p:txBody>
      </p:sp>
    </p:spTree>
    <p:extLst>
      <p:ext uri="{BB962C8B-B14F-4D97-AF65-F5344CB8AC3E}">
        <p14:creationId xmlns:p14="http://schemas.microsoft.com/office/powerpoint/2010/main" val="4247179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28800" y="1752600"/>
            <a:ext cx="937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Poderiam ter sido feitas mais intervenções, modificando o padrão de concordância com o pronome </a:t>
            </a:r>
            <a:r>
              <a:rPr lang="pt-BR" sz="2800" b="1" i="1" dirty="0" smtClean="0"/>
              <a:t>tu</a:t>
            </a:r>
            <a:r>
              <a:rPr lang="pt-BR" sz="2800" b="1" dirty="0" smtClean="0"/>
              <a:t>, por exemplo. Mas isso não foi feito nessa versão. O texto continua, portanto, servindo para estudo da morfossintaxe e da pragmática.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127095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57400" y="914400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Sim, as línguas têm história!</a:t>
            </a:r>
          </a:p>
          <a:p>
            <a:pPr algn="ctr"/>
            <a:endParaRPr lang="pt-BR" sz="2400" dirty="0" smtClean="0"/>
          </a:p>
          <a:p>
            <a:pPr algn="ctr"/>
            <a:endParaRPr lang="pt-BR" sz="2400" dirty="0"/>
          </a:p>
          <a:p>
            <a:pPr algn="ctr"/>
            <a:endParaRPr lang="pt-BR" sz="2400" dirty="0" smtClean="0"/>
          </a:p>
          <a:p>
            <a:pPr algn="ctr"/>
            <a:endParaRPr lang="pt-BR" sz="2400" dirty="0" smtClean="0"/>
          </a:p>
        </p:txBody>
      </p:sp>
      <p:pic>
        <p:nvPicPr>
          <p:cNvPr id="5" name="Imagem 4" descr="👍 Polegar Para Cima Emoji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676400"/>
            <a:ext cx="2819401" cy="30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459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057400" y="22098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A edição de textos, a constituição de </a:t>
            </a:r>
            <a:r>
              <a:rPr lang="pt-BR" sz="2800" b="1" i="1" dirty="0" smtClean="0"/>
              <a:t>corpus</a:t>
            </a:r>
            <a:r>
              <a:rPr lang="pt-BR" sz="2800" b="1" dirty="0" smtClean="0"/>
              <a:t> são um trabalho criterioso e muito importante!!!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793983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019800" y="1066800"/>
            <a:ext cx="515784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“O uso de </a:t>
            </a:r>
            <a:r>
              <a:rPr lang="pt-BR" sz="3200" b="1" i="1" dirty="0"/>
              <a:t>corpora</a:t>
            </a:r>
            <a:r>
              <a:rPr lang="pt-BR" sz="3200" b="1" dirty="0"/>
              <a:t> permite a realização de descrições linguísticas de base empírica e promove, com isso, a discussão de questões teóricas solidamente fundamentadas.” (BACELAR DO NASCIMENTO, 2004, p. 1)</a:t>
            </a:r>
          </a:p>
          <a:p>
            <a:endParaRPr lang="pt-BR" dirty="0"/>
          </a:p>
        </p:txBody>
      </p:sp>
      <p:pic>
        <p:nvPicPr>
          <p:cNvPr id="7" name="Imagem 6" descr="C:\Users\W7\Desktop\palavrasdifice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42" y="762000"/>
            <a:ext cx="3810000" cy="5147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148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781300" y="1064821"/>
            <a:ext cx="624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Na era das humanidades digitais, há os </a:t>
            </a:r>
            <a:r>
              <a:rPr lang="pt-BR" sz="2400" b="1" i="1" dirty="0" smtClean="0"/>
              <a:t>corpora</a:t>
            </a:r>
            <a:r>
              <a:rPr lang="pt-BR" sz="2400" b="1" dirty="0" smtClean="0"/>
              <a:t> eletrônicos. Os textos ficam disponíveis </a:t>
            </a:r>
            <a:r>
              <a:rPr lang="pt-BR" sz="2400" b="1" i="1" dirty="0" smtClean="0"/>
              <a:t>online</a:t>
            </a:r>
            <a:r>
              <a:rPr lang="pt-BR" sz="2400" b="1" dirty="0" smtClean="0"/>
              <a:t>, havendo a possibilidade de fazer busca automática de dados, em segundos! Isso é fantástico!</a:t>
            </a:r>
            <a:endParaRPr lang="pt-BR" sz="2400" b="1" dirty="0"/>
          </a:p>
        </p:txBody>
      </p:sp>
      <p:pic>
        <p:nvPicPr>
          <p:cNvPr id="6" name="Picture 2" descr="C:\Users\W7\Desktop\dica-mundo-digi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00400"/>
            <a:ext cx="8153400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841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66800" y="2286000"/>
            <a:ext cx="8458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“A ideia de coligir coleções de textos naturais com o objetivo de os submeter à análise linguística remonta ao trabalho de estruturalistas norte-americanos da década de 1950. Com o Brown </a:t>
            </a:r>
            <a:r>
              <a:rPr lang="pt-BR" b="1" i="1" dirty="0" smtClean="0"/>
              <a:t>Corpus</a:t>
            </a:r>
            <a:r>
              <a:rPr lang="pt-BR" b="1" dirty="0" smtClean="0"/>
              <a:t> (FRANCIS; KUCERA, 1964), surgiria o primeiro </a:t>
            </a:r>
            <a:r>
              <a:rPr lang="pt-BR" b="1" i="1" dirty="0" smtClean="0"/>
              <a:t>corpus</a:t>
            </a:r>
            <a:r>
              <a:rPr lang="pt-BR" b="1" dirty="0" smtClean="0"/>
              <a:t> eletrônico compilado para este fim. Embora até hoje esse </a:t>
            </a:r>
            <a:r>
              <a:rPr lang="pt-BR" b="1" i="1" dirty="0" smtClean="0"/>
              <a:t>corpus</a:t>
            </a:r>
            <a:r>
              <a:rPr lang="pt-BR" b="1" dirty="0" smtClean="0"/>
              <a:t> seja largamente utilizado, na altura praticamente não existiam textos escritos em formato digital, os computadores eram máquinas enormes e caras, que ocupavam salas inteiras, e os programas informáticos demoram horas ou até dias a correr. Além disso, ofuscada pelo racionalismo de Chomsky, a abordagem essencialmente empírica do estudo das línguas, abraçada por pesquisadores que, então, começaram a trabalhar com </a:t>
            </a:r>
            <a:r>
              <a:rPr lang="pt-BR" b="1" i="1" dirty="0" smtClean="0"/>
              <a:t>corpora,</a:t>
            </a:r>
            <a:r>
              <a:rPr lang="pt-BR" b="1" dirty="0" smtClean="0"/>
              <a:t> permaneceria ainda por vários anos nos bastidores. Foi apenas com a proliferação dos computadores pessoais, de textos em formato digital e de ferramentas acessíveis de análise de </a:t>
            </a:r>
            <a:r>
              <a:rPr lang="pt-BR" b="1" i="1" dirty="0" smtClean="0"/>
              <a:t>corpora</a:t>
            </a:r>
            <a:r>
              <a:rPr lang="pt-BR" b="1" dirty="0" smtClean="0"/>
              <a:t> que a Linguística de </a:t>
            </a:r>
            <a:r>
              <a:rPr lang="pt-BR" b="1" i="1" dirty="0" smtClean="0"/>
              <a:t>Corpus</a:t>
            </a:r>
            <a:r>
              <a:rPr lang="pt-BR" b="1" dirty="0" smtClean="0"/>
              <a:t> pôde, finalmente, a partir dos anos noventa, começar a se desenvolver de fato.”(FRANKENBERG-GARCIA, 2012, p. 11)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3048000" y="436502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Linguística de </a:t>
            </a:r>
            <a:r>
              <a:rPr lang="pt-BR" sz="3200" b="1" i="1" dirty="0" smtClean="0"/>
              <a:t>Corpus</a:t>
            </a:r>
            <a:endParaRPr lang="pt-BR" sz="3200" b="1" i="1" dirty="0"/>
          </a:p>
        </p:txBody>
      </p:sp>
      <p:pic>
        <p:nvPicPr>
          <p:cNvPr id="1026" name="Picture 2" descr="C:\Users\W7\Desktop\corpus-lingusitic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8" y="453325"/>
            <a:ext cx="3268683" cy="199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235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95400" y="3048000"/>
            <a:ext cx="9982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</a:t>
            </a:r>
            <a:r>
              <a:rPr lang="pt-BR" b="1" dirty="0"/>
              <a:t> Associação das Humanidades Digitais </a:t>
            </a:r>
            <a:r>
              <a:rPr lang="pt-BR" b="1" dirty="0" smtClean="0"/>
              <a:t>é </a:t>
            </a:r>
            <a:r>
              <a:rPr lang="pt-BR" b="1" dirty="0"/>
              <a:t>uma rede de pesquisadores unidos pela língua portuguesa e pela inclusão da perspectiva digital em seus horizontes de pesquisa.</a:t>
            </a:r>
          </a:p>
          <a:p>
            <a:pPr algn="ctr"/>
            <a:r>
              <a:rPr lang="pt-BR" b="1" dirty="0" smtClean="0"/>
              <a:t>A </a:t>
            </a:r>
            <a:r>
              <a:rPr lang="pt-BR" b="1" dirty="0" err="1"/>
              <a:t>AHDig</a:t>
            </a:r>
            <a:r>
              <a:rPr lang="pt-BR" b="1" dirty="0"/>
              <a:t> foi fundada em 25 de outubro de 2013 por pesquisadores portugueses e </a:t>
            </a:r>
            <a:r>
              <a:rPr lang="pt-BR" b="1" dirty="0" smtClean="0"/>
              <a:t>brasileiros </a:t>
            </a:r>
            <a:r>
              <a:rPr lang="pt-BR" b="1" dirty="0"/>
              <a:t>e está aberta a novos participantes ligados à reflexão sobre o </a:t>
            </a:r>
            <a:r>
              <a:rPr lang="pt-BR" b="1" dirty="0" smtClean="0"/>
              <a:t>digital, </a:t>
            </a:r>
            <a:r>
              <a:rPr lang="pt-BR" b="1" dirty="0"/>
              <a:t>em qualquer parte do mundo, que falem ou conduzam suas pesquisas em português, ou que tenham interesse em investigar as múltiplas esferas da expressão cultural nessa língua</a:t>
            </a:r>
            <a:r>
              <a:rPr lang="pt-BR" b="1" dirty="0" smtClean="0"/>
              <a:t>.</a:t>
            </a:r>
          </a:p>
          <a:p>
            <a:pPr algn="ctr"/>
            <a:endParaRPr lang="pt-BR" b="1" dirty="0"/>
          </a:p>
          <a:p>
            <a:pPr algn="ctr"/>
            <a:r>
              <a:rPr lang="pt-BR" b="1" i="1" dirty="0"/>
              <a:t>Workshop </a:t>
            </a:r>
            <a:r>
              <a:rPr lang="pt-BR" b="1" i="1" dirty="0" err="1"/>
              <a:t>Construction</a:t>
            </a:r>
            <a:r>
              <a:rPr lang="pt-BR" b="1" i="1" dirty="0"/>
              <a:t> </a:t>
            </a:r>
            <a:r>
              <a:rPr lang="pt-BR" b="1" i="1" dirty="0" err="1"/>
              <a:t>and</a:t>
            </a:r>
            <a:r>
              <a:rPr lang="pt-BR" b="1" i="1" dirty="0"/>
              <a:t> use </a:t>
            </a:r>
            <a:r>
              <a:rPr lang="pt-BR" b="1" i="1" dirty="0" err="1"/>
              <a:t>of</a:t>
            </a:r>
            <a:r>
              <a:rPr lang="pt-BR" b="1" i="1" dirty="0"/>
              <a:t> </a:t>
            </a:r>
            <a:r>
              <a:rPr lang="pt-BR" b="1" i="1" dirty="0" err="1"/>
              <a:t>large</a:t>
            </a:r>
            <a:r>
              <a:rPr lang="pt-BR" b="1" i="1" dirty="0"/>
              <a:t> </a:t>
            </a:r>
            <a:r>
              <a:rPr lang="pt-BR" b="1" i="1" dirty="0" err="1"/>
              <a:t>annotated</a:t>
            </a:r>
            <a:r>
              <a:rPr lang="pt-BR" b="1" i="1" dirty="0"/>
              <a:t> corpora</a:t>
            </a:r>
            <a:r>
              <a:rPr lang="pt-BR" b="1" dirty="0"/>
              <a:t>, realizado na UNICAMP, em </a:t>
            </a:r>
            <a:r>
              <a:rPr lang="pt-BR" b="1" dirty="0" smtClean="0"/>
              <a:t>2013.</a:t>
            </a:r>
            <a:endParaRPr lang="pt-BR" b="1" dirty="0"/>
          </a:p>
          <a:p>
            <a:endParaRPr lang="pt-BR" b="1" dirty="0"/>
          </a:p>
        </p:txBody>
      </p:sp>
      <p:pic>
        <p:nvPicPr>
          <p:cNvPr id="6146" name="Picture 2" descr="C:\Users\W7\Desktop\ahdig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76200"/>
            <a:ext cx="9372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856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:\Users\W7\Desktop\logo1_hds-rio_2018_tr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7616"/>
            <a:ext cx="8001000" cy="563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9928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85800" y="1828800"/>
            <a:ext cx="10134600" cy="1647246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algn="ctr"/>
            <a:r>
              <a:rPr lang="pt-BR" sz="2000" b="1" dirty="0"/>
              <a:t>“Do feliz congraçamento entre as mais recentes tecnologias e a antiga Filologia, surgiu um novo universo de possibilidades para a preservação, disponibilização e análise de textos antigos, universo em que é possível oferecer ao leitor mais de uma edição do mesmo texto, permitindo que tenha a seu dispor o texto editado, em diferentes versões, e o seu original.” (GONÇALVES; BANZA, 2013, p. 4)</a:t>
            </a:r>
          </a:p>
        </p:txBody>
      </p:sp>
      <p:pic>
        <p:nvPicPr>
          <p:cNvPr id="5" name="Imagem 4" descr="C:\Users\W7\Desktop\img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631" y="3618510"/>
            <a:ext cx="5593278" cy="32394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1219200" y="636711"/>
            <a:ext cx="1021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Os bancos de textos na era das Humanidades </a:t>
            </a:r>
            <a:r>
              <a:rPr lang="pt-BR" sz="3200" b="1" dirty="0"/>
              <a:t>D</a:t>
            </a:r>
            <a:r>
              <a:rPr lang="pt-BR" sz="3200" b="1" dirty="0" smtClean="0"/>
              <a:t>igitais</a:t>
            </a:r>
            <a:endParaRPr lang="pt-BR" sz="32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38400" y="762000"/>
            <a:ext cx="7772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Na Universidade Estadual de Feira de Santana (UEFS), há um núcleo de pesquisa, Núcleo de Estudos de Língua Portuguesa (NELP), do qual faz parte um projeto que faz edição filológica e edição eletrônica de textos, o projeto Corpus Eletrônico de Documentos Históricos do Sertão. 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 smtClean="0"/>
              <a:t>É bem legal! Vamos conhecer esse trabalho desenvolvido na UEFS?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426580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81200" y="370114"/>
            <a:ext cx="85344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O Núcleo de Estudos de Língua Portuguesa</a:t>
            </a:r>
          </a:p>
          <a:p>
            <a:pPr algn="ctr"/>
            <a:r>
              <a:rPr lang="pt-BR" b="1" dirty="0" smtClean="0"/>
              <a:t>UEFS</a:t>
            </a:r>
          </a:p>
          <a:p>
            <a:pPr algn="ctr"/>
            <a:r>
              <a:rPr lang="pt-BR" b="1" dirty="0">
                <a:hlinkClick r:id="rId2"/>
              </a:rPr>
              <a:t>http://</a:t>
            </a:r>
            <a:r>
              <a:rPr lang="pt-BR" b="1" dirty="0" smtClean="0">
                <a:hlinkClick r:id="rId2"/>
              </a:rPr>
              <a:t>www.uefs.br/nelp/</a:t>
            </a:r>
            <a:endParaRPr lang="pt-BR" b="1" dirty="0" smtClean="0"/>
          </a:p>
          <a:p>
            <a:pPr algn="ctr"/>
            <a:r>
              <a:rPr lang="pt-BR" b="1" dirty="0" smtClean="0"/>
              <a:t>Coordenação: Mariana Fagundes de Oliveira Lacerda</a:t>
            </a:r>
          </a:p>
          <a:p>
            <a:pPr algn="ctr"/>
            <a:endParaRPr lang="pt-BR" sz="3200" dirty="0"/>
          </a:p>
        </p:txBody>
      </p:sp>
      <p:pic>
        <p:nvPicPr>
          <p:cNvPr id="6" name="Picture 4" descr="C:\Users\W7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33600"/>
            <a:ext cx="3810000" cy="360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882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14400" y="1524000"/>
            <a:ext cx="6400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dirty="0" smtClean="0"/>
          </a:p>
          <a:p>
            <a:endParaRPr lang="pt-BR" b="1" dirty="0"/>
          </a:p>
          <a:p>
            <a:r>
              <a:rPr lang="pt-BR" b="1" dirty="0" err="1" smtClean="0"/>
              <a:t>Huda</a:t>
            </a:r>
            <a:r>
              <a:rPr lang="pt-BR" b="1" dirty="0" smtClean="0"/>
              <a:t> </a:t>
            </a:r>
            <a:r>
              <a:rPr lang="pt-BR" b="1" dirty="0"/>
              <a:t>da Silva Santiago  </a:t>
            </a:r>
          </a:p>
          <a:p>
            <a:r>
              <a:rPr lang="pt-BR" b="1" dirty="0" err="1"/>
              <a:t>Josane</a:t>
            </a:r>
            <a:r>
              <a:rPr lang="pt-BR" b="1" dirty="0"/>
              <a:t> Moreira de Oliveira</a:t>
            </a:r>
          </a:p>
          <a:p>
            <a:r>
              <a:rPr lang="pt-BR" b="1" dirty="0"/>
              <a:t>Mariana Fagundes de Oliveira Lacerda </a:t>
            </a:r>
          </a:p>
          <a:p>
            <a:r>
              <a:rPr lang="pt-BR" b="1" dirty="0"/>
              <a:t>Norma Lucia Fernandes de Almeida</a:t>
            </a:r>
          </a:p>
          <a:p>
            <a:r>
              <a:rPr lang="pt-BR" b="1" dirty="0"/>
              <a:t>Rejane Cristine Santana Cunha</a:t>
            </a:r>
          </a:p>
          <a:p>
            <a:r>
              <a:rPr lang="pt-BR" b="1" dirty="0"/>
              <a:t>Silvana Silva de Farias Araújo</a:t>
            </a:r>
          </a:p>
          <a:p>
            <a:r>
              <a:rPr lang="pt-BR" b="1" dirty="0"/>
              <a:t>Telma Regina Garrido de Araújo</a:t>
            </a:r>
          </a:p>
          <a:p>
            <a:r>
              <a:rPr lang="pt-BR" b="1" dirty="0"/>
              <a:t>Zenaide de Oliveira Novais Carneiro</a:t>
            </a:r>
          </a:p>
          <a:p>
            <a:endParaRPr lang="pt-BR" dirty="0"/>
          </a:p>
        </p:txBody>
      </p:sp>
      <p:pic>
        <p:nvPicPr>
          <p:cNvPr id="1026" name="Picture 2" descr="C:\Users\W7\Desktop\dispost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895600"/>
            <a:ext cx="3687746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800600" y="466021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Equipe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4208271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05000" y="990600"/>
            <a:ext cx="8610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A mudança pertence à essência da língua, a qual se conforma às necessidades expressivas do falante, que mudam de acordo com as mudanças nas relações sociais, na comunicação e na interação verbais.  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/>
              <a:t>A gente muda com o tempo! Também as línguas mudam com o tempo!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827484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52600" y="209276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As perguntas</a:t>
            </a:r>
          </a:p>
          <a:p>
            <a:pPr algn="ctr"/>
            <a:endParaRPr lang="pt-BR" sz="3200" b="1" dirty="0" smtClean="0"/>
          </a:p>
        </p:txBody>
      </p:sp>
      <p:sp>
        <p:nvSpPr>
          <p:cNvPr id="5" name="CaixaDeTexto 4"/>
          <p:cNvSpPr txBox="1"/>
          <p:nvPr/>
        </p:nvSpPr>
        <p:spPr>
          <a:xfrm>
            <a:off x="2971800" y="961900"/>
            <a:ext cx="5867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Bold"/>
                <a:cs typeface="Times Bold"/>
              </a:rPr>
              <a:t>Quais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são</a:t>
            </a:r>
            <a:r>
              <a:rPr lang="en-US" b="1" dirty="0">
                <a:latin typeface="Times Bold"/>
                <a:cs typeface="Times Bold"/>
              </a:rPr>
              <a:t> as </a:t>
            </a:r>
            <a:r>
              <a:rPr lang="en-US" b="1" dirty="0" err="1">
                <a:latin typeface="Times Bold"/>
                <a:cs typeface="Times Bold"/>
              </a:rPr>
              <a:t>dinâmicas</a:t>
            </a:r>
            <a:r>
              <a:rPr lang="en-US" b="1" dirty="0">
                <a:latin typeface="Times Bold"/>
                <a:cs typeface="Times Bold"/>
              </a:rPr>
              <a:t> de </a:t>
            </a:r>
            <a:r>
              <a:rPr lang="en-US" b="1" dirty="0" err="1">
                <a:latin typeface="Times Bold"/>
                <a:cs typeface="Times Bold"/>
              </a:rPr>
              <a:t>mudança</a:t>
            </a:r>
            <a:r>
              <a:rPr lang="en-US" b="1" dirty="0">
                <a:latin typeface="Times Bold"/>
                <a:cs typeface="Times Bold"/>
              </a:rPr>
              <a:t> do </a:t>
            </a:r>
            <a:r>
              <a:rPr lang="en-US" b="1" dirty="0" err="1">
                <a:latin typeface="Times Bold"/>
                <a:cs typeface="Times Bold"/>
              </a:rPr>
              <a:t>português</a:t>
            </a:r>
            <a:r>
              <a:rPr lang="en-US" b="1" dirty="0">
                <a:latin typeface="Times Bold"/>
                <a:cs typeface="Times Bold"/>
              </a:rPr>
              <a:t> no </a:t>
            </a:r>
            <a:r>
              <a:rPr lang="en-US" b="1" dirty="0" err="1">
                <a:latin typeface="Times Bold"/>
                <a:cs typeface="Times Bold"/>
              </a:rPr>
              <a:t>Brasil</a:t>
            </a:r>
            <a:r>
              <a:rPr lang="en-US" b="1" dirty="0">
                <a:latin typeface="Times Bold"/>
                <a:cs typeface="Times Bold"/>
              </a:rPr>
              <a:t>?</a:t>
            </a:r>
          </a:p>
          <a:p>
            <a:pPr algn="ctr"/>
            <a:endParaRPr lang="pt-BR" b="1" dirty="0">
              <a:latin typeface="Times Bold"/>
              <a:cs typeface="Times Bold"/>
            </a:endParaRPr>
          </a:p>
          <a:p>
            <a:pPr algn="ctr"/>
            <a:r>
              <a:rPr lang="en-US" b="1" dirty="0" err="1">
                <a:latin typeface="Times Bold"/>
                <a:cs typeface="Times Bold"/>
              </a:rPr>
              <a:t>Quais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são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os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aspectos</a:t>
            </a:r>
            <a:r>
              <a:rPr lang="en-US" b="1" dirty="0">
                <a:latin typeface="Times Bold"/>
                <a:cs typeface="Times Bold"/>
              </a:rPr>
              <a:t> da </a:t>
            </a:r>
            <a:r>
              <a:rPr lang="en-US" b="1" dirty="0" err="1">
                <a:latin typeface="Times Bold"/>
                <a:cs typeface="Times Bold"/>
              </a:rPr>
              <a:t>língua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afetada</a:t>
            </a:r>
            <a:r>
              <a:rPr lang="en-US" b="1" dirty="0">
                <a:latin typeface="Times Bold"/>
                <a:cs typeface="Times Bold"/>
              </a:rPr>
              <a:t> pela </a:t>
            </a:r>
            <a:r>
              <a:rPr lang="en-US" b="1" dirty="0" err="1">
                <a:latin typeface="Times Bold"/>
                <a:cs typeface="Times Bold"/>
              </a:rPr>
              <a:t>mudança</a:t>
            </a:r>
            <a:r>
              <a:rPr lang="en-US" b="1" dirty="0">
                <a:latin typeface="Times Bold"/>
                <a:cs typeface="Times Bold"/>
              </a:rPr>
              <a:t>?</a:t>
            </a:r>
          </a:p>
          <a:p>
            <a:pPr algn="ctr"/>
            <a:endParaRPr lang="en-US" b="1" dirty="0">
              <a:latin typeface="Times Bold"/>
              <a:cs typeface="Times Bold"/>
            </a:endParaRPr>
          </a:p>
          <a:p>
            <a:pPr algn="ctr"/>
            <a:r>
              <a:rPr lang="en-US" b="1" dirty="0" err="1">
                <a:latin typeface="Times Bold"/>
                <a:cs typeface="Times Bold"/>
              </a:rPr>
              <a:t>Quais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são</a:t>
            </a:r>
            <a:r>
              <a:rPr lang="en-US" b="1" dirty="0">
                <a:latin typeface="Times Bold"/>
                <a:cs typeface="Times Bold"/>
              </a:rPr>
              <a:t> as </a:t>
            </a:r>
            <a:r>
              <a:rPr lang="en-US" b="1" dirty="0" err="1">
                <a:latin typeface="Times Bold"/>
                <a:cs typeface="Times Bold"/>
              </a:rPr>
              <a:t>parametrizações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envolvidas</a:t>
            </a:r>
            <a:r>
              <a:rPr lang="en-US" b="1" dirty="0">
                <a:latin typeface="Times Bold"/>
                <a:cs typeface="Times Bold"/>
              </a:rPr>
              <a:t>?</a:t>
            </a:r>
          </a:p>
          <a:p>
            <a:pPr algn="ctr"/>
            <a:endParaRPr lang="en-US" b="1" dirty="0">
              <a:latin typeface="Times Bold"/>
              <a:cs typeface="Times Bold"/>
            </a:endParaRPr>
          </a:p>
          <a:p>
            <a:pPr algn="ctr"/>
            <a:r>
              <a:rPr lang="en-US" b="1" dirty="0">
                <a:latin typeface="Times Bold"/>
                <a:cs typeface="Times Bold"/>
              </a:rPr>
              <a:t>Como </a:t>
            </a:r>
            <a:r>
              <a:rPr lang="en-US" b="1" dirty="0" err="1">
                <a:latin typeface="Times Bold"/>
                <a:cs typeface="Times Bold"/>
              </a:rPr>
              <a:t>constituir</a:t>
            </a:r>
            <a:r>
              <a:rPr lang="en-US" b="1" dirty="0">
                <a:latin typeface="Times Bold"/>
                <a:cs typeface="Times Bold"/>
              </a:rPr>
              <a:t> um </a:t>
            </a:r>
            <a:r>
              <a:rPr lang="en-US" b="1" i="1" dirty="0">
                <a:latin typeface="Times Bold"/>
                <a:cs typeface="Times Bold"/>
              </a:rPr>
              <a:t>corpus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sistemático</a:t>
            </a:r>
            <a:r>
              <a:rPr lang="en-US" b="1" dirty="0">
                <a:latin typeface="Times Bold"/>
                <a:cs typeface="Times Bold"/>
              </a:rPr>
              <a:t> que </a:t>
            </a:r>
            <a:r>
              <a:rPr lang="en-US" b="1" dirty="0" err="1">
                <a:latin typeface="Times Bold"/>
                <a:cs typeface="Times Bold"/>
              </a:rPr>
              <a:t>permita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capturar</a:t>
            </a:r>
            <a:r>
              <a:rPr lang="en-US" b="1" dirty="0">
                <a:latin typeface="Times Bold"/>
                <a:cs typeface="Times Bold"/>
              </a:rPr>
              <a:t> a </a:t>
            </a:r>
            <a:r>
              <a:rPr lang="en-US" b="1" dirty="0" err="1">
                <a:latin typeface="Times Bold"/>
                <a:cs typeface="Times Bold"/>
              </a:rPr>
              <a:t>história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complexa</a:t>
            </a:r>
            <a:r>
              <a:rPr lang="en-US" b="1" dirty="0">
                <a:latin typeface="Times Bold"/>
                <a:cs typeface="Times Bold"/>
              </a:rPr>
              <a:t> de </a:t>
            </a:r>
            <a:r>
              <a:rPr lang="en-US" b="1" dirty="0" err="1">
                <a:latin typeface="Times Bold"/>
                <a:cs typeface="Times Bold"/>
              </a:rPr>
              <a:t>formação</a:t>
            </a:r>
            <a:r>
              <a:rPr lang="en-US" b="1" dirty="0">
                <a:latin typeface="Times Bold"/>
                <a:cs typeface="Times Bold"/>
              </a:rPr>
              <a:t> do </a:t>
            </a:r>
            <a:r>
              <a:rPr lang="en-US" b="1" dirty="0" err="1">
                <a:latin typeface="Times Bold"/>
                <a:cs typeface="Times Bold"/>
              </a:rPr>
              <a:t>português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brasileiro</a:t>
            </a:r>
            <a:r>
              <a:rPr lang="en-US" b="1" dirty="0">
                <a:latin typeface="Times Bold"/>
                <a:cs typeface="Times Bold"/>
              </a:rPr>
              <a:t>?</a:t>
            </a:r>
          </a:p>
          <a:p>
            <a:pPr lvl="0" algn="ctr"/>
            <a:endParaRPr lang="en-US" b="1" dirty="0">
              <a:latin typeface="Times Bold"/>
              <a:cs typeface="Times Bold"/>
            </a:endParaRPr>
          </a:p>
          <a:p>
            <a:pPr lvl="0" algn="ctr"/>
            <a:r>
              <a:rPr lang="en-US" b="1" dirty="0">
                <a:latin typeface="Times Bold"/>
                <a:cs typeface="Times Bold"/>
              </a:rPr>
              <a:t>Como </a:t>
            </a:r>
            <a:r>
              <a:rPr lang="en-US" b="1" dirty="0" err="1">
                <a:latin typeface="Times Bold"/>
                <a:cs typeface="Times Bold"/>
              </a:rPr>
              <a:t>superar</a:t>
            </a:r>
            <a:r>
              <a:rPr lang="en-US" b="1" dirty="0">
                <a:latin typeface="Times Bold"/>
                <a:cs typeface="Times Bold"/>
              </a:rPr>
              <a:t> as </a:t>
            </a:r>
            <a:r>
              <a:rPr lang="en-US" b="1" dirty="0" err="1">
                <a:latin typeface="Times Bold"/>
                <a:cs typeface="Times Bold"/>
              </a:rPr>
              <a:t>dificuldades</a:t>
            </a:r>
            <a:r>
              <a:rPr lang="en-US" b="1" dirty="0">
                <a:latin typeface="Times Bold"/>
                <a:cs typeface="Times Bold"/>
              </a:rPr>
              <a:t> do </a:t>
            </a:r>
            <a:r>
              <a:rPr lang="en-US" b="1" dirty="0" err="1">
                <a:latin typeface="Times Bold"/>
                <a:cs typeface="Times Bold"/>
              </a:rPr>
              <a:t>recuo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x-none" b="1">
                <a:latin typeface="Times Bold"/>
                <a:cs typeface="Times Bold"/>
              </a:rPr>
              <a:t>ao período anterior ao século XVIII?</a:t>
            </a:r>
          </a:p>
          <a:p>
            <a:pPr algn="ctr"/>
            <a:endParaRPr lang="en-US" b="1" dirty="0">
              <a:latin typeface="Times Bold"/>
              <a:cs typeface="Times Bold"/>
            </a:endParaRPr>
          </a:p>
          <a:p>
            <a:pPr algn="ctr"/>
            <a:r>
              <a:rPr lang="en-US" b="1" dirty="0">
                <a:latin typeface="Times Bold"/>
                <a:cs typeface="Times Bold"/>
              </a:rPr>
              <a:t>Como </a:t>
            </a:r>
            <a:r>
              <a:rPr lang="en-US" b="1" dirty="0" err="1">
                <a:latin typeface="Times Bold"/>
                <a:cs typeface="Times Bold"/>
              </a:rPr>
              <a:t>capturar</a:t>
            </a:r>
            <a:r>
              <a:rPr lang="en-US" b="1" dirty="0">
                <a:latin typeface="Times Bold"/>
                <a:cs typeface="Times Bold"/>
              </a:rPr>
              <a:t> a </a:t>
            </a:r>
            <a:r>
              <a:rPr lang="en-US" b="1" dirty="0" err="1">
                <a:latin typeface="Times Bold"/>
                <a:cs typeface="Times Bold"/>
              </a:rPr>
              <a:t>natureza</a:t>
            </a:r>
            <a:r>
              <a:rPr lang="en-US" b="1" dirty="0">
                <a:latin typeface="Times Bold"/>
                <a:cs typeface="Times Bold"/>
              </a:rPr>
              <a:t> peculiar do PB, </a:t>
            </a:r>
            <a:r>
              <a:rPr lang="en-US" b="1" dirty="0" err="1">
                <a:latin typeface="Times Bold"/>
                <a:cs typeface="Times Bold"/>
              </a:rPr>
              <a:t>uma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língua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marcada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pelo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contato</a:t>
            </a:r>
            <a:r>
              <a:rPr lang="en-US" b="1" dirty="0">
                <a:latin typeface="Times Bold"/>
                <a:cs typeface="Times Bold"/>
              </a:rPr>
              <a:t>? É </a:t>
            </a:r>
            <a:r>
              <a:rPr lang="en-US" b="1" dirty="0" err="1">
                <a:latin typeface="Times Bold"/>
                <a:cs typeface="Times Bold"/>
              </a:rPr>
              <a:t>possível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rastrear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os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efeitos</a:t>
            </a:r>
            <a:r>
              <a:rPr lang="en-US" b="1" dirty="0">
                <a:latin typeface="Times Bold"/>
                <a:cs typeface="Times Bold"/>
              </a:rPr>
              <a:t> do </a:t>
            </a:r>
            <a:r>
              <a:rPr lang="en-US" b="1" dirty="0" err="1">
                <a:latin typeface="Times Bold"/>
                <a:cs typeface="Times Bold"/>
              </a:rPr>
              <a:t>contato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em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textos</a:t>
            </a:r>
            <a:r>
              <a:rPr lang="en-US" b="1" dirty="0">
                <a:latin typeface="Times Bold"/>
                <a:cs typeface="Times Bold"/>
              </a:rPr>
              <a:t> </a:t>
            </a:r>
            <a:r>
              <a:rPr lang="en-US" b="1" dirty="0" err="1">
                <a:latin typeface="Times Bold"/>
                <a:cs typeface="Times Bold"/>
              </a:rPr>
              <a:t>escritos</a:t>
            </a:r>
            <a:r>
              <a:rPr lang="en-US" b="1" dirty="0">
                <a:latin typeface="Times Bold"/>
                <a:cs typeface="Times Bold"/>
              </a:rPr>
              <a:t>?</a:t>
            </a:r>
          </a:p>
          <a:p>
            <a:endParaRPr lang="en-US" dirty="0">
              <a:latin typeface="Times Bold"/>
              <a:cs typeface="Times Bold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9039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33600" y="1981200"/>
            <a:ext cx="822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O NELP trabalha em parceria com um importante projeto nacional, dedicado ao estudo da história de nossa língua, o português brasileiro. Um grande projeto, que reúne pesquisadores de diferentes universidades do país.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112241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295400" y="457200"/>
            <a:ext cx="975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Projeto para a História do Português Brasileiro (PHPB)</a:t>
            </a:r>
          </a:p>
          <a:p>
            <a:pPr algn="ctr"/>
            <a:r>
              <a:rPr lang="pt-BR" b="1" dirty="0" smtClean="0"/>
              <a:t>Coordenação: Sandro Drummond </a:t>
            </a:r>
            <a:r>
              <a:rPr lang="pt-BR" b="1" dirty="0" err="1" smtClean="0"/>
              <a:t>Marengo</a:t>
            </a:r>
            <a:r>
              <a:rPr lang="pt-BR" b="1" dirty="0" smtClean="0"/>
              <a:t> (UFS)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 smtClean="0"/>
              <a:t>Corpus Histórico</a:t>
            </a:r>
          </a:p>
          <a:p>
            <a:pPr algn="ctr"/>
            <a:r>
              <a:rPr lang="pt-BR" b="1" dirty="0" smtClean="0"/>
              <a:t>Coordenação: Afrânio Gonçalves Barbosa (UFRJ)</a:t>
            </a:r>
          </a:p>
          <a:p>
            <a:pPr algn="ctr"/>
            <a:r>
              <a:rPr lang="pt-BR" b="1" dirty="0">
                <a:hlinkClick r:id="rId2"/>
              </a:rPr>
              <a:t>https://</a:t>
            </a:r>
            <a:r>
              <a:rPr lang="pt-BR" b="1" dirty="0" smtClean="0">
                <a:hlinkClick r:id="rId2"/>
              </a:rPr>
              <a:t>sites.google.com/site/corporaphpb</a:t>
            </a:r>
            <a:endParaRPr lang="pt-BR" b="1" dirty="0" smtClean="0"/>
          </a:p>
          <a:p>
            <a:pPr algn="ctr"/>
            <a:endParaRPr lang="pt-BR" dirty="0"/>
          </a:p>
        </p:txBody>
      </p:sp>
      <p:pic>
        <p:nvPicPr>
          <p:cNvPr id="7" name="Picture 2" descr="C:\Users\W7\Desktop\descobrimento brasil cabral caravela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597" y="2514600"/>
            <a:ext cx="4695206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2078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W7\Desktop\67079527_2253136121389412_72960541462290759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098131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468165" y="726911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X Seminário Nacional do PHPB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4041021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W7\Desktop\67336143_2269245373111820_177120342721324646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41" y="1452264"/>
            <a:ext cx="6324600" cy="449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740231" y="990599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Parte dos integrantes do PHPB está nessa foto!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1280641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81200" y="1833013"/>
            <a:ext cx="73914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800" b="1" dirty="0"/>
          </a:p>
          <a:p>
            <a:pPr algn="ctr"/>
            <a:r>
              <a:rPr lang="pt-BR" sz="2400" b="1" dirty="0" smtClean="0"/>
              <a:t>Universidade Federal da Bahia</a:t>
            </a:r>
          </a:p>
          <a:p>
            <a:pPr algn="ctr"/>
            <a:r>
              <a:rPr lang="pt-BR" sz="2400" b="1" dirty="0" smtClean="0"/>
              <a:t>Universidade Estadual de Feira de Santana</a:t>
            </a:r>
          </a:p>
          <a:p>
            <a:pPr algn="ctr"/>
            <a:r>
              <a:rPr lang="pt-BR" sz="2400" b="1" dirty="0" smtClean="0"/>
              <a:t>Universidade Estadual do Sudoeste da Bahia</a:t>
            </a:r>
          </a:p>
          <a:p>
            <a:pPr algn="ctr"/>
            <a:r>
              <a:rPr lang="pt-BR" sz="2400" b="1" dirty="0" smtClean="0"/>
              <a:t>Universidade do Estado da Bahia</a:t>
            </a:r>
          </a:p>
          <a:p>
            <a:pPr algn="ctr"/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066800" y="685800"/>
            <a:ext cx="982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Na Bahia, o PHPB conta com a colaboração de pesquisadores de 4 universidades: </a:t>
            </a:r>
          </a:p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981200" y="4875784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 vamos contando a história do português na Bahia e no Brasil...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726280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90849" y="381000"/>
            <a:ext cx="67818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PHPB Bahia</a:t>
            </a:r>
          </a:p>
          <a:p>
            <a:pPr algn="ctr"/>
            <a:r>
              <a:rPr lang="pt-BR" b="1" dirty="0">
                <a:hlinkClick r:id="rId2"/>
              </a:rPr>
              <a:t>https://www.prohpor.org</a:t>
            </a:r>
            <a:endParaRPr lang="pt-BR" b="1" dirty="0"/>
          </a:p>
          <a:p>
            <a:r>
              <a:rPr lang="pt-BR" dirty="0" smtClean="0"/>
              <a:t>                   </a:t>
            </a:r>
            <a:r>
              <a:rPr lang="pt-BR" b="1" dirty="0" smtClean="0"/>
              <a:t>Coordenação: Tânia Conceição Freire Lobo (UFBA)</a:t>
            </a:r>
          </a:p>
          <a:p>
            <a:endParaRPr lang="pt-BR" dirty="0"/>
          </a:p>
          <a:p>
            <a:pPr algn="ctr"/>
            <a:r>
              <a:rPr lang="pt-BR" b="1" dirty="0"/>
              <a:t>Equipes: UFBA, UEFS, UESB, </a:t>
            </a:r>
            <a:r>
              <a:rPr lang="pt-BR" b="1" dirty="0" smtClean="0"/>
              <a:t>UNEB</a:t>
            </a:r>
          </a:p>
          <a:p>
            <a:pPr algn="ctr"/>
            <a:endParaRPr lang="pt-BR" b="1" dirty="0"/>
          </a:p>
          <a:p>
            <a:pPr algn="ctr"/>
            <a:endParaRPr lang="pt-BR" b="1" dirty="0" smtClean="0"/>
          </a:p>
          <a:p>
            <a:pPr algn="ctr"/>
            <a:endParaRPr lang="pt-BR" b="1" dirty="0"/>
          </a:p>
          <a:p>
            <a:pPr algn="ctr"/>
            <a:endParaRPr lang="pt-BR" dirty="0" smtClean="0"/>
          </a:p>
          <a:p>
            <a:endParaRPr lang="pt-BR" dirty="0"/>
          </a:p>
        </p:txBody>
      </p:sp>
      <p:pic>
        <p:nvPicPr>
          <p:cNvPr id="11266" name="Picture 2" descr="C:\Users\W7\Desktop\c8e334_5343928a572143a09dc40b153f98ab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18" y="2743200"/>
            <a:ext cx="5410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214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90800" y="685800"/>
            <a:ext cx="8001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No PROHPOR, há um banco com textos editados filologicamente. Chama-se Banco Informatizado de Textos (BIT). Os pesquisadores do Programa recorrem a esse banco, entre outros, para realizar os estudos de história da língua portuguesa. O PROHPOR foi criado pela saudosa professora doutora Rosa Virgínia Mattos e Silva. 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 smtClean="0"/>
              <a:t>Visite o site do PROHPOR e conheça a importante obra de professora Rosa.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010529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W7\Desktop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50275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905000" y="656272"/>
            <a:ext cx="8153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Banco Informatizado de Textos do PROHPOR</a:t>
            </a:r>
          </a:p>
          <a:p>
            <a:pPr algn="ctr"/>
            <a:r>
              <a:rPr lang="pt-BR" dirty="0">
                <a:hlinkClick r:id="rId3"/>
              </a:rPr>
              <a:t>https://</a:t>
            </a:r>
            <a:r>
              <a:rPr lang="pt-BR" dirty="0" smtClean="0">
                <a:hlinkClick r:id="rId3"/>
              </a:rPr>
              <a:t>www.prohpor.org/bit-prohpor</a:t>
            </a:r>
            <a:endParaRPr lang="pt-BR" dirty="0" smtClean="0"/>
          </a:p>
          <a:p>
            <a:pPr algn="ctr"/>
            <a:r>
              <a:rPr lang="pt-BR" b="1" dirty="0" smtClean="0"/>
              <a:t>Coordenação: Mariana Fagundes de Oliveira Lacerda</a:t>
            </a:r>
          </a:p>
          <a:p>
            <a:pPr algn="ctr"/>
            <a:r>
              <a:rPr lang="pt-BR" b="1" dirty="0" smtClean="0"/>
              <a:t>                      Zenaide de Oliveira Novais Carneiro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1471550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63387" y="1905000"/>
            <a:ext cx="861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Na UEFS, as pesquisas sobre a história do português têm sido muito produtivas e com diversas publicações. São feitos edições filológicas, edições eletrônicas e estudos linguísticos sobre temas diversos e dentro de diferentes quadros teóricos.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061667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91096" y="1676400"/>
            <a:ext cx="8839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Existe uma ciência que se dedica ao estudo das línguas. Chama-se Linguística. E, no campo da Linguística, há pesquisadores que se dedicam à história das línguas, buscam descrever e explicar as mudanças que elas sofrem. Esses pesquisadores fazem Linguística Histórica.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535179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09800" y="2514600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Vamos, então, conhecer, mais de pertinho, a equipe do PHPB na UEFS e seu trabalho filológico e linguístico!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4431075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W7\Desktop\PHP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1506200" cy="310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429000" y="3712028"/>
            <a:ext cx="54864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PHPB-BA</a:t>
            </a:r>
          </a:p>
          <a:p>
            <a:pPr algn="ctr"/>
            <a:r>
              <a:rPr lang="pt-BR" sz="3200" b="1" dirty="0" smtClean="0"/>
              <a:t>Equipe UEFS - Sertões</a:t>
            </a:r>
          </a:p>
          <a:p>
            <a:pPr algn="ctr"/>
            <a:r>
              <a:rPr lang="pt-BR" dirty="0">
                <a:hlinkClick r:id="rId3"/>
              </a:rPr>
              <a:t>http://</a:t>
            </a:r>
            <a:r>
              <a:rPr lang="pt-BR" dirty="0" smtClean="0">
                <a:hlinkClick r:id="rId3"/>
              </a:rPr>
              <a:t>www.uefs.br/cedohs/view/phpb.html</a:t>
            </a:r>
            <a:endParaRPr lang="pt-BR" dirty="0"/>
          </a:p>
          <a:p>
            <a:pPr algn="ctr"/>
            <a:r>
              <a:rPr lang="pt-BR" b="1" dirty="0" smtClean="0"/>
              <a:t>Coordenação: Zenaide de Oliveira Novais Carneiro</a:t>
            </a:r>
          </a:p>
          <a:p>
            <a:pPr algn="ctr"/>
            <a:r>
              <a:rPr lang="pt-BR" b="1" dirty="0" smtClean="0"/>
              <a:t>                               Mariana Fagundes de Oliveira Lacerda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755434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057400" y="657730"/>
            <a:ext cx="7086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Equipe</a:t>
            </a:r>
          </a:p>
          <a:p>
            <a:endParaRPr lang="pt-BR" b="1" dirty="0"/>
          </a:p>
          <a:p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609600" y="2387930"/>
            <a:ext cx="73533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cs typeface="Times Bold"/>
              </a:rPr>
              <a:t>Zenaide de Oliveira Novais Carneiro</a:t>
            </a:r>
          </a:p>
          <a:p>
            <a:r>
              <a:rPr lang="pt-BR" sz="3200" b="1" dirty="0">
                <a:cs typeface="Times Bold"/>
              </a:rPr>
              <a:t>Norma Lúcia Fernandes de Almeida</a:t>
            </a:r>
          </a:p>
          <a:p>
            <a:r>
              <a:rPr lang="pt-BR" sz="3200" b="1" dirty="0">
                <a:cs typeface="Times Bold"/>
              </a:rPr>
              <a:t>Mariana Fagundes de Oliveira Lacerda</a:t>
            </a:r>
          </a:p>
          <a:p>
            <a:r>
              <a:rPr lang="pt-BR" sz="3200" b="1" dirty="0" err="1">
                <a:cs typeface="Times Bold"/>
              </a:rPr>
              <a:t>Huda</a:t>
            </a:r>
            <a:r>
              <a:rPr lang="pt-BR" sz="3200" b="1" dirty="0">
                <a:cs typeface="Times Bold"/>
              </a:rPr>
              <a:t> da Silva Santiago</a:t>
            </a:r>
          </a:p>
          <a:p>
            <a:r>
              <a:rPr lang="pt-BR" sz="3200" b="1" dirty="0">
                <a:cs typeface="Times Bold"/>
              </a:rPr>
              <a:t>Silvana Silva de Farias Araújo</a:t>
            </a:r>
          </a:p>
          <a:p>
            <a:r>
              <a:rPr lang="pt-BR" sz="3200" b="1" dirty="0">
                <a:cs typeface="Times Bold"/>
              </a:rPr>
              <a:t>Lara da Silva Cardoso</a:t>
            </a:r>
          </a:p>
          <a:p>
            <a:endParaRPr lang="pt-BR" dirty="0"/>
          </a:p>
        </p:txBody>
      </p:sp>
      <p:pic>
        <p:nvPicPr>
          <p:cNvPr id="2050" name="Picture 2" descr="C:\Users\W7\Desktop\trabalho-de-equip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24981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8036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38400" y="2449816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Há um site no qual disponibilizamos as edições filológicas feitas no âmbito do PHPB Bahia. Confira!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155941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W7\Desktop\custom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14400"/>
            <a:ext cx="8534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066800" y="3710464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UEFS</a:t>
            </a:r>
          </a:p>
          <a:p>
            <a:pPr algn="ctr"/>
            <a:r>
              <a:rPr lang="pt-BR" b="1" dirty="0">
                <a:hlinkClick r:id="rId3"/>
              </a:rPr>
              <a:t>https://sites.google.com/site/corporaphpbba/?</a:t>
            </a:r>
            <a:r>
              <a:rPr lang="pt-BR" b="1" dirty="0" smtClean="0">
                <a:hlinkClick r:id="rId3"/>
              </a:rPr>
              <a:t>pli=1</a:t>
            </a:r>
            <a:endParaRPr lang="pt-BR" b="1" dirty="0" smtClean="0"/>
          </a:p>
          <a:p>
            <a:pPr algn="ctr"/>
            <a:r>
              <a:rPr lang="pt-BR" b="1" dirty="0" smtClean="0"/>
              <a:t>Coordenação: </a:t>
            </a:r>
            <a:r>
              <a:rPr lang="pt-BR" b="1" dirty="0"/>
              <a:t>Mariana Fagundes de Oliveira Lacerda</a:t>
            </a:r>
          </a:p>
          <a:p>
            <a:pPr algn="ctr"/>
            <a:r>
              <a:rPr lang="pt-BR" b="1" dirty="0" smtClean="0"/>
              <a:t>                      Zenaide de Oliveira Novais Carneiro</a:t>
            </a:r>
          </a:p>
          <a:p>
            <a:pPr algn="ctr"/>
            <a:r>
              <a:rPr lang="pt-BR" b="1" dirty="0" smtClean="0"/>
              <a:t>                              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124200" y="2895600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CORPUS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42292379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09800" y="1828800"/>
            <a:ext cx="777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Agora vamos conhecer os projetos Vozes do Sertão em Dados: história, povos e formação do português brasileiro e Corpus Eletrônico de Documentos Históricos do Sertão do NELP/UEFS, que se dedicam, especialmente, à história do português no sertão baiano.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9421930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676400" y="381000"/>
            <a:ext cx="8229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Projeto Vozes do Sertão em Dados</a:t>
            </a:r>
          </a:p>
          <a:p>
            <a:pPr algn="ctr"/>
            <a:r>
              <a:rPr lang="pt-BR" b="1" dirty="0" smtClean="0"/>
              <a:t>UEFS</a:t>
            </a:r>
          </a:p>
          <a:p>
            <a:pPr algn="ctr"/>
            <a:r>
              <a:rPr lang="pt-BR" dirty="0">
                <a:hlinkClick r:id="rId2"/>
              </a:rPr>
              <a:t>http://www2.uefs.br/nelp/zenaide-nelp/historico.html</a:t>
            </a:r>
            <a:endParaRPr lang="pt-BR" b="1" dirty="0" smtClean="0"/>
          </a:p>
          <a:p>
            <a:pPr algn="ctr"/>
            <a:r>
              <a:rPr lang="pt-BR" b="1" dirty="0" smtClean="0"/>
              <a:t>Coordenação: Zenaide de Oliveira Novais Carneiro</a:t>
            </a:r>
          </a:p>
          <a:p>
            <a:pPr algn="ctr"/>
            <a:r>
              <a:rPr lang="pt-BR" b="1" dirty="0" smtClean="0"/>
              <a:t>                              Mariana Fagundes de Oliveira Lacerda</a:t>
            </a:r>
            <a:endParaRPr lang="pt-BR" b="1" dirty="0"/>
          </a:p>
        </p:txBody>
      </p:sp>
      <p:pic>
        <p:nvPicPr>
          <p:cNvPr id="1026" name="Picture 2" descr="C:\Users\W7\Desktop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732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W7\Desktop\155701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05695"/>
            <a:ext cx="3962400" cy="33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275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W7\Desktop\ampliada_juracidore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31499"/>
            <a:ext cx="2895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191000" y="2362200"/>
            <a:ext cx="693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Banco Documentos Históricos do Sertão DOHS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3222336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4600" y="2590800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Vejamos algumas publicações de trabalhos filológicos dos projetos em questão. Edições de cartas, de anúncios etc.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1573100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52497"/>
            <a:ext cx="32766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598"/>
            <a:ext cx="3352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43000"/>
            <a:ext cx="3260766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822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0400" y="304800"/>
            <a:ext cx="577723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pt-BR" dirty="0" smtClean="0"/>
              <a:t>A Linguística histórica</a:t>
            </a:r>
            <a:endParaRPr dirty="0"/>
          </a:p>
        </p:txBody>
      </p:sp>
      <p:sp>
        <p:nvSpPr>
          <p:cNvPr id="8" name="CaixaDeTexto 7"/>
          <p:cNvSpPr txBox="1"/>
          <p:nvPr/>
        </p:nvSpPr>
        <p:spPr>
          <a:xfrm>
            <a:off x="5715000" y="1905000"/>
            <a:ext cx="5157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cs typeface="Arial"/>
              </a:rPr>
              <a:t>“</a:t>
            </a:r>
            <a:r>
              <a:rPr lang="pt-BR" sz="2400" b="1" dirty="0" smtClean="0">
                <a:cs typeface="Arial"/>
              </a:rPr>
              <a:t>A linguística histórica ocupa-se fundamentalmente com as transformações da língua no tempo; e os </a:t>
            </a:r>
            <a:r>
              <a:rPr lang="pt-BR" sz="2400" b="1" dirty="0" err="1" smtClean="0">
                <a:cs typeface="Arial"/>
              </a:rPr>
              <a:t>lingüistas</a:t>
            </a:r>
            <a:r>
              <a:rPr lang="pt-BR" sz="2400" b="1" dirty="0" smtClean="0">
                <a:cs typeface="Arial"/>
              </a:rPr>
              <a:t> que nela tr</a:t>
            </a:r>
            <a:r>
              <a:rPr lang="pt-BR" sz="2400" b="1" dirty="0" smtClean="0"/>
              <a:t>abalham procuram surpreender, apresentar e compreender essas transformações, orientando-se, na execução dessas tarefas, por diferentes sistemas teóricos.” (FARACO, 2005, p. 91)</a:t>
            </a:r>
            <a:endParaRPr lang="pt-BR" sz="2400" b="1" dirty="0">
              <a:cs typeface="Arial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3200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4370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90600"/>
            <a:ext cx="7162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655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62200" y="1828800"/>
            <a:ext cx="7620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Na sequência, apresentamos </a:t>
            </a:r>
            <a:r>
              <a:rPr lang="pt-BR" sz="2800" b="1" i="1" dirty="0" smtClean="0"/>
              <a:t>corpora</a:t>
            </a:r>
            <a:r>
              <a:rPr lang="pt-BR" sz="2800" b="1" dirty="0" smtClean="0"/>
              <a:t> orais. Uma coleção muito interessante e que tem servido de material de pesquisa no desenvolvimento de muitas dissertações de mestrado e teses de doutorado.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8013246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W7\Desktop\Semiarido bahiano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600200"/>
            <a:ext cx="3056226" cy="404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3505200" cy="480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3235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52600" y="1371600"/>
            <a:ext cx="9601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O projeto Corpus Eletrônico de Documentos Históricos do Sertão tem um site bastante informativo. Estão lá disponíveis para consulta e estudo as edições filológicas feitas no âmbito do projeto Vozes do Sertão e as edições eletrônicas feitas no âmbito do CE-DOHS.</a:t>
            </a:r>
            <a:endParaRPr lang="pt-BR" sz="28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4267200" y="4490852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Visite o site!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8194954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23455" y="304800"/>
            <a:ext cx="1099704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Projeto Corpus Eletrônico de Documentos Históricos do Sertão</a:t>
            </a:r>
          </a:p>
          <a:p>
            <a:pPr algn="ctr"/>
            <a:r>
              <a:rPr lang="pt-BR" b="1" dirty="0" smtClean="0"/>
              <a:t>UEFS</a:t>
            </a:r>
          </a:p>
          <a:p>
            <a:pPr algn="ctr"/>
            <a:r>
              <a:rPr lang="pt-BR" b="1" dirty="0" smtClean="0">
                <a:cs typeface="Times new roman"/>
                <a:hlinkClick r:id="rId2"/>
              </a:rPr>
              <a:t>www.uefs.br/cedohs</a:t>
            </a:r>
            <a:endParaRPr lang="pt-BR" b="1" dirty="0" smtClean="0">
              <a:cs typeface="Times new roman"/>
            </a:endParaRPr>
          </a:p>
          <a:p>
            <a:pPr algn="ctr"/>
            <a:r>
              <a:rPr lang="pt-BR" b="1" dirty="0" smtClean="0">
                <a:cs typeface="Times new roman"/>
              </a:rPr>
              <a:t>Coordenação: Zenaide de Oliveira Novais Carneiro</a:t>
            </a:r>
          </a:p>
          <a:p>
            <a:pPr algn="ctr"/>
            <a:r>
              <a:rPr lang="pt-BR" b="1" dirty="0" smtClean="0">
                <a:cs typeface="Times new roman"/>
              </a:rPr>
              <a:t>                             Mariana Fagundes de Oliveira Lacerda</a:t>
            </a:r>
            <a:endParaRPr lang="pt-BR" b="1" dirty="0" smtClean="0"/>
          </a:p>
          <a:p>
            <a:pPr algn="ctr"/>
            <a:endParaRPr lang="pt-BR" b="1" dirty="0"/>
          </a:p>
        </p:txBody>
      </p:sp>
      <p:pic>
        <p:nvPicPr>
          <p:cNvPr id="6" name="Imagem 5" descr="Resultado de imagem para logomarca FAPES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66" y="1828800"/>
            <a:ext cx="2382734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799509"/>
            <a:ext cx="7391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454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09800" y="1752600"/>
            <a:ext cx="7696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Na UEFS, o trabalho com as humanidades digitais e as edições eletrônicas é tão produtivo que foi criado aí o Núcleo de Estudos Interdisciplinares em Humanidades Digitais, coordenado pela professor doutor Patrício Barreiros. 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 smtClean="0"/>
              <a:t>Visite o site!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8728805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14400" y="838200"/>
            <a:ext cx="108040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Núcleo de Estudos Interdisciplinares em Humanidades Digitais UEFS</a:t>
            </a:r>
          </a:p>
          <a:p>
            <a:pPr algn="ctr"/>
            <a:r>
              <a:rPr lang="pt-BR" sz="3200" dirty="0">
                <a:hlinkClick r:id="rId2"/>
              </a:rPr>
              <a:t>https://neihd.wordpress.com/</a:t>
            </a:r>
            <a:endParaRPr lang="pt-BR" sz="3200" b="1" dirty="0" smtClean="0"/>
          </a:p>
          <a:p>
            <a:endParaRPr lang="pt-BR" sz="3200" dirty="0"/>
          </a:p>
        </p:txBody>
      </p:sp>
      <p:pic>
        <p:nvPicPr>
          <p:cNvPr id="3074" name="Picture 2" descr="C:\Users\W7\Desktop\sssssde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00"/>
            <a:ext cx="478422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5181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524000" y="137160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O CE-DOHS trabalha em parceria com outros projetos. Trata-se de uma rede de pesquisadores, com o objetivo comum de constituir </a:t>
            </a:r>
            <a:r>
              <a:rPr lang="pt-BR" sz="2800" b="1" i="1" dirty="0" smtClean="0"/>
              <a:t>corpus</a:t>
            </a:r>
            <a:r>
              <a:rPr lang="pt-BR" sz="2800" b="1" dirty="0" smtClean="0"/>
              <a:t> para estudo da história da língua portuguesa. 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 smtClean="0"/>
              <a:t>A união faz a força!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0382324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670073" y="2133600"/>
            <a:ext cx="5881053" cy="1938992"/>
          </a:xfrm>
        </p:spPr>
        <p:txBody>
          <a:bodyPr/>
          <a:lstStyle/>
          <a:p>
            <a:r>
              <a:rPr lang="pt-BR" sz="1800" b="1" dirty="0" smtClean="0">
                <a:latin typeface="+mn-lt"/>
              </a:rPr>
              <a:t>Corpus </a:t>
            </a:r>
            <a:r>
              <a:rPr lang="pt-BR" sz="1800" b="1" dirty="0">
                <a:latin typeface="+mn-lt"/>
              </a:rPr>
              <a:t>Histórico do Português </a:t>
            </a:r>
            <a:r>
              <a:rPr lang="pt-BR" sz="1800" b="1" dirty="0" err="1">
                <a:latin typeface="+mn-lt"/>
              </a:rPr>
              <a:t>Tycho</a:t>
            </a:r>
            <a:r>
              <a:rPr lang="pt-BR" sz="1800" b="1" dirty="0">
                <a:latin typeface="+mn-lt"/>
              </a:rPr>
              <a:t> </a:t>
            </a:r>
            <a:r>
              <a:rPr lang="pt-BR" sz="1800" b="1" dirty="0" err="1">
                <a:latin typeface="+mn-lt"/>
              </a:rPr>
              <a:t>Brahe</a:t>
            </a:r>
            <a:r>
              <a:rPr lang="pt-BR" sz="1800" b="1" dirty="0">
                <a:latin typeface="+mn-lt"/>
              </a:rPr>
              <a:t> (UNICAMP</a:t>
            </a:r>
            <a:r>
              <a:rPr lang="pt-BR" sz="1800" b="1" dirty="0" smtClean="0">
                <a:latin typeface="+mn-lt"/>
              </a:rPr>
              <a:t>)</a:t>
            </a:r>
          </a:p>
          <a:p>
            <a:r>
              <a:rPr lang="pt-BR" sz="1800" b="1" dirty="0" smtClean="0">
                <a:latin typeface="+mn-lt"/>
              </a:rPr>
              <a:t> </a:t>
            </a:r>
          </a:p>
          <a:p>
            <a:r>
              <a:rPr lang="pt-BR" sz="1800" b="1" dirty="0" smtClean="0">
                <a:latin typeface="+mn-lt"/>
              </a:rPr>
              <a:t>Labor Histórico (UFRJ)</a:t>
            </a:r>
          </a:p>
          <a:p>
            <a:endParaRPr lang="pt-BR" sz="1800" b="1" dirty="0" smtClean="0">
              <a:latin typeface="+mn-lt"/>
            </a:endParaRPr>
          </a:p>
          <a:p>
            <a:r>
              <a:rPr lang="pt-BR" sz="1800" b="1" dirty="0" smtClean="0">
                <a:latin typeface="+mn-lt"/>
              </a:rPr>
              <a:t>Post </a:t>
            </a:r>
            <a:r>
              <a:rPr lang="pt-BR" sz="1800" b="1" dirty="0" err="1">
                <a:latin typeface="+mn-lt"/>
              </a:rPr>
              <a:t>Scriptum</a:t>
            </a:r>
            <a:r>
              <a:rPr lang="pt-BR" sz="1800" b="1" dirty="0">
                <a:latin typeface="+mn-lt"/>
              </a:rPr>
              <a:t>: </a:t>
            </a:r>
            <a:r>
              <a:rPr lang="pt-BR" sz="1800" b="1" dirty="0" err="1">
                <a:latin typeface="+mn-lt"/>
              </a:rPr>
              <a:t>archivo</a:t>
            </a:r>
            <a:r>
              <a:rPr lang="pt-BR" sz="1800" b="1" dirty="0">
                <a:latin typeface="+mn-lt"/>
              </a:rPr>
              <a:t> digital de escritura cotidiana em Portugal e Espanha na Época </a:t>
            </a:r>
            <a:r>
              <a:rPr lang="pt-BR" sz="1800" b="1" dirty="0" smtClean="0">
                <a:latin typeface="+mn-lt"/>
              </a:rPr>
              <a:t>Moderna (CLUL)</a:t>
            </a:r>
          </a:p>
          <a:p>
            <a:r>
              <a:rPr lang="pt-BR" sz="1800" b="1" dirty="0" smtClean="0">
                <a:latin typeface="+mn-lt"/>
              </a:rPr>
              <a:t> </a:t>
            </a:r>
            <a:endParaRPr lang="pt-BR" sz="1800" b="1" dirty="0">
              <a:latin typeface="+mn-lt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048000" y="468867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Projetos Parceiros do CE-DOHS</a:t>
            </a:r>
            <a:endParaRPr lang="pt-BR" sz="3200" b="1" dirty="0"/>
          </a:p>
        </p:txBody>
      </p:sp>
      <p:pic>
        <p:nvPicPr>
          <p:cNvPr id="5122" name="Picture 2" descr="C:\Users\W7\Desktop\depositphotos_56059061-stock-illustration-business-team-social-network-t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41148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2600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10358120" cy="1969770"/>
          </a:xfrm>
        </p:spPr>
        <p:txBody>
          <a:bodyPr/>
          <a:lstStyle/>
          <a:p>
            <a:pPr algn="ctr"/>
            <a:r>
              <a:rPr lang="pt-BR" sz="3200" b="1" dirty="0"/>
              <a:t>Corpus Histórico do Português </a:t>
            </a:r>
            <a:r>
              <a:rPr lang="pt-BR" sz="3200" b="1" dirty="0" err="1"/>
              <a:t>Tycho</a:t>
            </a:r>
            <a:r>
              <a:rPr lang="pt-BR" sz="3200" b="1" dirty="0"/>
              <a:t> </a:t>
            </a:r>
            <a:r>
              <a:rPr lang="pt-BR" sz="3200" b="1" dirty="0" err="1" smtClean="0"/>
              <a:t>Brahe</a:t>
            </a:r>
            <a:r>
              <a:rPr lang="pt-BR" sz="3200" b="1" dirty="0" smtClean="0"/>
              <a:t/>
            </a:r>
            <a:br>
              <a:rPr lang="pt-BR" sz="3200" b="1" dirty="0" smtClean="0"/>
            </a:br>
            <a:r>
              <a:rPr lang="pt-BR" sz="3200" b="1" dirty="0" smtClean="0"/>
              <a:t>UNICAMP</a:t>
            </a:r>
            <a:br>
              <a:rPr lang="pt-BR" sz="3200" b="1" dirty="0" smtClean="0"/>
            </a:br>
            <a:r>
              <a:rPr lang="pt-BR" sz="3200" dirty="0">
                <a:hlinkClick r:id="rId2"/>
              </a:rPr>
              <a:t>http://www.tycho.iel.unicamp.br/corpus/index.html</a:t>
            </a:r>
            <a:r>
              <a:rPr lang="pt-BR" sz="3200" b="1" dirty="0"/>
              <a:t/>
            </a:r>
            <a:br>
              <a:rPr lang="pt-BR" sz="3200" b="1" dirty="0"/>
            </a:br>
            <a:endParaRPr lang="pt-BR" sz="3200" dirty="0"/>
          </a:p>
        </p:txBody>
      </p:sp>
      <p:pic>
        <p:nvPicPr>
          <p:cNvPr id="4098" name="Picture 2" descr="C:\Users\W7\Desktop\tycho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09800"/>
            <a:ext cx="3860318" cy="38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349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1991" y="638303"/>
            <a:ext cx="5258230" cy="4057393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955"/>
              </a:spcBef>
            </a:pPr>
            <a:r>
              <a:rPr lang="pt-BR" sz="2400" b="1" spc="-5" dirty="0" smtClean="0">
                <a:cs typeface="Arial"/>
              </a:rPr>
              <a:t>“Considero que se podem admitir duas grandes vertentes na linguística histórica (...) A linguística histórica </a:t>
            </a:r>
            <a:r>
              <a:rPr lang="pt-BR" sz="2400" b="1" i="1" spc="-5" dirty="0" smtClean="0">
                <a:cs typeface="Arial"/>
              </a:rPr>
              <a:t>lato sensu </a:t>
            </a:r>
            <a:r>
              <a:rPr lang="pt-BR" sz="2400" b="1" spc="-5" dirty="0" smtClean="0">
                <a:cs typeface="Arial"/>
              </a:rPr>
              <a:t>trabalha com dados datados e localizados, como ocorre em qualquer trabalho de linguística baseado em </a:t>
            </a:r>
            <a:r>
              <a:rPr lang="pt-BR" sz="2400" b="1" i="1" spc="-5" dirty="0" smtClean="0">
                <a:cs typeface="Arial"/>
              </a:rPr>
              <a:t>corpora</a:t>
            </a:r>
            <a:r>
              <a:rPr lang="pt-BR" sz="2400" b="1" spc="-5" dirty="0" smtClean="0">
                <a:cs typeface="Arial"/>
              </a:rPr>
              <a:t>. (...) Considero a linguística histórica </a:t>
            </a:r>
            <a:r>
              <a:rPr lang="pt-BR" sz="2400" b="1" i="1" spc="-5" dirty="0" smtClean="0">
                <a:cs typeface="Arial"/>
              </a:rPr>
              <a:t>stricto sensu </a:t>
            </a:r>
            <a:r>
              <a:rPr lang="pt-BR" sz="2400" b="1" spc="-5" dirty="0" smtClean="0">
                <a:cs typeface="Arial"/>
              </a:rPr>
              <a:t>a que se debruça sobre o que muda e como muda nas línguas ao longo do tempo em que tais línguas são usadas.” (MATTOS E SILVA, 2008, p. 8-9)</a:t>
            </a:r>
            <a:endParaRPr sz="2400" b="1" dirty="0">
              <a:cs typeface="Arial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17" y="2057400"/>
            <a:ext cx="457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065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38400" y="2514600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O CE-DOHS está organizado em fases. Vejamos, a seguir, quais são elas e seus produtos.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1623247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114800" y="723196"/>
            <a:ext cx="3672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O CE-DOHS em fases</a:t>
            </a:r>
            <a:endParaRPr lang="pt-BR" sz="3200" b="1" dirty="0"/>
          </a:p>
        </p:txBody>
      </p:sp>
      <p:pic>
        <p:nvPicPr>
          <p:cNvPr id="6" name="Imagem 5" descr="Resultado de imagem para cedohs logomarc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940196"/>
            <a:ext cx="2190750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1828800" y="1600200"/>
            <a:ext cx="78486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dirty="0">
                <a:cs typeface="Times Bold"/>
              </a:rPr>
              <a:t>Corpus 1</a:t>
            </a:r>
            <a:r>
              <a:rPr lang="pt-BR" sz="3200" b="1" dirty="0">
                <a:cs typeface="Times Bold"/>
              </a:rPr>
              <a:t> – composto por diferentes materiais (manuscritos, impressos e amostras de fala), produzidos entre 1823 e 2000 por indivíduos nascidos a partir de </a:t>
            </a:r>
            <a:r>
              <a:rPr lang="pt-BR" sz="3200" b="1" dirty="0" smtClean="0">
                <a:cs typeface="Times Bold"/>
              </a:rPr>
              <a:t>1724</a:t>
            </a:r>
          </a:p>
          <a:p>
            <a:pPr algn="ctr"/>
            <a:endParaRPr lang="pt-BR" sz="3200" b="1" dirty="0">
              <a:cs typeface="Times Bold"/>
            </a:endParaRPr>
          </a:p>
          <a:p>
            <a:pPr algn="ctr"/>
            <a:r>
              <a:rPr lang="pt-BR" sz="3200" b="1" dirty="0">
                <a:cs typeface="Times Bold"/>
              </a:rPr>
              <a:t>Em fase de conclusão</a:t>
            </a:r>
          </a:p>
          <a:p>
            <a:pPr algn="ctr"/>
            <a:endParaRPr lang="pt-BR" sz="3200" b="1" dirty="0">
              <a:latin typeface="Times Bold"/>
              <a:cs typeface="Times Bold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86251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10817861" cy="861774"/>
          </a:xfrm>
        </p:spPr>
        <p:txBody>
          <a:bodyPr/>
          <a:lstStyle/>
          <a:p>
            <a:pPr algn="ctr"/>
            <a:r>
              <a:rPr lang="pt-BR" sz="2800" b="1" dirty="0">
                <a:latin typeface="+mn-lt"/>
              </a:rPr>
              <a:t>Programa de Estudos sobre o Português Popular de Salvador </a:t>
            </a:r>
            <a:r>
              <a:rPr lang="pt-BR" sz="2800" b="1" dirty="0" smtClean="0">
                <a:latin typeface="+mn-lt"/>
              </a:rPr>
              <a:t>PEPP (UNEB)</a:t>
            </a:r>
            <a:endParaRPr lang="pt-BR" sz="2800" b="1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951" y="1752600"/>
            <a:ext cx="478872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5900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W7\Desktop\projeto nur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3429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181600" y="1600199"/>
            <a:ext cx="647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Projeto da Norma Urbana Culta do Brasil </a:t>
            </a:r>
          </a:p>
          <a:p>
            <a:pPr algn="ctr"/>
            <a:r>
              <a:rPr lang="pt-BR" sz="2800" b="1" dirty="0" smtClean="0"/>
              <a:t>NURC </a:t>
            </a:r>
          </a:p>
          <a:p>
            <a:pPr algn="ctr"/>
            <a:r>
              <a:rPr lang="pt-BR" sz="2800" b="1" dirty="0" smtClean="0"/>
              <a:t>NURC-Salvador (UFBA)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9172144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143000"/>
            <a:ext cx="3390900" cy="442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33400" y="2514600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Amostras de Fala de </a:t>
            </a:r>
            <a:r>
              <a:rPr lang="pt-BR" sz="3200" b="1" dirty="0" smtClean="0"/>
              <a:t>Luanda-Angola</a:t>
            </a:r>
          </a:p>
          <a:p>
            <a:pPr algn="ctr"/>
            <a:r>
              <a:rPr lang="pt-BR" sz="3200" b="1" dirty="0" smtClean="0"/>
              <a:t>UEFS 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0269592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3505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343400" y="1524000"/>
            <a:ext cx="762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Projeto </a:t>
            </a:r>
            <a:r>
              <a:rPr lang="pt-BR" sz="2800" b="1" dirty="0" smtClean="0"/>
              <a:t>Estudos Linguísticos e Históricos do Sertão </a:t>
            </a:r>
          </a:p>
          <a:p>
            <a:pPr algn="ctr"/>
            <a:r>
              <a:rPr lang="pt-BR" sz="2800" b="1" dirty="0" err="1" smtClean="0"/>
              <a:t>LiHS</a:t>
            </a:r>
            <a:r>
              <a:rPr lang="pt-BR" sz="2800" b="1" dirty="0" smtClean="0"/>
              <a:t>-UNEB</a:t>
            </a:r>
          </a:p>
          <a:p>
            <a:pPr algn="ctr"/>
            <a:endParaRPr lang="pt-BR" sz="2800" b="1" dirty="0" smtClean="0"/>
          </a:p>
          <a:p>
            <a:pPr algn="ctr"/>
            <a:r>
              <a:rPr lang="pt-BR" sz="2800" b="1" dirty="0" smtClean="0"/>
              <a:t>Chapada </a:t>
            </a:r>
            <a:r>
              <a:rPr lang="pt-BR" sz="2800" b="1" dirty="0"/>
              <a:t>Diamantina: Comunidade Quilombola </a:t>
            </a:r>
            <a:r>
              <a:rPr lang="pt-BR" sz="2800" b="1" dirty="0" smtClean="0"/>
              <a:t>Ramos, Presidente Dutra, </a:t>
            </a:r>
            <a:r>
              <a:rPr lang="pt-BR" sz="2800" b="1" dirty="0"/>
              <a:t>Município de Irecê-Bahia </a:t>
            </a:r>
          </a:p>
        </p:txBody>
      </p:sp>
    </p:spTree>
    <p:extLst>
      <p:ext uri="{BB962C8B-B14F-4D97-AF65-F5344CB8AC3E}">
        <p14:creationId xmlns:p14="http://schemas.microsoft.com/office/powerpoint/2010/main" val="39272981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114800" y="723196"/>
            <a:ext cx="3672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O CE-DOHS em fases</a:t>
            </a:r>
            <a:endParaRPr lang="pt-BR" sz="3200" b="1" dirty="0"/>
          </a:p>
        </p:txBody>
      </p:sp>
      <p:pic>
        <p:nvPicPr>
          <p:cNvPr id="6" name="Imagem 5" descr="Resultado de imagem para cedohs logomarc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419600"/>
            <a:ext cx="2190750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2209800" y="1600200"/>
            <a:ext cx="7848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dirty="0">
                <a:cs typeface="Times Bold"/>
              </a:rPr>
              <a:t>Corpus 2 </a:t>
            </a:r>
            <a:r>
              <a:rPr lang="pt-BR" sz="3200" b="1" dirty="0">
                <a:cs typeface="Times Bold"/>
              </a:rPr>
              <a:t>– composto por manuscritos produzidos entre 1500 e 1822 por indivíduos nascidos a partir de 1450.</a:t>
            </a:r>
          </a:p>
          <a:p>
            <a:pPr algn="ctr"/>
            <a:endParaRPr lang="pt-BR" sz="3200" b="1" dirty="0" smtClean="0">
              <a:cs typeface="Times Bold"/>
            </a:endParaRPr>
          </a:p>
          <a:p>
            <a:pPr algn="ctr"/>
            <a:r>
              <a:rPr lang="pt-BR" sz="3200" b="1" dirty="0" smtClean="0">
                <a:cs typeface="Times Bold"/>
              </a:rPr>
              <a:t>Em </a:t>
            </a:r>
            <a:r>
              <a:rPr lang="pt-BR" sz="3200" b="1" dirty="0">
                <a:cs typeface="Times Bold"/>
              </a:rPr>
              <a:t>fase de execução </a:t>
            </a:r>
          </a:p>
          <a:p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6048651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678875" y="5334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Documentos de </a:t>
            </a:r>
            <a:r>
              <a:rPr lang="pt-BR" sz="3200" b="1" dirty="0" smtClean="0"/>
              <a:t>mamelucos </a:t>
            </a:r>
            <a:endParaRPr lang="pt-BR" sz="3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433512"/>
            <a:ext cx="4191000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09600" y="1668481"/>
            <a:ext cx="5943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Descrição: Documentos escritos por mamelucos, filhos (legítimos ou bastardos) de portugueses e índias ou mamelucas durante o século XVII. Compõem o acervo as Cartas escritas por Lourenço de Brito Correa – bisneto de Diogo Alves, o Caramuru – e os documentos escritos por Izabel Guedes de Brito – filha ilegítima e mulata de </a:t>
            </a:r>
            <a:r>
              <a:rPr lang="pt-BR" b="1" dirty="0" err="1"/>
              <a:t>Antonio</a:t>
            </a:r>
            <a:r>
              <a:rPr lang="pt-BR" b="1" dirty="0"/>
              <a:t> Guedes de Brito – e sua filha, Joana Pimentel Guedes de Brito, entre outros autores. Eram senhores/senhoras de terra, com grande influência política na sociedade da época. Além disso, fazem parte desse acervo os documentos escritos pelos Mestre de campo, bandeirantes paulistas e sertanistas mamelucos, como Manuel Álvares de Morais Navarro, José Morais Navarro e Domingos Jorge Velho. 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67400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28700" y="457200"/>
            <a:ext cx="1013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Dos possíveis documentos de indígenas produzidos na implantação da política pombalina</a:t>
            </a:r>
            <a:r>
              <a:rPr lang="pt-BR" sz="2000" dirty="0"/>
              <a:t>: </a:t>
            </a:r>
            <a:endParaRPr lang="pt-BR" sz="2000" dirty="0" smtClean="0"/>
          </a:p>
          <a:p>
            <a:pPr algn="ctr"/>
            <a:r>
              <a:rPr lang="pt-BR" sz="2000" b="1" dirty="0" smtClean="0"/>
              <a:t>fase </a:t>
            </a:r>
            <a:r>
              <a:rPr lang="pt-BR" sz="2000" b="1" dirty="0"/>
              <a:t>de prospecção </a:t>
            </a:r>
            <a:endParaRPr lang="pt-BR" sz="20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7640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8681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52600" y="304800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Acervo da Família Vieira </a:t>
            </a:r>
            <a:r>
              <a:rPr lang="pt-BR" sz="3200" b="1" dirty="0" err="1"/>
              <a:t>Ravasco</a:t>
            </a:r>
            <a:r>
              <a:rPr lang="pt-BR" sz="3200" b="1" dirty="0"/>
              <a:t> </a:t>
            </a:r>
            <a:r>
              <a:rPr lang="pt-BR" sz="3200" b="1" dirty="0" smtClean="0"/>
              <a:t>– Ramo </a:t>
            </a:r>
            <a:r>
              <a:rPr lang="pt-BR" sz="3200" b="1" dirty="0"/>
              <a:t>brasileiro </a:t>
            </a:r>
            <a:endParaRPr lang="pt-BR" sz="3200" b="1" dirty="0" smtClean="0"/>
          </a:p>
          <a:p>
            <a:pPr algn="ctr"/>
            <a:r>
              <a:rPr lang="pt-BR" sz="3200" b="1" dirty="0" smtClean="0"/>
              <a:t>UEFS</a:t>
            </a:r>
            <a:endParaRPr lang="pt-BR" sz="3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4290304" cy="370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019800" y="1631974"/>
            <a:ext cx="5181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Descrição: Documentos </a:t>
            </a:r>
            <a:r>
              <a:rPr lang="pt-BR" b="1" dirty="0"/>
              <a:t>notariais escritos no século XVII por Bernardo Vieira </a:t>
            </a:r>
            <a:r>
              <a:rPr lang="pt-BR" b="1" dirty="0" err="1"/>
              <a:t>Ravasco</a:t>
            </a:r>
            <a:r>
              <a:rPr lang="pt-BR" b="1" dirty="0"/>
              <a:t> (brasileiro), irmão de Padre Vieira e secretário do Estado do Brasil, e, no século seguinte, por seu filho, Gonçalo </a:t>
            </a:r>
            <a:r>
              <a:rPr lang="pt-BR" b="1" dirty="0" err="1"/>
              <a:t>Ravasco</a:t>
            </a:r>
            <a:r>
              <a:rPr lang="pt-BR" b="1" dirty="0"/>
              <a:t> Cavalcante de Albuquerque (brasileiro), também secretário do Estado do Brasil. São, ao todo, mais de 100 documentos (cópias e originais) da esfera administrativa, com mais de dez gêneros textuais diferentes, tais como atestados, ofícios, cartas, memórias, listas, extratos, relações, alvarás e provisões, escritos entre 1646 e 1725. Os manuscritos encontram-se fisicamente no Arquivo Histórico Ultramarino, em Portugal, e foram digitalizados pelo Projeto Resgate Barão do Rio Branco, no final do século XX. </a:t>
            </a:r>
          </a:p>
        </p:txBody>
      </p:sp>
    </p:spTree>
    <p:extLst>
      <p:ext uri="{BB962C8B-B14F-4D97-AF65-F5344CB8AC3E}">
        <p14:creationId xmlns:p14="http://schemas.microsoft.com/office/powerpoint/2010/main" val="834514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00800" y="1676400"/>
            <a:ext cx="5486400" cy="4001095"/>
          </a:xfrm>
        </p:spPr>
        <p:txBody>
          <a:bodyPr/>
          <a:lstStyle/>
          <a:p>
            <a:pPr algn="ctr"/>
            <a:r>
              <a:rPr lang="pt-BR" b="1" dirty="0"/>
              <a:t> </a:t>
            </a:r>
            <a:r>
              <a:rPr lang="pt-BR" dirty="0"/>
              <a:t/>
            </a:r>
            <a:br>
              <a:rPr lang="pt-BR" dirty="0"/>
            </a:br>
            <a:r>
              <a:rPr lang="pt-BR" sz="3200" b="1" dirty="0">
                <a:latin typeface="+mn-lt"/>
              </a:rPr>
              <a:t>“A Linguística Histórica é </a:t>
            </a:r>
            <a:r>
              <a:rPr lang="pt-BR" sz="3200" dirty="0">
                <a:latin typeface="+mn-lt"/>
              </a:rPr>
              <a:t/>
            </a:r>
            <a:br>
              <a:rPr lang="pt-BR" sz="3200" dirty="0">
                <a:latin typeface="+mn-lt"/>
              </a:rPr>
            </a:br>
            <a:r>
              <a:rPr lang="pt-BR" sz="3200" b="1" dirty="0">
                <a:latin typeface="+mn-lt"/>
              </a:rPr>
              <a:t>a arte de fazer o melhor uso </a:t>
            </a:r>
            <a:r>
              <a:rPr lang="pt-BR" sz="3200" dirty="0">
                <a:latin typeface="+mn-lt"/>
              </a:rPr>
              <a:t/>
            </a:r>
            <a:br>
              <a:rPr lang="pt-BR" sz="3200" dirty="0">
                <a:latin typeface="+mn-lt"/>
              </a:rPr>
            </a:br>
            <a:r>
              <a:rPr lang="en-US" sz="3200" b="1" dirty="0">
                <a:latin typeface="+mn-lt"/>
              </a:rPr>
              <a:t>de </a:t>
            </a:r>
            <a:r>
              <a:rPr lang="en-US" sz="3200" b="1" dirty="0" err="1">
                <a:latin typeface="+mn-lt"/>
              </a:rPr>
              <a:t>maus</a:t>
            </a:r>
            <a:r>
              <a:rPr lang="en-US" sz="3200" b="1" dirty="0">
                <a:latin typeface="+mn-lt"/>
              </a:rPr>
              <a:t> dados</a:t>
            </a:r>
            <a:r>
              <a:rPr lang="en-US" sz="3200" b="1" dirty="0" smtClean="0">
                <a:latin typeface="+mn-lt"/>
              </a:rPr>
              <a:t>.” </a:t>
            </a:r>
            <a:r>
              <a:rPr lang="pt-BR" sz="3200" b="1" dirty="0" smtClean="0">
                <a:latin typeface="+mn-lt"/>
              </a:rPr>
              <a:t>(</a:t>
            </a:r>
            <a:r>
              <a:rPr lang="en-US" sz="3200" b="1" dirty="0" smtClean="0">
                <a:latin typeface="+mn-lt"/>
              </a:rPr>
              <a:t>LABOV, 1982, p. 20)</a:t>
            </a:r>
            <a:r>
              <a:rPr lang="pt-BR" sz="3200" dirty="0">
                <a:latin typeface="+mn-lt"/>
              </a:rPr>
              <a:t/>
            </a:r>
            <a:br>
              <a:rPr lang="pt-BR" sz="3200" dirty="0">
                <a:latin typeface="+mn-lt"/>
              </a:rPr>
            </a:br>
            <a:r>
              <a:rPr lang="en-US" dirty="0"/>
              <a:t> 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1026" name="Picture 2" descr="C:\Users\W7\Desktop\17145312_DK09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5562600" cy="295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C:\Users\W7\Desktop\ph_afonso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2" y="3886200"/>
            <a:ext cx="1946275" cy="2423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97881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14400" y="609600"/>
            <a:ext cx="952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Documentos relacionados à Feira do </a:t>
            </a:r>
            <a:r>
              <a:rPr lang="pt-BR" b="1" dirty="0" err="1"/>
              <a:t>Capuame</a:t>
            </a:r>
            <a:r>
              <a:rPr lang="pt-BR" b="1" dirty="0"/>
              <a:t>: Acervo da Família Ferrão Castelo Branco e outros </a:t>
            </a:r>
            <a:endParaRPr lang="pt-B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462087"/>
            <a:ext cx="4610100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096000" y="1458388"/>
            <a:ext cx="4953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Descrição: Rascunhos de cartas, em edição fac-similar, escritos na Bahia, a partir de 1742, por </a:t>
            </a:r>
            <a:r>
              <a:rPr lang="pt-BR" b="1" dirty="0" err="1"/>
              <a:t>Antonio</a:t>
            </a:r>
            <a:r>
              <a:rPr lang="pt-BR" b="1" dirty="0"/>
              <a:t> Gomes Ferrão Castelo Branco, brasileiro, Sargento-Mor, senhor do engenho Mombaça e herdeiro do solar do Unhão. Essas cartas – dirigidas a familiares e representantes da elite do Brasil – estão depositadas na Biblioteca Brasiliana Guita e José Mindlin, em São Paulo. O livro contém 227 fólios. Além disso, incluem-se, nesse acervo, documentos escritos por Maria Cardozo de Oliveira, mãe de </a:t>
            </a:r>
            <a:r>
              <a:rPr lang="pt-BR" b="1" dirty="0" err="1"/>
              <a:t>Antonio</a:t>
            </a:r>
            <a:r>
              <a:rPr lang="pt-BR" b="1" dirty="0"/>
              <a:t> Gomes Ferrão Castelo Branco, que, após a morte de seu esposo, fez </a:t>
            </a:r>
            <a:r>
              <a:rPr lang="pt-BR" b="1" dirty="0" smtClean="0"/>
              <a:t>o </a:t>
            </a:r>
            <a:r>
              <a:rPr lang="pt-BR" b="1" dirty="0"/>
              <a:t>inventário de bens. </a:t>
            </a:r>
          </a:p>
        </p:txBody>
      </p:sp>
    </p:spTree>
    <p:extLst>
      <p:ext uri="{BB962C8B-B14F-4D97-AF65-F5344CB8AC3E}">
        <p14:creationId xmlns:p14="http://schemas.microsoft.com/office/powerpoint/2010/main" val="9809110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4600" y="2133600"/>
            <a:ext cx="777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Vamos conhecer um pouquinho do trabalho de edição filológica desenvolvido do NELP/UEFS! Vamos lá!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0946473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124200" y="621268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O Método </a:t>
            </a:r>
            <a:r>
              <a:rPr lang="pt-BR" sz="3200" b="1" dirty="0" err="1" smtClean="0"/>
              <a:t>Lapelinc</a:t>
            </a:r>
            <a:endParaRPr lang="pt-BR" sz="32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685800" y="1447800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Etapas:</a:t>
            </a:r>
          </a:p>
          <a:p>
            <a:pPr algn="just"/>
            <a:r>
              <a:rPr lang="pt-BR" b="1" dirty="0"/>
              <a:t> </a:t>
            </a:r>
          </a:p>
          <a:p>
            <a:pPr lvl="0" algn="just"/>
            <a:r>
              <a:rPr lang="pt-BR" b="1" dirty="0"/>
              <a:t>Controle: etapa de captura de informação da fonte (por exemplo, catalogação de dados de um livro a ser fotografado); 2) Captura fotográfica da imagem do original: fotografia sequenciada dos documentos utilizando equipamentos adequados, inseridos na imagem a quantidade necessária de dados que garanta a sua relação com o objeto que a originou. Ou seja: fotografa-se o DF para se formar o DD; 3) Catalogação no </a:t>
            </a:r>
            <a:r>
              <a:rPr lang="pt-BR" b="1" i="1" dirty="0" err="1"/>
              <a:t>Database</a:t>
            </a:r>
            <a:r>
              <a:rPr lang="pt-BR" b="1" i="1" dirty="0"/>
              <a:t> </a:t>
            </a:r>
            <a:r>
              <a:rPr lang="pt-BR" b="1" dirty="0" err="1"/>
              <a:t>Dovic</a:t>
            </a:r>
            <a:r>
              <a:rPr lang="pt-BR" b="1" dirty="0"/>
              <a:t> das folhas-imagens componentes do documento; 4) Edição; 5) Criação de imagens de uso </a:t>
            </a:r>
            <a:r>
              <a:rPr lang="pt-BR" b="1" dirty="0" err="1"/>
              <a:t>co-indexadas</a:t>
            </a:r>
            <a:r>
              <a:rPr lang="pt-BR" b="1" dirty="0"/>
              <a:t> à imagem-original (SANTOS; BRITO, 2014, p. 424).</a:t>
            </a:r>
          </a:p>
          <a:p>
            <a:endParaRPr lang="pt-BR" dirty="0"/>
          </a:p>
        </p:txBody>
      </p:sp>
      <p:pic>
        <p:nvPicPr>
          <p:cNvPr id="3074" name="Picture 2" descr="C:\Users\W7\Desktop\Uesb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447800"/>
            <a:ext cx="18097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543800" y="5201484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Projeto Documentos Vitória da Conquista (DOVIC)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6374760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396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447801"/>
            <a:ext cx="5486400" cy="358139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438400" y="329625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A mesa cartesiana</a:t>
            </a:r>
            <a:endParaRPr lang="pt-BR" sz="32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6910449" y="941119"/>
            <a:ext cx="48768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pt-BR" dirty="0" smtClean="0"/>
              <a:t>“Escala </a:t>
            </a:r>
            <a:r>
              <a:rPr lang="pt-BR" dirty="0"/>
              <a:t>de tom (1) e escala de cores (2): sendo escalas científicas elaboradas para o controle fotográfico, possui amostras de tons e cores com parâmetros que, podem ser interpretados por programas e </a:t>
            </a:r>
            <a:r>
              <a:rPr lang="pt-BR" i="1" dirty="0"/>
              <a:t>softwares </a:t>
            </a:r>
            <a:r>
              <a:rPr lang="pt-BR" dirty="0"/>
              <a:t>de edição e leitura de imagem, capazes por isso de, por exemplo, recuperar numa tela de computador as tom/cores originais de um documento, independente da leitura que o olho humano faça. b) Instrumentos de medição (3, 4, 5): sendo escalas científicas elaboradas para controle milimétrico, do modo como estão dispostas, formam um perfeito plano cartesiano, capaz de matematicamente permitir o cálculo preciso das medidas de quaisquer documentos (livros, folhas...), independente da sua posição. c) Informações catalográficas (6), paginação (7) 4, </a:t>
            </a:r>
            <a:r>
              <a:rPr lang="pt-BR" dirty="0" err="1"/>
              <a:t>sequenciação</a:t>
            </a:r>
            <a:r>
              <a:rPr lang="pt-BR" dirty="0"/>
              <a:t> (8) 5: garantem um vínculo permanente entre o DF e o </a:t>
            </a:r>
            <a:r>
              <a:rPr lang="pt-BR" dirty="0" smtClean="0"/>
              <a:t>DD.” </a:t>
            </a:r>
            <a:r>
              <a:rPr lang="pt-BR" dirty="0"/>
              <a:t>(SANTOS; BRITO, 2014, p. 425</a:t>
            </a:r>
            <a:r>
              <a:rPr lang="pt-BR" dirty="0" smtClean="0"/>
              <a:t>)</a:t>
            </a:r>
            <a:endParaRPr lang="pt-BR" dirty="0"/>
          </a:p>
          <a:p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6565632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400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295400"/>
            <a:ext cx="3733800" cy="493049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38200" y="15585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Aplicação do método </a:t>
            </a:r>
            <a:r>
              <a:rPr lang="pt-BR" sz="2400" b="1" dirty="0" err="1" smtClean="0"/>
              <a:t>Lapelinc</a:t>
            </a:r>
            <a:r>
              <a:rPr lang="pt-BR" sz="2400" b="1" dirty="0" smtClean="0"/>
              <a:t> no </a:t>
            </a:r>
            <a:r>
              <a:rPr lang="pt-BR" sz="2400" b="1" i="1" dirty="0" smtClean="0"/>
              <a:t>Livro do Gado </a:t>
            </a:r>
            <a:r>
              <a:rPr lang="pt-BR" sz="2400" b="1" dirty="0" smtClean="0"/>
              <a:t>do Arquivo do Sobrado do Brejo </a:t>
            </a:r>
          </a:p>
          <a:p>
            <a:pPr algn="ctr"/>
            <a:r>
              <a:rPr lang="pt-BR" sz="2400" b="1" dirty="0" smtClean="0"/>
              <a:t>Séculos XVIII e XIX</a:t>
            </a:r>
            <a:endParaRPr lang="pt-BR" sz="24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6400800" y="28194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Fonte: </a:t>
            </a:r>
            <a:endParaRPr lang="pt-BR" b="1" dirty="0" smtClean="0"/>
          </a:p>
          <a:p>
            <a:r>
              <a:rPr lang="pt-BR" b="1" dirty="0" smtClean="0"/>
              <a:t>CE-DOHS/Foto </a:t>
            </a:r>
            <a:r>
              <a:rPr lang="pt-BR" b="1" dirty="0"/>
              <a:t>Jorge Viana.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217371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33600" y="220980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Agora, vejamos como se faz a edição eletrônica de textos no âmbito do projeto CE-DOHS da UEFS.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3584486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895600" y="685800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O </a:t>
            </a:r>
            <a:r>
              <a:rPr lang="pt-BR" sz="3200" b="1" dirty="0" err="1" smtClean="0"/>
              <a:t>eDictor</a:t>
            </a:r>
            <a:endParaRPr lang="pt-BR" sz="32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2019300" y="1598612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Paixão </a:t>
            </a:r>
            <a:r>
              <a:rPr lang="pt-BR" sz="3200" b="1" dirty="0"/>
              <a:t>de Sousa, Kepler e Faria (2010)</a:t>
            </a:r>
          </a:p>
        </p:txBody>
      </p:sp>
      <p:pic>
        <p:nvPicPr>
          <p:cNvPr id="4098" name="Picture 2" descr="C:\Users\W7\Desktop\edictor_medi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362200"/>
            <a:ext cx="6172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6787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590800" y="838199"/>
            <a:ext cx="7467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“O </a:t>
            </a:r>
            <a:r>
              <a:rPr lang="pt-BR" b="1" dirty="0" err="1" smtClean="0"/>
              <a:t>eDictor</a:t>
            </a:r>
            <a:r>
              <a:rPr lang="pt-BR" b="1" dirty="0" smtClean="0"/>
              <a:t> é uma </a:t>
            </a:r>
            <a:r>
              <a:rPr lang="pt-BR" b="1" dirty="0"/>
              <a:t>ferramenta auxiliar para a edição eletrônica de textos antigos para fins de análise </a:t>
            </a:r>
            <a:r>
              <a:rPr lang="pt-BR" b="1" dirty="0" err="1" smtClean="0"/>
              <a:t>lingüística</a:t>
            </a:r>
            <a:r>
              <a:rPr lang="pt-BR" b="1" dirty="0" smtClean="0"/>
              <a:t> automática. </a:t>
            </a:r>
            <a:r>
              <a:rPr lang="pt-BR" b="1" dirty="0"/>
              <a:t>A versão preliminar da ferramenta (PAIXÃO DE SOUSA &amp; KEPLER, 2007) surgiu de demandas observadas na construção do Corpus Anotado do Português </a:t>
            </a:r>
            <a:r>
              <a:rPr lang="pt-BR" b="1" dirty="0" err="1"/>
              <a:t>Tycho</a:t>
            </a:r>
            <a:r>
              <a:rPr lang="pt-BR" b="1" dirty="0"/>
              <a:t> </a:t>
            </a:r>
            <a:r>
              <a:rPr lang="pt-BR" b="1" dirty="0" err="1"/>
              <a:t>Brahe</a:t>
            </a:r>
            <a:r>
              <a:rPr lang="pt-BR" b="1" dirty="0"/>
              <a:t> (CTB). </a:t>
            </a:r>
            <a:r>
              <a:rPr lang="pt-BR" b="1" dirty="0" smtClean="0"/>
              <a:t>(...) O </a:t>
            </a:r>
            <a:r>
              <a:rPr lang="pt-BR" b="1" dirty="0"/>
              <a:t>crescimento do interesse pelo olhar diacrônico trouxe como </a:t>
            </a:r>
            <a:r>
              <a:rPr lang="pt-BR" b="1" dirty="0" err="1"/>
              <a:t>conseqüência</a:t>
            </a:r>
            <a:r>
              <a:rPr lang="pt-BR" b="1" dirty="0"/>
              <a:t> a intensificação do trabalho com textos antigos no país </a:t>
            </a:r>
            <a:r>
              <a:rPr lang="pt-BR" b="1" dirty="0" smtClean="0"/>
              <a:t>(MEGALE &amp; CAMBRAIA, </a:t>
            </a:r>
            <a:r>
              <a:rPr lang="pt-BR" b="1" dirty="0"/>
              <a:t>1999</a:t>
            </a:r>
            <a:r>
              <a:rPr lang="pt-BR" b="1" dirty="0" smtClean="0"/>
              <a:t>), </a:t>
            </a:r>
            <a:r>
              <a:rPr lang="pt-BR" b="1" dirty="0"/>
              <a:t>e, para algumas das pesquisas realizadas a partir do final da década de 1990, passou a conferir centralidade também para a </a:t>
            </a:r>
            <a:r>
              <a:rPr lang="pt-BR" b="1" dirty="0" err="1"/>
              <a:t>Lingüística</a:t>
            </a:r>
            <a:r>
              <a:rPr lang="pt-BR" b="1" dirty="0"/>
              <a:t> de Corpus, dando vazão ao surgimento de um campo de confluência entre duas áreas de estudo aparentemente díspares - a Filologia e a Ciência da </a:t>
            </a:r>
            <a:r>
              <a:rPr lang="pt-BR" b="1" dirty="0" smtClean="0"/>
              <a:t>Computação.” (PAIXÃO DE SOUZA, KEPLER E FARIA, 2009, p. 1)</a:t>
            </a:r>
            <a:endParaRPr lang="pt-BR" b="1" dirty="0"/>
          </a:p>
        </p:txBody>
      </p:sp>
      <p:pic>
        <p:nvPicPr>
          <p:cNvPr id="7" name="Picture 2" descr="C:\Users\W7\Desktop\edictor_medi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974887"/>
            <a:ext cx="2057400" cy="68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807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62200" y="729733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A linguagem XML</a:t>
            </a:r>
            <a:endParaRPr lang="pt-BR" sz="3200" b="1" dirty="0"/>
          </a:p>
        </p:txBody>
      </p:sp>
      <p:pic>
        <p:nvPicPr>
          <p:cNvPr id="6" name="Picture 2" descr="C:\Users\W7\Desktop\edictor_medi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257800"/>
            <a:ext cx="2057400" cy="68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286000" y="2049046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O XML é uma linguagem de marcação que permite </a:t>
            </a:r>
            <a:r>
              <a:rPr lang="pt-BR" b="1" dirty="0" smtClean="0"/>
              <a:t>a edição/etiquetagem </a:t>
            </a:r>
            <a:r>
              <a:rPr lang="pt-BR" b="1" dirty="0"/>
              <a:t>de uma palavra ou </a:t>
            </a:r>
            <a:r>
              <a:rPr lang="pt-BR" b="1" dirty="0" smtClean="0"/>
              <a:t>frase.</a:t>
            </a:r>
            <a:endParaRPr lang="pt-BR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1828800" y="33528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“Transcrever </a:t>
            </a:r>
            <a:r>
              <a:rPr lang="pt-BR" b="1" dirty="0"/>
              <a:t>o texto, </a:t>
            </a:r>
            <a:r>
              <a:rPr lang="pt-BR" b="1" dirty="0" smtClean="0"/>
              <a:t>para, </a:t>
            </a:r>
            <a:r>
              <a:rPr lang="pt-BR" b="1" dirty="0"/>
              <a:t>em </a:t>
            </a:r>
            <a:r>
              <a:rPr lang="pt-BR" b="1" dirty="0" smtClean="0"/>
              <a:t>seguida, </a:t>
            </a:r>
            <a:r>
              <a:rPr lang="pt-BR" b="1" dirty="0"/>
              <a:t>modernizar sua grafia – de</a:t>
            </a:r>
          </a:p>
          <a:p>
            <a:pPr algn="ctr"/>
            <a:r>
              <a:rPr lang="pt-BR" b="1" dirty="0"/>
              <a:t>modo a possibilitar o posterior processamento pelas ferramentas</a:t>
            </a:r>
          </a:p>
          <a:p>
            <a:pPr algn="ctr"/>
            <a:r>
              <a:rPr lang="pt-BR" b="1" dirty="0"/>
              <a:t>automáticas de análise linguística (analisador morfológico e</a:t>
            </a:r>
          </a:p>
          <a:p>
            <a:pPr algn="ctr"/>
            <a:r>
              <a:rPr lang="pt-BR" b="1" dirty="0"/>
              <a:t>sintático</a:t>
            </a:r>
            <a:r>
              <a:rPr lang="pt-BR" b="1" dirty="0" smtClean="0"/>
              <a:t>).” (PAIXÃO DE SOUZA, 2006, p. 23)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4097544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50238" y="631012"/>
            <a:ext cx="93853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pt-BR" sz="3200" b="1" dirty="0" smtClean="0">
                <a:latin typeface="Arial"/>
                <a:cs typeface="Arial"/>
              </a:rPr>
              <a:t>Montando um banco eletrônico</a:t>
            </a:r>
            <a:endParaRPr sz="3200" b="1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61872" y="2935223"/>
            <a:ext cx="2585085" cy="2132330"/>
          </a:xfrm>
          <a:custGeom>
            <a:avLst/>
            <a:gdLst/>
            <a:ahLst/>
            <a:cxnLst/>
            <a:rect l="l" t="t" r="r" b="b"/>
            <a:pathLst>
              <a:path w="2585085" h="2132329">
                <a:moveTo>
                  <a:pt x="0" y="213233"/>
                </a:moveTo>
                <a:lnTo>
                  <a:pt x="5633" y="164352"/>
                </a:lnTo>
                <a:lnTo>
                  <a:pt x="21679" y="119474"/>
                </a:lnTo>
                <a:lnTo>
                  <a:pt x="46856" y="79881"/>
                </a:lnTo>
                <a:lnTo>
                  <a:pt x="79881" y="46856"/>
                </a:lnTo>
                <a:lnTo>
                  <a:pt x="119474" y="21679"/>
                </a:lnTo>
                <a:lnTo>
                  <a:pt x="164352" y="5633"/>
                </a:lnTo>
                <a:lnTo>
                  <a:pt x="213233" y="0"/>
                </a:lnTo>
                <a:lnTo>
                  <a:pt x="2371470" y="0"/>
                </a:lnTo>
                <a:lnTo>
                  <a:pt x="2420351" y="5633"/>
                </a:lnTo>
                <a:lnTo>
                  <a:pt x="2465229" y="21679"/>
                </a:lnTo>
                <a:lnTo>
                  <a:pt x="2504822" y="46856"/>
                </a:lnTo>
                <a:lnTo>
                  <a:pt x="2537847" y="79881"/>
                </a:lnTo>
                <a:lnTo>
                  <a:pt x="2563024" y="119474"/>
                </a:lnTo>
                <a:lnTo>
                  <a:pt x="2579070" y="164352"/>
                </a:lnTo>
                <a:lnTo>
                  <a:pt x="2584704" y="213233"/>
                </a:lnTo>
                <a:lnTo>
                  <a:pt x="2584704" y="1918843"/>
                </a:lnTo>
                <a:lnTo>
                  <a:pt x="2579070" y="1967723"/>
                </a:lnTo>
                <a:lnTo>
                  <a:pt x="2563024" y="2012601"/>
                </a:lnTo>
                <a:lnTo>
                  <a:pt x="2537847" y="2052194"/>
                </a:lnTo>
                <a:lnTo>
                  <a:pt x="2504822" y="2085219"/>
                </a:lnTo>
                <a:lnTo>
                  <a:pt x="2465229" y="2110396"/>
                </a:lnTo>
                <a:lnTo>
                  <a:pt x="2420351" y="2126442"/>
                </a:lnTo>
                <a:lnTo>
                  <a:pt x="2371470" y="2132076"/>
                </a:lnTo>
                <a:lnTo>
                  <a:pt x="213233" y="2132076"/>
                </a:lnTo>
                <a:lnTo>
                  <a:pt x="164352" y="2126442"/>
                </a:lnTo>
                <a:lnTo>
                  <a:pt x="119474" y="2110396"/>
                </a:lnTo>
                <a:lnTo>
                  <a:pt x="79881" y="2085219"/>
                </a:lnTo>
                <a:lnTo>
                  <a:pt x="46856" y="2052194"/>
                </a:lnTo>
                <a:lnTo>
                  <a:pt x="21679" y="2012601"/>
                </a:lnTo>
                <a:lnTo>
                  <a:pt x="5633" y="1967723"/>
                </a:lnTo>
                <a:lnTo>
                  <a:pt x="0" y="1918843"/>
                </a:lnTo>
                <a:lnTo>
                  <a:pt x="0" y="213233"/>
                </a:lnTo>
                <a:close/>
              </a:path>
            </a:pathLst>
          </a:custGeom>
          <a:ln w="12192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31099" y="3539084"/>
            <a:ext cx="2246630" cy="596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185420" algn="l"/>
              </a:tabLst>
            </a:pPr>
            <a:r>
              <a:rPr lang="pt-BR" sz="1900" b="1" spc="-100" dirty="0" smtClean="0">
                <a:latin typeface="Arial"/>
                <a:cs typeface="Arial"/>
              </a:rPr>
              <a:t>Edição com a ferramenta </a:t>
            </a:r>
            <a:r>
              <a:rPr lang="pt-BR" sz="1900" b="1" spc="-100" dirty="0" err="1" smtClean="0">
                <a:latin typeface="Arial"/>
                <a:cs typeface="Arial"/>
              </a:rPr>
              <a:t>eDictor</a:t>
            </a:r>
            <a:endParaRPr sz="1900" b="1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45383" y="5492496"/>
            <a:ext cx="2450465" cy="778510"/>
          </a:xfrm>
          <a:custGeom>
            <a:avLst/>
            <a:gdLst/>
            <a:ahLst/>
            <a:cxnLst/>
            <a:rect l="l" t="t" r="r" b="b"/>
            <a:pathLst>
              <a:path w="2450465" h="778510">
                <a:moveTo>
                  <a:pt x="96012" y="0"/>
                </a:moveTo>
                <a:lnTo>
                  <a:pt x="0" y="54609"/>
                </a:lnTo>
                <a:lnTo>
                  <a:pt x="24900" y="96767"/>
                </a:lnTo>
                <a:lnTo>
                  <a:pt x="51195" y="137989"/>
                </a:lnTo>
                <a:lnTo>
                  <a:pt x="78855" y="178242"/>
                </a:lnTo>
                <a:lnTo>
                  <a:pt x="107851" y="217494"/>
                </a:lnTo>
                <a:lnTo>
                  <a:pt x="138154" y="255714"/>
                </a:lnTo>
                <a:lnTo>
                  <a:pt x="169735" y="292868"/>
                </a:lnTo>
                <a:lnTo>
                  <a:pt x="202565" y="328925"/>
                </a:lnTo>
                <a:lnTo>
                  <a:pt x="236615" y="363852"/>
                </a:lnTo>
                <a:lnTo>
                  <a:pt x="271855" y="397617"/>
                </a:lnTo>
                <a:lnTo>
                  <a:pt x="308257" y="430187"/>
                </a:lnTo>
                <a:lnTo>
                  <a:pt x="345791" y="461531"/>
                </a:lnTo>
                <a:lnTo>
                  <a:pt x="384429" y="491616"/>
                </a:lnTo>
                <a:lnTo>
                  <a:pt x="423406" y="519907"/>
                </a:lnTo>
                <a:lnTo>
                  <a:pt x="463011" y="546699"/>
                </a:lnTo>
                <a:lnTo>
                  <a:pt x="503208" y="571998"/>
                </a:lnTo>
                <a:lnTo>
                  <a:pt x="543962" y="595809"/>
                </a:lnTo>
                <a:lnTo>
                  <a:pt x="585238" y="618136"/>
                </a:lnTo>
                <a:lnTo>
                  <a:pt x="627002" y="638984"/>
                </a:lnTo>
                <a:lnTo>
                  <a:pt x="669217" y="658359"/>
                </a:lnTo>
                <a:lnTo>
                  <a:pt x="711850" y="676265"/>
                </a:lnTo>
                <a:lnTo>
                  <a:pt x="754865" y="692708"/>
                </a:lnTo>
                <a:lnTo>
                  <a:pt x="798226" y="707692"/>
                </a:lnTo>
                <a:lnTo>
                  <a:pt x="841900" y="721223"/>
                </a:lnTo>
                <a:lnTo>
                  <a:pt x="885851" y="733305"/>
                </a:lnTo>
                <a:lnTo>
                  <a:pt x="930043" y="743943"/>
                </a:lnTo>
                <a:lnTo>
                  <a:pt x="974442" y="753142"/>
                </a:lnTo>
                <a:lnTo>
                  <a:pt x="1019013" y="760908"/>
                </a:lnTo>
                <a:lnTo>
                  <a:pt x="1063721" y="767245"/>
                </a:lnTo>
                <a:lnTo>
                  <a:pt x="1108531" y="772158"/>
                </a:lnTo>
                <a:lnTo>
                  <a:pt x="1153407" y="775652"/>
                </a:lnTo>
                <a:lnTo>
                  <a:pt x="1198315" y="777733"/>
                </a:lnTo>
                <a:lnTo>
                  <a:pt x="1243219" y="778404"/>
                </a:lnTo>
                <a:lnTo>
                  <a:pt x="1288085" y="777672"/>
                </a:lnTo>
                <a:lnTo>
                  <a:pt x="1332877" y="775541"/>
                </a:lnTo>
                <a:lnTo>
                  <a:pt x="1377561" y="772016"/>
                </a:lnTo>
                <a:lnTo>
                  <a:pt x="1422102" y="767102"/>
                </a:lnTo>
                <a:lnTo>
                  <a:pt x="1466463" y="760803"/>
                </a:lnTo>
                <a:lnTo>
                  <a:pt x="1510611" y="753126"/>
                </a:lnTo>
                <a:lnTo>
                  <a:pt x="1554511" y="744075"/>
                </a:lnTo>
                <a:lnTo>
                  <a:pt x="1598126" y="733655"/>
                </a:lnTo>
                <a:lnTo>
                  <a:pt x="1641423" y="721870"/>
                </a:lnTo>
                <a:lnTo>
                  <a:pt x="1684366" y="708727"/>
                </a:lnTo>
                <a:lnTo>
                  <a:pt x="1726921" y="694229"/>
                </a:lnTo>
                <a:lnTo>
                  <a:pt x="1769051" y="678382"/>
                </a:lnTo>
                <a:lnTo>
                  <a:pt x="1794108" y="668045"/>
                </a:lnTo>
                <a:lnTo>
                  <a:pt x="1226829" y="668045"/>
                </a:lnTo>
                <a:lnTo>
                  <a:pt x="1181583" y="666660"/>
                </a:lnTo>
                <a:lnTo>
                  <a:pt x="1136478" y="663730"/>
                </a:lnTo>
                <a:lnTo>
                  <a:pt x="1091555" y="659267"/>
                </a:lnTo>
                <a:lnTo>
                  <a:pt x="1046855" y="653282"/>
                </a:lnTo>
                <a:lnTo>
                  <a:pt x="1002419" y="645785"/>
                </a:lnTo>
                <a:lnTo>
                  <a:pt x="958286" y="636788"/>
                </a:lnTo>
                <a:lnTo>
                  <a:pt x="914498" y="626303"/>
                </a:lnTo>
                <a:lnTo>
                  <a:pt x="871095" y="614340"/>
                </a:lnTo>
                <a:lnTo>
                  <a:pt x="828119" y="600911"/>
                </a:lnTo>
                <a:lnTo>
                  <a:pt x="785609" y="586026"/>
                </a:lnTo>
                <a:lnTo>
                  <a:pt x="743606" y="569698"/>
                </a:lnTo>
                <a:lnTo>
                  <a:pt x="702151" y="551937"/>
                </a:lnTo>
                <a:lnTo>
                  <a:pt x="661285" y="532754"/>
                </a:lnTo>
                <a:lnTo>
                  <a:pt x="621048" y="512161"/>
                </a:lnTo>
                <a:lnTo>
                  <a:pt x="581481" y="490169"/>
                </a:lnTo>
                <a:lnTo>
                  <a:pt x="542624" y="466788"/>
                </a:lnTo>
                <a:lnTo>
                  <a:pt x="504519" y="442031"/>
                </a:lnTo>
                <a:lnTo>
                  <a:pt x="467206" y="415909"/>
                </a:lnTo>
                <a:lnTo>
                  <a:pt x="430725" y="388432"/>
                </a:lnTo>
                <a:lnTo>
                  <a:pt x="395117" y="359612"/>
                </a:lnTo>
                <a:lnTo>
                  <a:pt x="360423" y="329460"/>
                </a:lnTo>
                <a:lnTo>
                  <a:pt x="326684" y="297987"/>
                </a:lnTo>
                <a:lnTo>
                  <a:pt x="293940" y="265204"/>
                </a:lnTo>
                <a:lnTo>
                  <a:pt x="262232" y="231123"/>
                </a:lnTo>
                <a:lnTo>
                  <a:pt x="231600" y="195755"/>
                </a:lnTo>
                <a:lnTo>
                  <a:pt x="202085" y="159111"/>
                </a:lnTo>
                <a:lnTo>
                  <a:pt x="173729" y="121203"/>
                </a:lnTo>
                <a:lnTo>
                  <a:pt x="146570" y="82040"/>
                </a:lnTo>
                <a:lnTo>
                  <a:pt x="120651" y="41635"/>
                </a:lnTo>
                <a:lnTo>
                  <a:pt x="96012" y="0"/>
                </a:lnTo>
                <a:close/>
              </a:path>
              <a:path w="2450465" h="778510">
                <a:moveTo>
                  <a:pt x="2438654" y="27304"/>
                </a:moveTo>
                <a:lnTo>
                  <a:pt x="2226056" y="116293"/>
                </a:lnTo>
                <a:lnTo>
                  <a:pt x="2289556" y="152374"/>
                </a:lnTo>
                <a:lnTo>
                  <a:pt x="2256565" y="193586"/>
                </a:lnTo>
                <a:lnTo>
                  <a:pt x="2222012" y="233383"/>
                </a:lnTo>
                <a:lnTo>
                  <a:pt x="2185943" y="271724"/>
                </a:lnTo>
                <a:lnTo>
                  <a:pt x="2148403" y="308566"/>
                </a:lnTo>
                <a:lnTo>
                  <a:pt x="2109438" y="343868"/>
                </a:lnTo>
                <a:lnTo>
                  <a:pt x="2069094" y="377589"/>
                </a:lnTo>
                <a:lnTo>
                  <a:pt x="2027416" y="409688"/>
                </a:lnTo>
                <a:lnTo>
                  <a:pt x="1984451" y="440122"/>
                </a:lnTo>
                <a:lnTo>
                  <a:pt x="1940243" y="468851"/>
                </a:lnTo>
                <a:lnTo>
                  <a:pt x="1894840" y="495833"/>
                </a:lnTo>
                <a:lnTo>
                  <a:pt x="1852352" y="518963"/>
                </a:lnTo>
                <a:lnTo>
                  <a:pt x="1809395" y="540381"/>
                </a:lnTo>
                <a:lnTo>
                  <a:pt x="1766011" y="560097"/>
                </a:lnTo>
                <a:lnTo>
                  <a:pt x="1722239" y="578122"/>
                </a:lnTo>
                <a:lnTo>
                  <a:pt x="1678121" y="594469"/>
                </a:lnTo>
                <a:lnTo>
                  <a:pt x="1633698" y="609147"/>
                </a:lnTo>
                <a:lnTo>
                  <a:pt x="1589009" y="622169"/>
                </a:lnTo>
                <a:lnTo>
                  <a:pt x="1544095" y="633545"/>
                </a:lnTo>
                <a:lnTo>
                  <a:pt x="1498998" y="643287"/>
                </a:lnTo>
                <a:lnTo>
                  <a:pt x="1453757" y="651406"/>
                </a:lnTo>
                <a:lnTo>
                  <a:pt x="1408414" y="657913"/>
                </a:lnTo>
                <a:lnTo>
                  <a:pt x="1363009" y="662819"/>
                </a:lnTo>
                <a:lnTo>
                  <a:pt x="1317583" y="666136"/>
                </a:lnTo>
                <a:lnTo>
                  <a:pt x="1272176" y="667874"/>
                </a:lnTo>
                <a:lnTo>
                  <a:pt x="1226829" y="668045"/>
                </a:lnTo>
                <a:lnTo>
                  <a:pt x="1794108" y="668045"/>
                </a:lnTo>
                <a:lnTo>
                  <a:pt x="1851900" y="642660"/>
                </a:lnTo>
                <a:lnTo>
                  <a:pt x="1892548" y="622796"/>
                </a:lnTo>
                <a:lnTo>
                  <a:pt x="1932632" y="601602"/>
                </a:lnTo>
                <a:lnTo>
                  <a:pt x="1972118" y="579084"/>
                </a:lnTo>
                <a:lnTo>
                  <a:pt x="2010969" y="555246"/>
                </a:lnTo>
                <a:lnTo>
                  <a:pt x="2049151" y="530094"/>
                </a:lnTo>
                <a:lnTo>
                  <a:pt x="2086628" y="503633"/>
                </a:lnTo>
                <a:lnTo>
                  <a:pt x="2123367" y="475867"/>
                </a:lnTo>
                <a:lnTo>
                  <a:pt x="2159331" y="446802"/>
                </a:lnTo>
                <a:lnTo>
                  <a:pt x="2194486" y="416442"/>
                </a:lnTo>
                <a:lnTo>
                  <a:pt x="2228796" y="384793"/>
                </a:lnTo>
                <a:lnTo>
                  <a:pt x="2262227" y="351859"/>
                </a:lnTo>
                <a:lnTo>
                  <a:pt x="2294744" y="317645"/>
                </a:lnTo>
                <a:lnTo>
                  <a:pt x="2326311" y="282158"/>
                </a:lnTo>
                <a:lnTo>
                  <a:pt x="2356894" y="245400"/>
                </a:lnTo>
                <a:lnTo>
                  <a:pt x="2386457" y="207378"/>
                </a:lnTo>
                <a:lnTo>
                  <a:pt x="2448174" y="207378"/>
                </a:lnTo>
                <a:lnTo>
                  <a:pt x="2438654" y="27304"/>
                </a:lnTo>
                <a:close/>
              </a:path>
              <a:path w="2450465" h="778510">
                <a:moveTo>
                  <a:pt x="2448174" y="207378"/>
                </a:moveTo>
                <a:lnTo>
                  <a:pt x="2386457" y="207378"/>
                </a:lnTo>
                <a:lnTo>
                  <a:pt x="2450084" y="243484"/>
                </a:lnTo>
                <a:lnTo>
                  <a:pt x="2448174" y="207378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36420" y="4610100"/>
            <a:ext cx="2298700" cy="914400"/>
          </a:xfrm>
          <a:custGeom>
            <a:avLst/>
            <a:gdLst/>
            <a:ahLst/>
            <a:cxnLst/>
            <a:rect l="l" t="t" r="r" b="b"/>
            <a:pathLst>
              <a:path w="2298700" h="914400">
                <a:moveTo>
                  <a:pt x="2206752" y="0"/>
                </a:moveTo>
                <a:lnTo>
                  <a:pt x="91440" y="0"/>
                </a:lnTo>
                <a:lnTo>
                  <a:pt x="55828" y="7179"/>
                </a:lnTo>
                <a:lnTo>
                  <a:pt x="26765" y="26765"/>
                </a:lnTo>
                <a:lnTo>
                  <a:pt x="7179" y="55828"/>
                </a:lnTo>
                <a:lnTo>
                  <a:pt x="0" y="91439"/>
                </a:lnTo>
                <a:lnTo>
                  <a:pt x="0" y="822960"/>
                </a:lnTo>
                <a:lnTo>
                  <a:pt x="7179" y="858571"/>
                </a:lnTo>
                <a:lnTo>
                  <a:pt x="26765" y="887634"/>
                </a:lnTo>
                <a:lnTo>
                  <a:pt x="55828" y="907220"/>
                </a:lnTo>
                <a:lnTo>
                  <a:pt x="91440" y="914400"/>
                </a:lnTo>
                <a:lnTo>
                  <a:pt x="2206752" y="914400"/>
                </a:lnTo>
                <a:lnTo>
                  <a:pt x="2242363" y="907220"/>
                </a:lnTo>
                <a:lnTo>
                  <a:pt x="2271426" y="887634"/>
                </a:lnTo>
                <a:lnTo>
                  <a:pt x="2291012" y="858571"/>
                </a:lnTo>
                <a:lnTo>
                  <a:pt x="2298192" y="822960"/>
                </a:lnTo>
                <a:lnTo>
                  <a:pt x="2298192" y="91439"/>
                </a:lnTo>
                <a:lnTo>
                  <a:pt x="2291012" y="55828"/>
                </a:lnTo>
                <a:lnTo>
                  <a:pt x="2271426" y="26765"/>
                </a:lnTo>
                <a:lnTo>
                  <a:pt x="2242363" y="7179"/>
                </a:lnTo>
                <a:lnTo>
                  <a:pt x="220675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36420" y="4610100"/>
            <a:ext cx="2298700" cy="914400"/>
          </a:xfrm>
          <a:custGeom>
            <a:avLst/>
            <a:gdLst/>
            <a:ahLst/>
            <a:cxnLst/>
            <a:rect l="l" t="t" r="r" b="b"/>
            <a:pathLst>
              <a:path w="2298700" h="914400">
                <a:moveTo>
                  <a:pt x="0" y="91439"/>
                </a:moveTo>
                <a:lnTo>
                  <a:pt x="7179" y="55828"/>
                </a:lnTo>
                <a:lnTo>
                  <a:pt x="26765" y="26765"/>
                </a:lnTo>
                <a:lnTo>
                  <a:pt x="55828" y="7179"/>
                </a:lnTo>
                <a:lnTo>
                  <a:pt x="91440" y="0"/>
                </a:lnTo>
                <a:lnTo>
                  <a:pt x="2206752" y="0"/>
                </a:lnTo>
                <a:lnTo>
                  <a:pt x="2242363" y="7179"/>
                </a:lnTo>
                <a:lnTo>
                  <a:pt x="2271426" y="26765"/>
                </a:lnTo>
                <a:lnTo>
                  <a:pt x="2291012" y="55828"/>
                </a:lnTo>
                <a:lnTo>
                  <a:pt x="2298192" y="91439"/>
                </a:lnTo>
                <a:lnTo>
                  <a:pt x="2298192" y="822960"/>
                </a:lnTo>
                <a:lnTo>
                  <a:pt x="2291012" y="858571"/>
                </a:lnTo>
                <a:lnTo>
                  <a:pt x="2271426" y="887634"/>
                </a:lnTo>
                <a:lnTo>
                  <a:pt x="2242363" y="907220"/>
                </a:lnTo>
                <a:lnTo>
                  <a:pt x="2206752" y="914400"/>
                </a:lnTo>
                <a:lnTo>
                  <a:pt x="91440" y="914400"/>
                </a:lnTo>
                <a:lnTo>
                  <a:pt x="55828" y="907220"/>
                </a:lnTo>
                <a:lnTo>
                  <a:pt x="26765" y="887634"/>
                </a:lnTo>
                <a:lnTo>
                  <a:pt x="7179" y="858571"/>
                </a:lnTo>
                <a:lnTo>
                  <a:pt x="0" y="822960"/>
                </a:lnTo>
                <a:lnTo>
                  <a:pt x="0" y="91439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18741" y="4581905"/>
            <a:ext cx="173355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3200" b="1" spc="-85" dirty="0" smtClean="0">
                <a:solidFill>
                  <a:srgbClr val="FFFFFF"/>
                </a:solidFill>
                <a:latin typeface="Arial"/>
                <a:cs typeface="Arial"/>
              </a:rPr>
              <a:t>Passo 1</a:t>
            </a:r>
            <a:endParaRPr sz="3200" b="1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60391" y="2935223"/>
            <a:ext cx="2585085" cy="2132330"/>
          </a:xfrm>
          <a:custGeom>
            <a:avLst/>
            <a:gdLst/>
            <a:ahLst/>
            <a:cxnLst/>
            <a:rect l="l" t="t" r="r" b="b"/>
            <a:pathLst>
              <a:path w="2585084" h="2132329">
                <a:moveTo>
                  <a:pt x="0" y="213233"/>
                </a:moveTo>
                <a:lnTo>
                  <a:pt x="5633" y="164352"/>
                </a:lnTo>
                <a:lnTo>
                  <a:pt x="21679" y="119474"/>
                </a:lnTo>
                <a:lnTo>
                  <a:pt x="46856" y="79881"/>
                </a:lnTo>
                <a:lnTo>
                  <a:pt x="79881" y="46856"/>
                </a:lnTo>
                <a:lnTo>
                  <a:pt x="119474" y="21679"/>
                </a:lnTo>
                <a:lnTo>
                  <a:pt x="164352" y="5633"/>
                </a:lnTo>
                <a:lnTo>
                  <a:pt x="213233" y="0"/>
                </a:lnTo>
                <a:lnTo>
                  <a:pt x="2371471" y="0"/>
                </a:lnTo>
                <a:lnTo>
                  <a:pt x="2420351" y="5633"/>
                </a:lnTo>
                <a:lnTo>
                  <a:pt x="2465229" y="21679"/>
                </a:lnTo>
                <a:lnTo>
                  <a:pt x="2504822" y="46856"/>
                </a:lnTo>
                <a:lnTo>
                  <a:pt x="2537847" y="79881"/>
                </a:lnTo>
                <a:lnTo>
                  <a:pt x="2563024" y="119474"/>
                </a:lnTo>
                <a:lnTo>
                  <a:pt x="2579070" y="164352"/>
                </a:lnTo>
                <a:lnTo>
                  <a:pt x="2584704" y="213233"/>
                </a:lnTo>
                <a:lnTo>
                  <a:pt x="2584704" y="1918843"/>
                </a:lnTo>
                <a:lnTo>
                  <a:pt x="2579070" y="1967723"/>
                </a:lnTo>
                <a:lnTo>
                  <a:pt x="2563024" y="2012601"/>
                </a:lnTo>
                <a:lnTo>
                  <a:pt x="2537847" y="2052194"/>
                </a:lnTo>
                <a:lnTo>
                  <a:pt x="2504822" y="2085219"/>
                </a:lnTo>
                <a:lnTo>
                  <a:pt x="2465229" y="2110396"/>
                </a:lnTo>
                <a:lnTo>
                  <a:pt x="2420351" y="2126442"/>
                </a:lnTo>
                <a:lnTo>
                  <a:pt x="2371471" y="2132076"/>
                </a:lnTo>
                <a:lnTo>
                  <a:pt x="213233" y="2132076"/>
                </a:lnTo>
                <a:lnTo>
                  <a:pt x="164352" y="2126442"/>
                </a:lnTo>
                <a:lnTo>
                  <a:pt x="119474" y="2110396"/>
                </a:lnTo>
                <a:lnTo>
                  <a:pt x="79881" y="2085219"/>
                </a:lnTo>
                <a:lnTo>
                  <a:pt x="46856" y="2052194"/>
                </a:lnTo>
                <a:lnTo>
                  <a:pt x="21679" y="2012601"/>
                </a:lnTo>
                <a:lnTo>
                  <a:pt x="5633" y="1967723"/>
                </a:lnTo>
                <a:lnTo>
                  <a:pt x="0" y="1918843"/>
                </a:lnTo>
                <a:lnTo>
                  <a:pt x="0" y="213233"/>
                </a:lnTo>
                <a:close/>
              </a:path>
            </a:pathLst>
          </a:custGeom>
          <a:ln w="12192">
            <a:solidFill>
              <a:srgbClr val="43BA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14250" y="3708169"/>
            <a:ext cx="2277365" cy="576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algn="ctr">
              <a:lnSpc>
                <a:spcPts val="2185"/>
              </a:lnSpc>
            </a:pPr>
            <a:r>
              <a:rPr lang="pt-BR" sz="1900" b="1" dirty="0" smtClean="0">
                <a:latin typeface="Arial"/>
                <a:cs typeface="Arial"/>
              </a:rPr>
              <a:t>Etiquetagem morfológica</a:t>
            </a:r>
            <a:endParaRPr sz="1900" b="1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42888" y="1647612"/>
            <a:ext cx="2740025" cy="862330"/>
          </a:xfrm>
          <a:custGeom>
            <a:avLst/>
            <a:gdLst/>
            <a:ahLst/>
            <a:cxnLst/>
            <a:rect l="l" t="t" r="r" b="b"/>
            <a:pathLst>
              <a:path w="2740025" h="862330">
                <a:moveTo>
                  <a:pt x="1382918" y="0"/>
                </a:moveTo>
                <a:lnTo>
                  <a:pt x="1338097" y="802"/>
                </a:lnTo>
                <a:lnTo>
                  <a:pt x="1293375" y="2860"/>
                </a:lnTo>
                <a:lnTo>
                  <a:pt x="1248780" y="6164"/>
                </a:lnTo>
                <a:lnTo>
                  <a:pt x="1204337" y="10707"/>
                </a:lnTo>
                <a:lnTo>
                  <a:pt x="1160076" y="16483"/>
                </a:lnTo>
                <a:lnTo>
                  <a:pt x="1116021" y="23483"/>
                </a:lnTo>
                <a:lnTo>
                  <a:pt x="1072200" y="31701"/>
                </a:lnTo>
                <a:lnTo>
                  <a:pt x="1028641" y="41128"/>
                </a:lnTo>
                <a:lnTo>
                  <a:pt x="985369" y="51757"/>
                </a:lnTo>
                <a:lnTo>
                  <a:pt x="942413" y="63582"/>
                </a:lnTo>
                <a:lnTo>
                  <a:pt x="899798" y="76594"/>
                </a:lnTo>
                <a:lnTo>
                  <a:pt x="857552" y="90786"/>
                </a:lnTo>
                <a:lnTo>
                  <a:pt x="815702" y="106151"/>
                </a:lnTo>
                <a:lnTo>
                  <a:pt x="774274" y="122681"/>
                </a:lnTo>
                <a:lnTo>
                  <a:pt x="733295" y="140369"/>
                </a:lnTo>
                <a:lnTo>
                  <a:pt x="692794" y="159208"/>
                </a:lnTo>
                <a:lnTo>
                  <a:pt x="652795" y="179189"/>
                </a:lnTo>
                <a:lnTo>
                  <a:pt x="613327" y="200306"/>
                </a:lnTo>
                <a:lnTo>
                  <a:pt x="574416" y="222551"/>
                </a:lnTo>
                <a:lnTo>
                  <a:pt x="536089" y="245917"/>
                </a:lnTo>
                <a:lnTo>
                  <a:pt x="498373" y="270397"/>
                </a:lnTo>
                <a:lnTo>
                  <a:pt x="461296" y="295982"/>
                </a:lnTo>
                <a:lnTo>
                  <a:pt x="424883" y="322665"/>
                </a:lnTo>
                <a:lnTo>
                  <a:pt x="389162" y="350440"/>
                </a:lnTo>
                <a:lnTo>
                  <a:pt x="354160" y="379299"/>
                </a:lnTo>
                <a:lnTo>
                  <a:pt x="319903" y="409233"/>
                </a:lnTo>
                <a:lnTo>
                  <a:pt x="286420" y="440237"/>
                </a:lnTo>
                <a:lnTo>
                  <a:pt x="253735" y="472302"/>
                </a:lnTo>
                <a:lnTo>
                  <a:pt x="221877" y="505420"/>
                </a:lnTo>
                <a:lnTo>
                  <a:pt x="190873" y="539586"/>
                </a:lnTo>
                <a:lnTo>
                  <a:pt x="160749" y="574790"/>
                </a:lnTo>
                <a:lnTo>
                  <a:pt x="131532" y="611027"/>
                </a:lnTo>
                <a:lnTo>
                  <a:pt x="103250" y="648287"/>
                </a:lnTo>
                <a:lnTo>
                  <a:pt x="75928" y="686565"/>
                </a:lnTo>
                <a:lnTo>
                  <a:pt x="49595" y="725852"/>
                </a:lnTo>
                <a:lnTo>
                  <a:pt x="24276" y="766140"/>
                </a:lnTo>
                <a:lnTo>
                  <a:pt x="0" y="807424"/>
                </a:lnTo>
                <a:lnTo>
                  <a:pt x="96012" y="861907"/>
                </a:lnTo>
                <a:lnTo>
                  <a:pt x="122160" y="817690"/>
                </a:lnTo>
                <a:lnTo>
                  <a:pt x="149786" y="774470"/>
                </a:lnTo>
                <a:lnTo>
                  <a:pt x="178857" y="732282"/>
                </a:lnTo>
                <a:lnTo>
                  <a:pt x="209343" y="691158"/>
                </a:lnTo>
                <a:lnTo>
                  <a:pt x="241211" y="651133"/>
                </a:lnTo>
                <a:lnTo>
                  <a:pt x="274431" y="612241"/>
                </a:lnTo>
                <a:lnTo>
                  <a:pt x="308971" y="574516"/>
                </a:lnTo>
                <a:lnTo>
                  <a:pt x="344800" y="537991"/>
                </a:lnTo>
                <a:lnTo>
                  <a:pt x="381887" y="502701"/>
                </a:lnTo>
                <a:lnTo>
                  <a:pt x="420200" y="468680"/>
                </a:lnTo>
                <a:lnTo>
                  <a:pt x="459708" y="435962"/>
                </a:lnTo>
                <a:lnTo>
                  <a:pt x="500380" y="404580"/>
                </a:lnTo>
                <a:lnTo>
                  <a:pt x="539401" y="376494"/>
                </a:lnTo>
                <a:lnTo>
                  <a:pt x="579019" y="349848"/>
                </a:lnTo>
                <a:lnTo>
                  <a:pt x="619201" y="324636"/>
                </a:lnTo>
                <a:lnTo>
                  <a:pt x="659915" y="300853"/>
                </a:lnTo>
                <a:lnTo>
                  <a:pt x="701129" y="278495"/>
                </a:lnTo>
                <a:lnTo>
                  <a:pt x="742810" y="257558"/>
                </a:lnTo>
                <a:lnTo>
                  <a:pt x="784927" y="238036"/>
                </a:lnTo>
                <a:lnTo>
                  <a:pt x="827446" y="219924"/>
                </a:lnTo>
                <a:lnTo>
                  <a:pt x="870336" y="203219"/>
                </a:lnTo>
                <a:lnTo>
                  <a:pt x="913564" y="187914"/>
                </a:lnTo>
                <a:lnTo>
                  <a:pt x="957098" y="174007"/>
                </a:lnTo>
                <a:lnTo>
                  <a:pt x="1000906" y="161491"/>
                </a:lnTo>
                <a:lnTo>
                  <a:pt x="1044956" y="150362"/>
                </a:lnTo>
                <a:lnTo>
                  <a:pt x="1089215" y="140616"/>
                </a:lnTo>
                <a:lnTo>
                  <a:pt x="1133651" y="132248"/>
                </a:lnTo>
                <a:lnTo>
                  <a:pt x="1178231" y="125252"/>
                </a:lnTo>
                <a:lnTo>
                  <a:pt x="1222925" y="119625"/>
                </a:lnTo>
                <a:lnTo>
                  <a:pt x="1267698" y="115361"/>
                </a:lnTo>
                <a:lnTo>
                  <a:pt x="1312520" y="112456"/>
                </a:lnTo>
                <a:lnTo>
                  <a:pt x="1357357" y="110906"/>
                </a:lnTo>
                <a:lnTo>
                  <a:pt x="1971364" y="110704"/>
                </a:lnTo>
                <a:lnTo>
                  <a:pt x="1962397" y="107080"/>
                </a:lnTo>
                <a:lnTo>
                  <a:pt x="1918732" y="90901"/>
                </a:lnTo>
                <a:lnTo>
                  <a:pt x="1874817" y="76074"/>
                </a:lnTo>
                <a:lnTo>
                  <a:pt x="1830679" y="62590"/>
                </a:lnTo>
                <a:lnTo>
                  <a:pt x="1786344" y="50441"/>
                </a:lnTo>
                <a:lnTo>
                  <a:pt x="1741839" y="39622"/>
                </a:lnTo>
                <a:lnTo>
                  <a:pt x="1697191" y="30123"/>
                </a:lnTo>
                <a:lnTo>
                  <a:pt x="1652427" y="21938"/>
                </a:lnTo>
                <a:lnTo>
                  <a:pt x="1607574" y="15059"/>
                </a:lnTo>
                <a:lnTo>
                  <a:pt x="1562660" y="9479"/>
                </a:lnTo>
                <a:lnTo>
                  <a:pt x="1517710" y="5191"/>
                </a:lnTo>
                <a:lnTo>
                  <a:pt x="1472751" y="2186"/>
                </a:lnTo>
                <a:lnTo>
                  <a:pt x="1427812" y="458"/>
                </a:lnTo>
                <a:lnTo>
                  <a:pt x="1382918" y="0"/>
                </a:lnTo>
                <a:close/>
              </a:path>
              <a:path w="2740025" h="862330">
                <a:moveTo>
                  <a:pt x="1971364" y="110704"/>
                </a:moveTo>
                <a:lnTo>
                  <a:pt x="1402178" y="110704"/>
                </a:lnTo>
                <a:lnTo>
                  <a:pt x="1446950" y="111848"/>
                </a:lnTo>
                <a:lnTo>
                  <a:pt x="1491642" y="114331"/>
                </a:lnTo>
                <a:lnTo>
                  <a:pt x="1536219" y="118149"/>
                </a:lnTo>
                <a:lnTo>
                  <a:pt x="1580652" y="123299"/>
                </a:lnTo>
                <a:lnTo>
                  <a:pt x="1624906" y="129774"/>
                </a:lnTo>
                <a:lnTo>
                  <a:pt x="1668950" y="137570"/>
                </a:lnTo>
                <a:lnTo>
                  <a:pt x="1712752" y="146682"/>
                </a:lnTo>
                <a:lnTo>
                  <a:pt x="1756280" y="157106"/>
                </a:lnTo>
                <a:lnTo>
                  <a:pt x="1799500" y="168837"/>
                </a:lnTo>
                <a:lnTo>
                  <a:pt x="1842382" y="181870"/>
                </a:lnTo>
                <a:lnTo>
                  <a:pt x="1884892" y="196201"/>
                </a:lnTo>
                <a:lnTo>
                  <a:pt x="1926998" y="211825"/>
                </a:lnTo>
                <a:lnTo>
                  <a:pt x="1968669" y="228737"/>
                </a:lnTo>
                <a:lnTo>
                  <a:pt x="2009871" y="246932"/>
                </a:lnTo>
                <a:lnTo>
                  <a:pt x="2050573" y="266406"/>
                </a:lnTo>
                <a:lnTo>
                  <a:pt x="2090742" y="287153"/>
                </a:lnTo>
                <a:lnTo>
                  <a:pt x="2130347" y="309170"/>
                </a:lnTo>
                <a:lnTo>
                  <a:pt x="2169354" y="332452"/>
                </a:lnTo>
                <a:lnTo>
                  <a:pt x="2207732" y="356993"/>
                </a:lnTo>
                <a:lnTo>
                  <a:pt x="2245448" y="382789"/>
                </a:lnTo>
                <a:lnTo>
                  <a:pt x="2282470" y="409836"/>
                </a:lnTo>
                <a:lnTo>
                  <a:pt x="2318765" y="438129"/>
                </a:lnTo>
                <a:lnTo>
                  <a:pt x="2354303" y="467662"/>
                </a:lnTo>
                <a:lnTo>
                  <a:pt x="2389049" y="498431"/>
                </a:lnTo>
                <a:lnTo>
                  <a:pt x="2422973" y="530432"/>
                </a:lnTo>
                <a:lnTo>
                  <a:pt x="2456041" y="563660"/>
                </a:lnTo>
                <a:lnTo>
                  <a:pt x="2488221" y="598110"/>
                </a:lnTo>
                <a:lnTo>
                  <a:pt x="2519482" y="633777"/>
                </a:lnTo>
                <a:lnTo>
                  <a:pt x="2549791" y="670657"/>
                </a:lnTo>
                <a:lnTo>
                  <a:pt x="2579116" y="708745"/>
                </a:lnTo>
                <a:lnTo>
                  <a:pt x="2515489" y="744940"/>
                </a:lnTo>
                <a:lnTo>
                  <a:pt x="2727197" y="834729"/>
                </a:lnTo>
                <a:lnTo>
                  <a:pt x="2737462" y="653881"/>
                </a:lnTo>
                <a:lnTo>
                  <a:pt x="2675890" y="653881"/>
                </a:lnTo>
                <a:lnTo>
                  <a:pt x="2644339" y="612241"/>
                </a:lnTo>
                <a:lnTo>
                  <a:pt x="2611759" y="572018"/>
                </a:lnTo>
                <a:lnTo>
                  <a:pt x="2577802" y="532770"/>
                </a:lnTo>
                <a:lnTo>
                  <a:pt x="2542622" y="494682"/>
                </a:lnTo>
                <a:lnTo>
                  <a:pt x="2506252" y="457779"/>
                </a:lnTo>
                <a:lnTo>
                  <a:pt x="2468720" y="422089"/>
                </a:lnTo>
                <a:lnTo>
                  <a:pt x="2430057" y="387639"/>
                </a:lnTo>
                <a:lnTo>
                  <a:pt x="2390293" y="354456"/>
                </a:lnTo>
                <a:lnTo>
                  <a:pt x="2349459" y="322567"/>
                </a:lnTo>
                <a:lnTo>
                  <a:pt x="2307584" y="291999"/>
                </a:lnTo>
                <a:lnTo>
                  <a:pt x="2264698" y="262779"/>
                </a:lnTo>
                <a:lnTo>
                  <a:pt x="2220833" y="234934"/>
                </a:lnTo>
                <a:lnTo>
                  <a:pt x="2176017" y="208492"/>
                </a:lnTo>
                <a:lnTo>
                  <a:pt x="2134010" y="185449"/>
                </a:lnTo>
                <a:lnTo>
                  <a:pt x="2091617" y="163793"/>
                </a:lnTo>
                <a:lnTo>
                  <a:pt x="2048866" y="143518"/>
                </a:lnTo>
                <a:lnTo>
                  <a:pt x="2005783" y="124616"/>
                </a:lnTo>
                <a:lnTo>
                  <a:pt x="1971364" y="110704"/>
                </a:lnTo>
                <a:close/>
              </a:path>
              <a:path w="2740025" h="862330">
                <a:moveTo>
                  <a:pt x="2739516" y="617686"/>
                </a:moveTo>
                <a:lnTo>
                  <a:pt x="2675890" y="653881"/>
                </a:lnTo>
                <a:lnTo>
                  <a:pt x="2737462" y="653881"/>
                </a:lnTo>
                <a:lnTo>
                  <a:pt x="2739516" y="617686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34940" y="2478023"/>
            <a:ext cx="2296795" cy="914400"/>
          </a:xfrm>
          <a:custGeom>
            <a:avLst/>
            <a:gdLst/>
            <a:ahLst/>
            <a:cxnLst/>
            <a:rect l="l" t="t" r="r" b="b"/>
            <a:pathLst>
              <a:path w="2296795" h="914400">
                <a:moveTo>
                  <a:pt x="2205228" y="0"/>
                </a:moveTo>
                <a:lnTo>
                  <a:pt x="91439" y="0"/>
                </a:lnTo>
                <a:lnTo>
                  <a:pt x="55828" y="7179"/>
                </a:lnTo>
                <a:lnTo>
                  <a:pt x="26765" y="26765"/>
                </a:lnTo>
                <a:lnTo>
                  <a:pt x="7179" y="55828"/>
                </a:lnTo>
                <a:lnTo>
                  <a:pt x="0" y="91439"/>
                </a:lnTo>
                <a:lnTo>
                  <a:pt x="0" y="822960"/>
                </a:lnTo>
                <a:lnTo>
                  <a:pt x="7179" y="858571"/>
                </a:lnTo>
                <a:lnTo>
                  <a:pt x="26765" y="887634"/>
                </a:lnTo>
                <a:lnTo>
                  <a:pt x="55828" y="907220"/>
                </a:lnTo>
                <a:lnTo>
                  <a:pt x="91439" y="914400"/>
                </a:lnTo>
                <a:lnTo>
                  <a:pt x="2205228" y="914400"/>
                </a:lnTo>
                <a:lnTo>
                  <a:pt x="2240839" y="907220"/>
                </a:lnTo>
                <a:lnTo>
                  <a:pt x="2269902" y="887634"/>
                </a:lnTo>
                <a:lnTo>
                  <a:pt x="2289488" y="858571"/>
                </a:lnTo>
                <a:lnTo>
                  <a:pt x="2296667" y="822960"/>
                </a:lnTo>
                <a:lnTo>
                  <a:pt x="2296667" y="91439"/>
                </a:lnTo>
                <a:lnTo>
                  <a:pt x="2289488" y="55828"/>
                </a:lnTo>
                <a:lnTo>
                  <a:pt x="2269902" y="26765"/>
                </a:lnTo>
                <a:lnTo>
                  <a:pt x="2240839" y="7179"/>
                </a:lnTo>
                <a:lnTo>
                  <a:pt x="2205228" y="0"/>
                </a:lnTo>
                <a:close/>
              </a:path>
            </a:pathLst>
          </a:custGeom>
          <a:solidFill>
            <a:srgbClr val="43BA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34940" y="2478023"/>
            <a:ext cx="2296795" cy="914400"/>
          </a:xfrm>
          <a:custGeom>
            <a:avLst/>
            <a:gdLst/>
            <a:ahLst/>
            <a:cxnLst/>
            <a:rect l="l" t="t" r="r" b="b"/>
            <a:pathLst>
              <a:path w="2296795" h="914400">
                <a:moveTo>
                  <a:pt x="0" y="91439"/>
                </a:moveTo>
                <a:lnTo>
                  <a:pt x="7179" y="55828"/>
                </a:lnTo>
                <a:lnTo>
                  <a:pt x="26765" y="26765"/>
                </a:lnTo>
                <a:lnTo>
                  <a:pt x="55828" y="7179"/>
                </a:lnTo>
                <a:lnTo>
                  <a:pt x="91439" y="0"/>
                </a:lnTo>
                <a:lnTo>
                  <a:pt x="2205228" y="0"/>
                </a:lnTo>
                <a:lnTo>
                  <a:pt x="2240839" y="7179"/>
                </a:lnTo>
                <a:lnTo>
                  <a:pt x="2269902" y="26765"/>
                </a:lnTo>
                <a:lnTo>
                  <a:pt x="2289488" y="55828"/>
                </a:lnTo>
                <a:lnTo>
                  <a:pt x="2296667" y="91439"/>
                </a:lnTo>
                <a:lnTo>
                  <a:pt x="2296667" y="822960"/>
                </a:lnTo>
                <a:lnTo>
                  <a:pt x="2289488" y="858571"/>
                </a:lnTo>
                <a:lnTo>
                  <a:pt x="2269902" y="887634"/>
                </a:lnTo>
                <a:lnTo>
                  <a:pt x="2240839" y="907220"/>
                </a:lnTo>
                <a:lnTo>
                  <a:pt x="2205228" y="914400"/>
                </a:lnTo>
                <a:lnTo>
                  <a:pt x="91439" y="914400"/>
                </a:lnTo>
                <a:lnTo>
                  <a:pt x="55828" y="907220"/>
                </a:lnTo>
                <a:lnTo>
                  <a:pt x="26765" y="887634"/>
                </a:lnTo>
                <a:lnTo>
                  <a:pt x="7179" y="858571"/>
                </a:lnTo>
                <a:lnTo>
                  <a:pt x="0" y="822960"/>
                </a:lnTo>
                <a:lnTo>
                  <a:pt x="0" y="91439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433440" y="2448890"/>
            <a:ext cx="189928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3200" b="1" spc="-85" dirty="0" smtClean="0">
                <a:solidFill>
                  <a:srgbClr val="FFFFFF"/>
                </a:solidFill>
              </a:rPr>
              <a:t>Passo 2</a:t>
            </a:r>
            <a:endParaRPr sz="3200" b="1" dirty="0"/>
          </a:p>
        </p:txBody>
      </p:sp>
      <p:sp>
        <p:nvSpPr>
          <p:cNvPr id="15" name="object 15"/>
          <p:cNvSpPr/>
          <p:nvPr/>
        </p:nvSpPr>
        <p:spPr>
          <a:xfrm>
            <a:off x="8057388" y="2935223"/>
            <a:ext cx="2586355" cy="2132330"/>
          </a:xfrm>
          <a:custGeom>
            <a:avLst/>
            <a:gdLst/>
            <a:ahLst/>
            <a:cxnLst/>
            <a:rect l="l" t="t" r="r" b="b"/>
            <a:pathLst>
              <a:path w="2586354" h="2132329">
                <a:moveTo>
                  <a:pt x="0" y="213233"/>
                </a:moveTo>
                <a:lnTo>
                  <a:pt x="5633" y="164352"/>
                </a:lnTo>
                <a:lnTo>
                  <a:pt x="21679" y="119474"/>
                </a:lnTo>
                <a:lnTo>
                  <a:pt x="46856" y="79881"/>
                </a:lnTo>
                <a:lnTo>
                  <a:pt x="79881" y="46856"/>
                </a:lnTo>
                <a:lnTo>
                  <a:pt x="119474" y="21679"/>
                </a:lnTo>
                <a:lnTo>
                  <a:pt x="164352" y="5633"/>
                </a:lnTo>
                <a:lnTo>
                  <a:pt x="213232" y="0"/>
                </a:lnTo>
                <a:lnTo>
                  <a:pt x="2372994" y="0"/>
                </a:lnTo>
                <a:lnTo>
                  <a:pt x="2421875" y="5633"/>
                </a:lnTo>
                <a:lnTo>
                  <a:pt x="2466753" y="21679"/>
                </a:lnTo>
                <a:lnTo>
                  <a:pt x="2506346" y="46856"/>
                </a:lnTo>
                <a:lnTo>
                  <a:pt x="2539371" y="79881"/>
                </a:lnTo>
                <a:lnTo>
                  <a:pt x="2564548" y="119474"/>
                </a:lnTo>
                <a:lnTo>
                  <a:pt x="2580594" y="164352"/>
                </a:lnTo>
                <a:lnTo>
                  <a:pt x="2586228" y="213233"/>
                </a:lnTo>
                <a:lnTo>
                  <a:pt x="2586228" y="1918843"/>
                </a:lnTo>
                <a:lnTo>
                  <a:pt x="2580594" y="1967723"/>
                </a:lnTo>
                <a:lnTo>
                  <a:pt x="2564548" y="2012601"/>
                </a:lnTo>
                <a:lnTo>
                  <a:pt x="2539371" y="2052194"/>
                </a:lnTo>
                <a:lnTo>
                  <a:pt x="2506346" y="2085219"/>
                </a:lnTo>
                <a:lnTo>
                  <a:pt x="2466753" y="2110396"/>
                </a:lnTo>
                <a:lnTo>
                  <a:pt x="2421875" y="2126442"/>
                </a:lnTo>
                <a:lnTo>
                  <a:pt x="2372994" y="2132076"/>
                </a:lnTo>
                <a:lnTo>
                  <a:pt x="213232" y="2132076"/>
                </a:lnTo>
                <a:lnTo>
                  <a:pt x="164352" y="2126442"/>
                </a:lnTo>
                <a:lnTo>
                  <a:pt x="119474" y="2110396"/>
                </a:lnTo>
                <a:lnTo>
                  <a:pt x="79881" y="2085219"/>
                </a:lnTo>
                <a:lnTo>
                  <a:pt x="46856" y="2052194"/>
                </a:lnTo>
                <a:lnTo>
                  <a:pt x="21679" y="2012601"/>
                </a:lnTo>
                <a:lnTo>
                  <a:pt x="5633" y="1967723"/>
                </a:lnTo>
                <a:lnTo>
                  <a:pt x="0" y="1918843"/>
                </a:lnTo>
                <a:lnTo>
                  <a:pt x="0" y="213233"/>
                </a:lnTo>
                <a:close/>
              </a:path>
            </a:pathLst>
          </a:custGeom>
          <a:ln w="12192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131556" y="3712089"/>
            <a:ext cx="2360295" cy="318677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algn="ctr">
              <a:lnSpc>
                <a:spcPts val="2185"/>
              </a:lnSpc>
              <a:spcBef>
                <a:spcPts val="95"/>
              </a:spcBef>
              <a:tabLst>
                <a:tab pos="185420" algn="l"/>
              </a:tabLst>
            </a:pPr>
            <a:r>
              <a:rPr lang="pt-BR" sz="1900" b="1" dirty="0" smtClean="0">
                <a:latin typeface="Arial"/>
                <a:cs typeface="Arial"/>
              </a:rPr>
              <a:t>Anotação sintática</a:t>
            </a:r>
            <a:endParaRPr sz="1900" b="1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631935" y="4610100"/>
            <a:ext cx="2298700" cy="914400"/>
          </a:xfrm>
          <a:custGeom>
            <a:avLst/>
            <a:gdLst/>
            <a:ahLst/>
            <a:cxnLst/>
            <a:rect l="l" t="t" r="r" b="b"/>
            <a:pathLst>
              <a:path w="2298700" h="914400">
                <a:moveTo>
                  <a:pt x="2206752" y="0"/>
                </a:moveTo>
                <a:lnTo>
                  <a:pt x="91440" y="0"/>
                </a:lnTo>
                <a:lnTo>
                  <a:pt x="55828" y="7179"/>
                </a:lnTo>
                <a:lnTo>
                  <a:pt x="26765" y="26765"/>
                </a:lnTo>
                <a:lnTo>
                  <a:pt x="7179" y="55828"/>
                </a:lnTo>
                <a:lnTo>
                  <a:pt x="0" y="91439"/>
                </a:lnTo>
                <a:lnTo>
                  <a:pt x="0" y="822960"/>
                </a:lnTo>
                <a:lnTo>
                  <a:pt x="7179" y="858571"/>
                </a:lnTo>
                <a:lnTo>
                  <a:pt x="26765" y="887634"/>
                </a:lnTo>
                <a:lnTo>
                  <a:pt x="55828" y="907220"/>
                </a:lnTo>
                <a:lnTo>
                  <a:pt x="91440" y="914400"/>
                </a:lnTo>
                <a:lnTo>
                  <a:pt x="2206752" y="914400"/>
                </a:lnTo>
                <a:lnTo>
                  <a:pt x="2242363" y="907220"/>
                </a:lnTo>
                <a:lnTo>
                  <a:pt x="2271426" y="887634"/>
                </a:lnTo>
                <a:lnTo>
                  <a:pt x="2291012" y="858571"/>
                </a:lnTo>
                <a:lnTo>
                  <a:pt x="2298192" y="822960"/>
                </a:lnTo>
                <a:lnTo>
                  <a:pt x="2298192" y="91439"/>
                </a:lnTo>
                <a:lnTo>
                  <a:pt x="2291012" y="55828"/>
                </a:lnTo>
                <a:lnTo>
                  <a:pt x="2271426" y="26765"/>
                </a:lnTo>
                <a:lnTo>
                  <a:pt x="2242363" y="7179"/>
                </a:lnTo>
                <a:lnTo>
                  <a:pt x="2206752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631935" y="4610100"/>
            <a:ext cx="2298700" cy="914400"/>
          </a:xfrm>
          <a:custGeom>
            <a:avLst/>
            <a:gdLst/>
            <a:ahLst/>
            <a:cxnLst/>
            <a:rect l="l" t="t" r="r" b="b"/>
            <a:pathLst>
              <a:path w="2298700" h="914400">
                <a:moveTo>
                  <a:pt x="0" y="91439"/>
                </a:moveTo>
                <a:lnTo>
                  <a:pt x="7179" y="55828"/>
                </a:lnTo>
                <a:lnTo>
                  <a:pt x="26765" y="26765"/>
                </a:lnTo>
                <a:lnTo>
                  <a:pt x="55828" y="7179"/>
                </a:lnTo>
                <a:lnTo>
                  <a:pt x="91440" y="0"/>
                </a:lnTo>
                <a:lnTo>
                  <a:pt x="2206752" y="0"/>
                </a:lnTo>
                <a:lnTo>
                  <a:pt x="2242363" y="7179"/>
                </a:lnTo>
                <a:lnTo>
                  <a:pt x="2271426" y="26765"/>
                </a:lnTo>
                <a:lnTo>
                  <a:pt x="2291012" y="55828"/>
                </a:lnTo>
                <a:lnTo>
                  <a:pt x="2298192" y="91439"/>
                </a:lnTo>
                <a:lnTo>
                  <a:pt x="2298192" y="822960"/>
                </a:lnTo>
                <a:lnTo>
                  <a:pt x="2291012" y="858571"/>
                </a:lnTo>
                <a:lnTo>
                  <a:pt x="2271426" y="887634"/>
                </a:lnTo>
                <a:lnTo>
                  <a:pt x="2242363" y="907220"/>
                </a:lnTo>
                <a:lnTo>
                  <a:pt x="2206752" y="914400"/>
                </a:lnTo>
                <a:lnTo>
                  <a:pt x="91440" y="914400"/>
                </a:lnTo>
                <a:lnTo>
                  <a:pt x="55828" y="907220"/>
                </a:lnTo>
                <a:lnTo>
                  <a:pt x="26765" y="887634"/>
                </a:lnTo>
                <a:lnTo>
                  <a:pt x="7179" y="858571"/>
                </a:lnTo>
                <a:lnTo>
                  <a:pt x="0" y="822960"/>
                </a:lnTo>
                <a:lnTo>
                  <a:pt x="0" y="91439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749665" y="4581905"/>
            <a:ext cx="206565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3200" b="1" dirty="0" smtClean="0">
                <a:solidFill>
                  <a:schemeClr val="bg1"/>
                </a:solidFill>
                <a:latin typeface="Arial"/>
                <a:cs typeface="Arial"/>
              </a:rPr>
              <a:t>Passo 3</a:t>
            </a:r>
            <a:endParaRPr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247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4600" y="849868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E por que isso? Por que “maus dados”?</a:t>
            </a:r>
            <a:endParaRPr lang="pt-BR" sz="28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1905000" y="1791195"/>
            <a:ext cx="861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Os textos escritos não refletem fielmente a realidade da língua falada. Mas, para estudar a língua em épocas pretéritas, o pesquisador necessariamente deve recorrer a textos escritos, afinal as gravações de fala só começam a ser feitas no século XX. Então, ele aproveita, da melhor forma, os dados de que dispõe da língua no passado.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8705846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86000" y="1676400"/>
            <a:ext cx="807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A anotação sintática permite a busca automática de dados para estudo linguístico! É uma possibilidade maravilhosa! No CE-DOHS, estamos trabalhando para anotar sintaticamente os textos e fazer, então, essa busca rápida e segura!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8344281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33600" y="2362200"/>
            <a:ext cx="807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As contribuições da UEFS ao estudo da história da língua portuguesa são muito relevantes. Vejamos alguns estudos já desenvolvidos.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0556179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81200" y="8382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Contribuições ao PHPB: </a:t>
            </a:r>
            <a:endParaRPr lang="pt-BR" sz="3200" b="1" dirty="0" smtClean="0"/>
          </a:p>
          <a:p>
            <a:pPr algn="ctr"/>
            <a:r>
              <a:rPr lang="pt-BR" sz="3200" b="1" dirty="0" smtClean="0"/>
              <a:t>contando </a:t>
            </a:r>
            <a:r>
              <a:rPr lang="pt-BR" sz="3200" b="1" dirty="0"/>
              <a:t>a história com um milhão de palavras</a:t>
            </a:r>
            <a:endParaRPr lang="pt-BR" sz="3200" dirty="0"/>
          </a:p>
        </p:txBody>
      </p:sp>
      <p:pic>
        <p:nvPicPr>
          <p:cNvPr id="3074" name="Picture 2" descr="C:\Users\W7\Desktop\3c4161_24e474dc7d734c158451bf7bdf59e5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2667000"/>
            <a:ext cx="714375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836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676400" y="533399"/>
            <a:ext cx="8686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Estudos </a:t>
            </a:r>
            <a:r>
              <a:rPr lang="pt-BR" sz="3200" b="1" dirty="0" err="1" smtClean="0"/>
              <a:t>sócio-históricos</a:t>
            </a:r>
            <a:r>
              <a:rPr lang="pt-BR" sz="3200" b="1" dirty="0" smtClean="0"/>
              <a:t> e Linguísticos</a:t>
            </a:r>
          </a:p>
          <a:p>
            <a:pPr algn="ctr"/>
            <a:endParaRPr lang="pt-BR" sz="3200" b="1" dirty="0"/>
          </a:p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685800" y="1210507"/>
            <a:ext cx="8077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 participação indígena na formação do português popular brasileiro</a:t>
            </a:r>
          </a:p>
          <a:p>
            <a:r>
              <a:rPr lang="pt-BR" b="1" dirty="0"/>
              <a:t>Zenaide de Oliveira Novais Carneiro, Mariana Fagundes de Oliveira Lacerda, Norma Lucia Fernandes de Almeida, Silvana Silva de Farias </a:t>
            </a:r>
            <a:r>
              <a:rPr lang="pt-BR" b="1" dirty="0" err="1"/>
              <a:t>Araujo</a:t>
            </a:r>
            <a:endParaRPr lang="pt-BR" b="1" dirty="0"/>
          </a:p>
          <a:p>
            <a:endParaRPr lang="pt-BR" b="1" dirty="0"/>
          </a:p>
          <a:p>
            <a:r>
              <a:rPr lang="pt-BR" b="1" dirty="0"/>
              <a:t>Mensuração de níveis de alfabetismo na Bahia rural</a:t>
            </a:r>
          </a:p>
          <a:p>
            <a:r>
              <a:rPr lang="pt-BR" b="1" dirty="0"/>
              <a:t>Adilson Silva de Jesus, Zenaide de Oliveira Novais Carneiro, Mariana Fagundes de Oliveira Lacerda, </a:t>
            </a:r>
            <a:r>
              <a:rPr lang="pt-BR" b="1" dirty="0" err="1"/>
              <a:t>Huda</a:t>
            </a:r>
            <a:r>
              <a:rPr lang="pt-BR" b="1" dirty="0"/>
              <a:t> da Silva Santiago</a:t>
            </a:r>
          </a:p>
          <a:p>
            <a:endParaRPr lang="pt-BR" b="1" dirty="0"/>
          </a:p>
          <a:p>
            <a:r>
              <a:rPr lang="pt-BR" b="1" dirty="0"/>
              <a:t>As formas de tratamento na Bahia</a:t>
            </a:r>
          </a:p>
          <a:p>
            <a:r>
              <a:rPr lang="pt-BR" b="1" dirty="0"/>
              <a:t>Mariana Fagundes de Oliveira Lacerda, Aroldo Leal Andrade, Zenaide de Oliveira Novais Carneiro</a:t>
            </a:r>
          </a:p>
          <a:p>
            <a:endParaRPr lang="pt-BR" b="1" dirty="0"/>
          </a:p>
          <a:p>
            <a:r>
              <a:rPr lang="pt-BR" b="1" dirty="0"/>
              <a:t>Negação metalinguística e estruturas com “nada” no sertão baiano</a:t>
            </a:r>
          </a:p>
          <a:p>
            <a:r>
              <a:rPr lang="pt-BR" b="1" dirty="0"/>
              <a:t>Daiane Moreira Lemos, Mariana Fagundes de Oliveira Lacerda, Zenaide de Oliveira Novais Carneiro</a:t>
            </a:r>
          </a:p>
          <a:p>
            <a:endParaRPr lang="pt-BR" b="1" dirty="0"/>
          </a:p>
          <a:p>
            <a:r>
              <a:rPr lang="pt-BR" b="1" dirty="0"/>
              <a:t>O sistema de expressão de posse no semiárido baiano</a:t>
            </a:r>
          </a:p>
          <a:p>
            <a:r>
              <a:rPr lang="pt-BR" b="1" dirty="0"/>
              <a:t>Matheus Santos Oliveira, Mariana Fagundes de Oliveira Lacerda, Zenaide de Oliveira Novais Carneiro</a:t>
            </a:r>
          </a:p>
          <a:p>
            <a:endParaRPr lang="pt-BR" b="1" dirty="0"/>
          </a:p>
        </p:txBody>
      </p:sp>
      <p:pic>
        <p:nvPicPr>
          <p:cNvPr id="10" name="Imagem 9" descr="Resultado de imagem para cedohs logomarc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642" y="4343400"/>
            <a:ext cx="2390775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0879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28800" y="426069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Cartas de inábeis: estudos morfossintáticos</a:t>
            </a:r>
            <a:endParaRPr lang="pt-BR" sz="32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990600" y="160020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Estratégias de relativização</a:t>
            </a:r>
          </a:p>
          <a:p>
            <a:r>
              <a:rPr lang="pt-BR" b="1" dirty="0"/>
              <a:t>Janaína de Oliveira Mascarenhas, Zenaide de Oliveira Novais Carneiro, Mariana Fagundes de Oliveira</a:t>
            </a:r>
          </a:p>
          <a:p>
            <a:endParaRPr lang="pt-BR" b="1" dirty="0"/>
          </a:p>
          <a:p>
            <a:r>
              <a:rPr lang="pt-BR" b="1" dirty="0"/>
              <a:t>Concordância nominal </a:t>
            </a:r>
          </a:p>
          <a:p>
            <a:r>
              <a:rPr lang="pt-BR" b="1" dirty="0"/>
              <a:t>Lorena Enéas Rosa Santos, Zenaide de Oliveira Novais Carneiro, Mariana Fagundes de Oliveira Lacerda</a:t>
            </a:r>
          </a:p>
          <a:p>
            <a:endParaRPr lang="pt-BR" b="1" dirty="0"/>
          </a:p>
          <a:p>
            <a:r>
              <a:rPr lang="pt-BR" b="1" dirty="0"/>
              <a:t>Concordância verbal</a:t>
            </a:r>
          </a:p>
          <a:p>
            <a:r>
              <a:rPr lang="pt-BR" b="1" dirty="0"/>
              <a:t>Rosana Carvalho Brito, Mariana Fagundes de Oliveira Lacerda, Silvana Silva de Farias </a:t>
            </a:r>
            <a:r>
              <a:rPr lang="pt-BR" b="1" dirty="0" err="1"/>
              <a:t>Araujo</a:t>
            </a:r>
            <a:endParaRPr lang="pt-BR" b="1" dirty="0"/>
          </a:p>
          <a:p>
            <a:endParaRPr lang="pt-BR" b="1" dirty="0"/>
          </a:p>
          <a:p>
            <a:r>
              <a:rPr lang="pt-BR" b="1" dirty="0"/>
              <a:t>O artigo definido diante de SN</a:t>
            </a:r>
          </a:p>
          <a:p>
            <a:r>
              <a:rPr lang="pt-BR" b="1" dirty="0"/>
              <a:t>Rosana de Carvalho Brito, Mariana Fagundes de Oliveira Lacerda, Zenaide de Oliveira Novais Carneiro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9" name="Imagem 8" descr="Resultado de imagem para cedohs logomarc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612" y="4572000"/>
            <a:ext cx="2390775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2935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90600" y="838200"/>
            <a:ext cx="9677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 variação </a:t>
            </a:r>
            <a:r>
              <a:rPr lang="pt-BR" b="1" i="1" dirty="0"/>
              <a:t>tu/você</a:t>
            </a:r>
          </a:p>
          <a:p>
            <a:r>
              <a:rPr lang="pt-BR" b="1" dirty="0" err="1"/>
              <a:t>Elane</a:t>
            </a:r>
            <a:r>
              <a:rPr lang="pt-BR" b="1" dirty="0"/>
              <a:t> Santos e Santos, Mariana Fagundes de Oliveira, Zenaide de Oliveira Novais Carneiro</a:t>
            </a:r>
          </a:p>
          <a:p>
            <a:endParaRPr lang="pt-BR" b="1" dirty="0" smtClean="0"/>
          </a:p>
          <a:p>
            <a:r>
              <a:rPr lang="pt-BR" b="1" dirty="0" smtClean="0"/>
              <a:t>Os </a:t>
            </a:r>
            <a:r>
              <a:rPr lang="pt-BR" b="1" dirty="0"/>
              <a:t>possessivos</a:t>
            </a:r>
          </a:p>
          <a:p>
            <a:r>
              <a:rPr lang="pt-BR" b="1" dirty="0"/>
              <a:t>Gutemberg Magalhães </a:t>
            </a:r>
            <a:r>
              <a:rPr lang="pt-BR" b="1" dirty="0" err="1"/>
              <a:t>Oldak</a:t>
            </a:r>
            <a:r>
              <a:rPr lang="pt-BR" b="1" dirty="0"/>
              <a:t> Barbosa, Zenaide de Oliveira Novais Carneiro, Mariana Fagundes de Oliveira Lacerda</a:t>
            </a:r>
          </a:p>
          <a:p>
            <a:endParaRPr lang="pt-BR" b="1" dirty="0"/>
          </a:p>
          <a:p>
            <a:r>
              <a:rPr lang="pt-BR" b="1" dirty="0"/>
              <a:t>A sintaxe dos clíticos</a:t>
            </a:r>
          </a:p>
          <a:p>
            <a:r>
              <a:rPr lang="pt-BR" b="1" dirty="0" err="1"/>
              <a:t>Maiara</a:t>
            </a:r>
            <a:r>
              <a:rPr lang="pt-BR" b="1" dirty="0"/>
              <a:t> da Silva Lemos, Mariana Fagundes de Oliveira Lacerda, Zenaide de Oliveira Novais Carneiro</a:t>
            </a:r>
          </a:p>
          <a:p>
            <a:endParaRPr lang="pt-BR" b="1" dirty="0"/>
          </a:p>
          <a:p>
            <a:r>
              <a:rPr lang="pt-BR" b="1" dirty="0"/>
              <a:t>A voz verbal</a:t>
            </a:r>
          </a:p>
          <a:p>
            <a:r>
              <a:rPr lang="pt-BR" b="1" dirty="0"/>
              <a:t>Victória da Silva Santana Araújo, Mariana Fagundes de Oliveira Lacerda</a:t>
            </a:r>
          </a:p>
          <a:p>
            <a:endParaRPr lang="pt-BR" b="1" dirty="0"/>
          </a:p>
          <a:p>
            <a:endParaRPr lang="pt-BR" dirty="0"/>
          </a:p>
        </p:txBody>
      </p:sp>
      <p:pic>
        <p:nvPicPr>
          <p:cNvPr id="6" name="Imagem 5" descr="Resultado de imagem para cedohs logomarc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419600"/>
            <a:ext cx="2390775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191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048000" y="501133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O sistema de tratamento</a:t>
            </a:r>
            <a:endParaRPr lang="pt-BR" sz="32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734290" y="1219199"/>
            <a:ext cx="863830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MARTINS, M. A. </a:t>
            </a:r>
            <a:r>
              <a:rPr lang="pt-BR" i="1" dirty="0"/>
              <a:t>et al</a:t>
            </a:r>
            <a:r>
              <a:rPr lang="pt-BR" dirty="0"/>
              <a:t>. </a:t>
            </a:r>
            <a:r>
              <a:rPr lang="pt-BR" b="1" dirty="0"/>
              <a:t>Para um panorama </a:t>
            </a:r>
            <a:r>
              <a:rPr lang="pt-BR" b="1" dirty="0" err="1"/>
              <a:t>sócio-diacrônico</a:t>
            </a:r>
            <a:r>
              <a:rPr lang="pt-BR" b="1" dirty="0"/>
              <a:t> das formas de tratamento na função de sujeito na região Nordeste</a:t>
            </a:r>
            <a:r>
              <a:rPr lang="pt-BR" dirty="0"/>
              <a:t>. </a:t>
            </a:r>
            <a:r>
              <a:rPr lang="pt-BR" i="1" dirty="0" err="1"/>
              <a:t>LaborHistórico</a:t>
            </a:r>
            <a:r>
              <a:rPr lang="pt-BR" dirty="0"/>
              <a:t> 1(1), 26-48, 2015.</a:t>
            </a:r>
          </a:p>
          <a:p>
            <a:endParaRPr lang="pt-BR" dirty="0"/>
          </a:p>
          <a:p>
            <a:r>
              <a:rPr lang="pt-BR" dirty="0"/>
              <a:t>LACERDA, M. F. de O.; ANDRADE, A. L. de; CARNEIRO, Z. de O. N. </a:t>
            </a:r>
            <a:r>
              <a:rPr lang="pt-BR" b="1" dirty="0"/>
              <a:t>Formas </a:t>
            </a:r>
            <a:r>
              <a:rPr lang="pt-BR" b="1" dirty="0" err="1"/>
              <a:t>tratamentais</a:t>
            </a:r>
            <a:r>
              <a:rPr lang="pt-BR" b="1" dirty="0"/>
              <a:t> em cartas baianas: sujeito e outras funções</a:t>
            </a:r>
            <a:r>
              <a:rPr lang="pt-BR" dirty="0"/>
              <a:t>. In: </a:t>
            </a:r>
            <a:r>
              <a:rPr lang="pt-BR" i="1" dirty="0"/>
              <a:t>Cadernos de Estudos Linguísticos</a:t>
            </a:r>
            <a:r>
              <a:rPr lang="pt-BR" dirty="0"/>
              <a:t> 58 (2), 257-276, 2016.</a:t>
            </a:r>
          </a:p>
          <a:p>
            <a:endParaRPr lang="pt-BR" dirty="0"/>
          </a:p>
          <a:p>
            <a:r>
              <a:rPr lang="pt-BR" dirty="0"/>
              <a:t>LACERDA, M. F. de O. </a:t>
            </a:r>
            <a:r>
              <a:rPr lang="pt-BR" i="1" dirty="0"/>
              <a:t>et al</a:t>
            </a:r>
            <a:r>
              <a:rPr lang="pt-BR" dirty="0"/>
              <a:t>. </a:t>
            </a:r>
            <a:r>
              <a:rPr lang="pt-BR" b="1" dirty="0"/>
              <a:t>Formas </a:t>
            </a:r>
            <a:r>
              <a:rPr lang="pt-BR" b="1" dirty="0" err="1"/>
              <a:t>tratamentais</a:t>
            </a:r>
            <a:r>
              <a:rPr lang="pt-BR" b="1" dirty="0"/>
              <a:t> no semiárido baiano: contribuições para uma configuração diatópico-diacrônica do sistema de tratamento do português brasileiro</a:t>
            </a:r>
            <a:r>
              <a:rPr lang="pt-BR" dirty="0"/>
              <a:t>. In: A Fala nordestina: entre a Sociolinguística e a Dialectologia.1 ed. Salvador: </a:t>
            </a:r>
            <a:r>
              <a:rPr lang="pt-BR" dirty="0" err="1"/>
              <a:t>Uneb</a:t>
            </a:r>
            <a:r>
              <a:rPr lang="pt-BR" dirty="0"/>
              <a:t>, 2016, v.1, p. 32-52</a:t>
            </a:r>
            <a:r>
              <a:rPr lang="pt-BR" dirty="0" smtClean="0"/>
              <a:t>.</a:t>
            </a:r>
          </a:p>
          <a:p>
            <a:endParaRPr lang="pt-BR" dirty="0" smtClean="0"/>
          </a:p>
          <a:p>
            <a:r>
              <a:rPr lang="pt-BR" dirty="0"/>
              <a:t>TUY BATISTA, P. S. E.; CARNEIRO, Z. de O. N.; LACERDA, M. F. de O. </a:t>
            </a:r>
            <a:r>
              <a:rPr lang="pt-BR" b="1" dirty="0"/>
              <a:t>A variação tu/você em relações de solidariedade: análise de uma documentação baiana epistolar do século XX</a:t>
            </a:r>
            <a:r>
              <a:rPr lang="pt-BR" dirty="0"/>
              <a:t>. CONFLUÊNCIA. v.2, p.100 - 121, 2017.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5" name="Imagem 4" descr="Resultado de imagem para cedohs logomarc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212" y="4223266"/>
            <a:ext cx="2390775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8072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676400" y="761999"/>
            <a:ext cx="8534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LOPES, C. </a:t>
            </a:r>
            <a:r>
              <a:rPr lang="pt-BR" sz="3200" i="1" dirty="0"/>
              <a:t>et al</a:t>
            </a:r>
            <a:r>
              <a:rPr lang="pt-BR" sz="3200" dirty="0"/>
              <a:t>. </a:t>
            </a:r>
            <a:r>
              <a:rPr lang="pt-BR" sz="3200" b="1" dirty="0"/>
              <a:t>A reorganização do sistema pronominal de 2ª pessoa na história do português brasileiro: a posição de sujeito</a:t>
            </a:r>
            <a:r>
              <a:rPr lang="pt-BR" sz="3200" dirty="0"/>
              <a:t> In: </a:t>
            </a:r>
            <a:r>
              <a:rPr lang="pt-BR" sz="3200" i="1" dirty="0"/>
              <a:t>História do português brasileiro</a:t>
            </a:r>
            <a:r>
              <a:rPr lang="pt-BR" sz="3200" dirty="0"/>
              <a:t>: mudança sintática das classes de palavra: perspectiva funcionalista.1 ed. São Paulo: Contexto, 2018, v.1, p. 24-141</a:t>
            </a:r>
          </a:p>
          <a:p>
            <a:endParaRPr lang="pt-BR" dirty="0"/>
          </a:p>
        </p:txBody>
      </p:sp>
      <p:pic>
        <p:nvPicPr>
          <p:cNvPr id="6" name="Imagem 5" descr="Resultado de imagem para cedohs logomarc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212" y="4223266"/>
            <a:ext cx="2390775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39311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86000" y="762000"/>
            <a:ext cx="8305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A Linguística Histórica é um campo de trabalho fascinante! E a parceria entre os historiadores das línguas e os filólogos é fundamental e muito produtiva!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 smtClean="0"/>
              <a:t>Para mais informações sobre o tema que abordamos aqui, consulte a bibliografia indicada. Não deixe de visitar os sites recomendados! 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 smtClean="0"/>
              <a:t>Bom estudo!!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2007970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81200" y="1066800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Obrigada!</a:t>
            </a:r>
          </a:p>
          <a:p>
            <a:pPr algn="ctr"/>
            <a:endParaRPr lang="pt-BR" sz="3200" b="1" dirty="0" smtClean="0"/>
          </a:p>
          <a:p>
            <a:pPr algn="ctr"/>
            <a:r>
              <a:rPr lang="pt-BR" sz="3200" b="1" dirty="0" err="1" smtClean="0"/>
              <a:t>Email</a:t>
            </a:r>
            <a:r>
              <a:rPr lang="pt-BR" sz="3200" b="1" dirty="0" smtClean="0"/>
              <a:t>: marianafag@gmail.com</a:t>
            </a:r>
            <a:endParaRPr lang="pt-BR" sz="3200" b="1" dirty="0"/>
          </a:p>
        </p:txBody>
      </p:sp>
      <p:pic>
        <p:nvPicPr>
          <p:cNvPr id="14338" name="Picture 2" descr="C:\Users\W7\Desktop\DEIXE-QUE-UMA-ENORME-LISTA-DE-GRATIDAO-INVADA-A-SUA-VI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9144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001000" y="517368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Contato: marianafag@gmail.com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374675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9969" y="685800"/>
            <a:ext cx="10589261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pt-BR" sz="3200" b="1" dirty="0" smtClean="0"/>
              <a:t>A parceria entre Linguística Histórica e Filologia</a:t>
            </a:r>
            <a:endParaRPr sz="32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304800" y="2133600"/>
            <a:ext cx="515784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“A linguística histórica, no seu sentido estrito, deve estar relacionada, mesmo dependente, do trabalho da filologia.” (MATTOS E SILVA, 2008, p. 13)</a:t>
            </a:r>
          </a:p>
          <a:p>
            <a:endParaRPr lang="pt-BR" dirty="0"/>
          </a:p>
        </p:txBody>
      </p:sp>
      <p:pic>
        <p:nvPicPr>
          <p:cNvPr id="6" name="Imagem 5" descr="C:\Users\W7\Desktop\ampulheta-e-livros-velhos-com-papel-e-a-pena-velhos-em-tabelas-de-madeira-na-iluminacao-da-lanterna_34515-36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057400"/>
            <a:ext cx="4648200" cy="396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8164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09600" y="381000"/>
            <a:ext cx="99822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Bibliografia</a:t>
            </a:r>
          </a:p>
          <a:p>
            <a:endParaRPr lang="pt-BR" sz="1000" b="1" dirty="0"/>
          </a:p>
          <a:p>
            <a:r>
              <a:rPr lang="pt-BR" dirty="0"/>
              <a:t>BACELAR DO NASCIMENTO, M. F. </a:t>
            </a:r>
            <a:r>
              <a:rPr lang="pt-BR" i="1" dirty="0"/>
              <a:t>O lugar do corpus na investigação linguística</a:t>
            </a:r>
            <a:r>
              <a:rPr lang="pt-BR" dirty="0"/>
              <a:t>. Disponível em: [</a:t>
            </a:r>
            <a:r>
              <a:rPr lang="pt-BR" dirty="0">
                <a:hlinkClick r:id="rId2"/>
              </a:rPr>
              <a:t>http://www.clul.ul.pt/equipa/berlim-2000-nascimento.pdf</a:t>
            </a:r>
            <a:r>
              <a:rPr lang="pt-BR" dirty="0"/>
              <a:t>.]. Acesso em: 20 abr. 2004.</a:t>
            </a:r>
          </a:p>
          <a:p>
            <a:r>
              <a:rPr lang="pt-BR" dirty="0"/>
              <a:t>BARBOSA, A. G.. A plataforma de </a:t>
            </a:r>
            <a:r>
              <a:rPr lang="pt-BR" i="1" dirty="0"/>
              <a:t>corpora</a:t>
            </a:r>
            <a:r>
              <a:rPr lang="pt-BR" dirty="0"/>
              <a:t> do PHPB: uma apresentação </a:t>
            </a:r>
            <a:r>
              <a:rPr lang="pt-BR" i="1" dirty="0"/>
              <a:t>ad </a:t>
            </a:r>
            <a:r>
              <a:rPr lang="pt-BR" i="1" dirty="0" err="1"/>
              <a:t>infinitum</a:t>
            </a:r>
            <a:r>
              <a:rPr lang="pt-BR" dirty="0"/>
              <a:t>. In: CARNEIRO, Z. de O. N. (Org.). </a:t>
            </a:r>
            <a:r>
              <a:rPr lang="pt-BR" i="1" dirty="0"/>
              <a:t>Cartas brasileiras (1809-2000)</a:t>
            </a:r>
            <a:r>
              <a:rPr lang="pt-BR" dirty="0"/>
              <a:t>: coletânea de fontes para o estudo do português. Feira de Santana: UEFS, 2011.</a:t>
            </a:r>
          </a:p>
          <a:p>
            <a:r>
              <a:rPr lang="pt-BR" dirty="0"/>
              <a:t>BRITO, G. S. </a:t>
            </a:r>
            <a:r>
              <a:rPr lang="pt-BR" i="1" dirty="0"/>
              <a:t>Do texto ao documento digital</a:t>
            </a:r>
            <a:r>
              <a:rPr lang="pt-BR" dirty="0"/>
              <a:t>: transposição fotográfica de documentos manuscritos históricos para formação de corpora linguísticos eletrônicos. Dissertação (Mestrado em Linguística) – Programa de Pós Graduação Linguística da Universidade Estadual do Sudoeste da Bahia, Vitória da Conquista, 2015. </a:t>
            </a:r>
          </a:p>
          <a:p>
            <a:r>
              <a:rPr lang="pt-BR" dirty="0"/>
              <a:t>CARNEIRO, Z. O. N. </a:t>
            </a:r>
            <a:r>
              <a:rPr lang="pt-BR" i="1" dirty="0"/>
              <a:t>Cartas Brasileiras</a:t>
            </a:r>
            <a:r>
              <a:rPr lang="pt-BR" dirty="0"/>
              <a:t>: um estudo linguístico-filológico. Tese (Doutorado em Estudos Linguísticos) – Programa de Pós-Graduação em Linguística, Universidade Estadual de Campinas, Campinas, 2005.</a:t>
            </a:r>
          </a:p>
          <a:p>
            <a:r>
              <a:rPr lang="pt-BR" dirty="0"/>
              <a:t>CARNEIRO, Z. de O. N., OLIVEIRA M. F. de. </a:t>
            </a:r>
            <a:r>
              <a:rPr lang="pt-BR" i="1" dirty="0"/>
              <a:t>Publica-se em Feira de Santana</a:t>
            </a:r>
            <a:r>
              <a:rPr lang="pt-BR" dirty="0"/>
              <a:t>: das cartas de leitores e redatores e dos anúncios em O Progresso e Na Folha do Norte (1901-2006). Feira de Santana: UEFS, 2012.</a:t>
            </a:r>
          </a:p>
          <a:p>
            <a:r>
              <a:rPr lang="pt-BR" dirty="0"/>
              <a:t>CE-DOHS: Corpus eletrônico de documentos históricos do sertão. Disponível em: [</a:t>
            </a:r>
            <a:r>
              <a:rPr lang="pt-BR" dirty="0">
                <a:hlinkClick r:id="rId3"/>
              </a:rPr>
              <a:t>www.uefs.br/</a:t>
            </a:r>
            <a:r>
              <a:rPr lang="pt-BR" dirty="0" err="1">
                <a:hlinkClick r:id="rId3"/>
              </a:rPr>
              <a:t>cedohs</a:t>
            </a:r>
            <a:r>
              <a:rPr lang="pt-BR" dirty="0"/>
              <a:t>]. </a:t>
            </a:r>
            <a:r>
              <a:rPr lang="en-US" dirty="0"/>
              <a:t>2011</a:t>
            </a:r>
            <a:r>
              <a:rPr lang="en-US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70268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85800" y="381000"/>
            <a:ext cx="10287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CHOMSKY, N. </a:t>
            </a:r>
            <a:r>
              <a:rPr lang="en-US" i="1" dirty="0"/>
              <a:t>Knowledge of Language</a:t>
            </a:r>
            <a:r>
              <a:rPr lang="en-US" dirty="0"/>
              <a:t>: its nature origin, and use. </a:t>
            </a:r>
            <a:r>
              <a:rPr lang="pt-BR" dirty="0"/>
              <a:t>New York: </a:t>
            </a:r>
            <a:r>
              <a:rPr lang="pt-BR" dirty="0" err="1"/>
              <a:t>Praeger</a:t>
            </a:r>
            <a:r>
              <a:rPr lang="pt-BR" dirty="0"/>
              <a:t>, 1986.</a:t>
            </a:r>
          </a:p>
          <a:p>
            <a:r>
              <a:rPr lang="pt-BR" dirty="0"/>
              <a:t>CORPUS Histórico do Português </a:t>
            </a:r>
            <a:r>
              <a:rPr lang="pt-BR" dirty="0" err="1"/>
              <a:t>Tycho</a:t>
            </a:r>
            <a:r>
              <a:rPr lang="pt-BR" dirty="0"/>
              <a:t> </a:t>
            </a:r>
            <a:r>
              <a:rPr lang="pt-BR" dirty="0" err="1"/>
              <a:t>Brahe</a:t>
            </a:r>
            <a:r>
              <a:rPr lang="pt-BR" dirty="0"/>
              <a:t>. Disponível em: [</a:t>
            </a:r>
            <a:r>
              <a:rPr lang="pt-BR" dirty="0">
                <a:hlinkClick r:id="rId2"/>
              </a:rPr>
              <a:t>http://www.tycho.iel.unicamp.br/~tycho/corpus/</a:t>
            </a:r>
            <a:r>
              <a:rPr lang="pt-BR" dirty="0"/>
              <a:t>]</a:t>
            </a:r>
          </a:p>
          <a:p>
            <a:r>
              <a:rPr lang="en-US" dirty="0"/>
              <a:t>CRANE, G. (et al.). </a:t>
            </a:r>
            <a:r>
              <a:rPr lang="en-US" i="1" dirty="0" err="1"/>
              <a:t>ePhilology</a:t>
            </a:r>
            <a:r>
              <a:rPr lang="en-US" dirty="0"/>
              <a:t>: when the </a:t>
            </a:r>
            <a:r>
              <a:rPr lang="en-US" dirty="0" err="1"/>
              <a:t>boocks</a:t>
            </a:r>
            <a:r>
              <a:rPr lang="en-US" dirty="0"/>
              <a:t> talk to their readers. </a:t>
            </a:r>
            <a:r>
              <a:rPr lang="pt-BR" dirty="0" err="1"/>
              <a:t>Blackwell</a:t>
            </a:r>
            <a:r>
              <a:rPr lang="pt-BR" dirty="0"/>
              <a:t> </a:t>
            </a:r>
            <a:r>
              <a:rPr lang="pt-BR" dirty="0" err="1"/>
              <a:t>Campanion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Digital </a:t>
            </a:r>
            <a:r>
              <a:rPr lang="pt-BR" dirty="0" err="1"/>
              <a:t>Literary</a:t>
            </a:r>
            <a:r>
              <a:rPr lang="pt-BR" dirty="0"/>
              <a:t> </a:t>
            </a:r>
            <a:r>
              <a:rPr lang="pt-BR" dirty="0" err="1"/>
              <a:t>Studies</a:t>
            </a:r>
            <a:r>
              <a:rPr lang="pt-BR" dirty="0"/>
              <a:t>. Oxford: </a:t>
            </a:r>
            <a:r>
              <a:rPr lang="pt-BR" dirty="0" err="1"/>
              <a:t>Blackwell</a:t>
            </a:r>
            <a:r>
              <a:rPr lang="pt-BR" dirty="0"/>
              <a:t>, 2008.</a:t>
            </a:r>
          </a:p>
          <a:p>
            <a:r>
              <a:rPr lang="pt-BR" dirty="0" smtClean="0"/>
              <a:t>GONÇALVES</a:t>
            </a:r>
            <a:r>
              <a:rPr lang="pt-BR" dirty="0"/>
              <a:t>, M. F.; BANZA, A. P. Fontes de metalinguísticas para a história do português clássico. In: GONÇALVES, M. F.; BANZA, A. P. </a:t>
            </a:r>
            <a:r>
              <a:rPr lang="pt-BR" i="1" dirty="0"/>
              <a:t>Património Textual e Humanidades Digitais</a:t>
            </a:r>
            <a:r>
              <a:rPr lang="pt-BR" dirty="0"/>
              <a:t>: da antiga à nova filologia. </a:t>
            </a:r>
            <a:r>
              <a:rPr lang="en-US" dirty="0" err="1"/>
              <a:t>Évora</a:t>
            </a:r>
            <a:r>
              <a:rPr lang="en-US" dirty="0"/>
              <a:t>: CIDEHUS, 2013. p. 73-112.</a:t>
            </a:r>
            <a:endParaRPr lang="pt-BR" dirty="0"/>
          </a:p>
          <a:p>
            <a:r>
              <a:rPr lang="en-US" dirty="0"/>
              <a:t>LABOV, William. </a:t>
            </a:r>
            <a:r>
              <a:rPr lang="en-US" i="1" dirty="0"/>
              <a:t>Principles of Linguistic Change: internal factors</a:t>
            </a:r>
            <a:r>
              <a:rPr lang="en-US" dirty="0"/>
              <a:t>. </a:t>
            </a:r>
            <a:r>
              <a:rPr lang="pt-BR" dirty="0"/>
              <a:t>Oxford: </a:t>
            </a:r>
            <a:r>
              <a:rPr lang="pt-BR" dirty="0" err="1"/>
              <a:t>Blackwell</a:t>
            </a:r>
            <a:r>
              <a:rPr lang="pt-BR" dirty="0"/>
              <a:t>, 1994.</a:t>
            </a:r>
          </a:p>
          <a:p>
            <a:r>
              <a:rPr lang="pt-BR" dirty="0"/>
              <a:t>LACERDA, M. F. O; CARNEIRO, Z. O. N. Edição filológica e edição digital do Livro do Gado e do Livro de Razão do Arquivo do Sobrado do Brejo (Bahia setecentista e oitocentista). In: Revista Labor Histórico. 2016, n. 2, p. 151-163. Disponível em: &lt; </a:t>
            </a:r>
          </a:p>
          <a:p>
            <a:r>
              <a:rPr lang="pt-BR" u="sng" dirty="0">
                <a:hlinkClick r:id="rId3"/>
              </a:rPr>
              <a:t>https://revistas.ufrj.br/index.php/lh/article/download/4814/3522&gt;.</a:t>
            </a:r>
            <a:r>
              <a:rPr lang="pt-BR" dirty="0">
                <a:hlinkClick r:id="rId3"/>
              </a:rPr>
              <a:t> Acesso em: 3 </a:t>
            </a:r>
            <a:r>
              <a:rPr lang="pt-BR" dirty="0" err="1">
                <a:hlinkClick r:id="rId3"/>
              </a:rPr>
              <a:t>mai</a:t>
            </a:r>
            <a:r>
              <a:rPr lang="pt-BR" dirty="0">
                <a:hlinkClick r:id="rId3"/>
              </a:rPr>
              <a:t> 2019.</a:t>
            </a:r>
            <a:endParaRPr lang="pt-BR" dirty="0"/>
          </a:p>
          <a:p>
            <a:r>
              <a:rPr lang="pt-BR" dirty="0"/>
              <a:t>LOBO, T.; CARNEIRO, Z. N.. Reflexões sobre a constituição e análise de </a:t>
            </a:r>
            <a:r>
              <a:rPr lang="pt-BR" i="1" dirty="0"/>
              <a:t>corpora</a:t>
            </a:r>
            <a:r>
              <a:rPr lang="pt-BR" dirty="0"/>
              <a:t> linguísticos históricos e sobre a identificação de perfis sociais de redatores do passado. In: CASTILHO, A. T. de. (Coord.). </a:t>
            </a:r>
            <a:r>
              <a:rPr lang="pt-BR" i="1" dirty="0"/>
              <a:t>História do português brasileiro</a:t>
            </a:r>
            <a:r>
              <a:rPr lang="pt-BR" dirty="0"/>
              <a:t>: </a:t>
            </a:r>
            <a:r>
              <a:rPr lang="pt-BR" i="1" dirty="0"/>
              <a:t>corpus</a:t>
            </a:r>
            <a:r>
              <a:rPr lang="pt-BR" dirty="0"/>
              <a:t> diacrônico do português brasileiro. São Paulo: Contexto, 2019.</a:t>
            </a:r>
          </a:p>
          <a:p>
            <a:r>
              <a:rPr lang="pt-BR" dirty="0"/>
              <a:t>LUCCHESI, D.. </a:t>
            </a:r>
            <a:r>
              <a:rPr lang="pt-BR" i="1" dirty="0"/>
              <a:t>Língua e sociedade partidas</a:t>
            </a:r>
            <a:r>
              <a:rPr lang="pt-BR" dirty="0"/>
              <a:t>: a polarização sociolinguística do Brasil. São Paulo: Contexto, 2015.</a:t>
            </a:r>
          </a:p>
          <a:p>
            <a:r>
              <a:rPr lang="pt-BR" dirty="0" smtClean="0"/>
              <a:t>LUCCHESI, Dante. </a:t>
            </a:r>
            <a:r>
              <a:rPr lang="pt-BR" i="1" dirty="0" smtClean="0"/>
              <a:t>A </a:t>
            </a:r>
            <a:r>
              <a:rPr lang="pt-BR" i="1" dirty="0"/>
              <a:t>periodização da história sociolinguística do Brasil</a:t>
            </a:r>
            <a:r>
              <a:rPr lang="pt-BR" b="1" dirty="0"/>
              <a:t>.</a:t>
            </a:r>
            <a:r>
              <a:rPr lang="pt-BR" dirty="0"/>
              <a:t> In: Revista DELTA. 2017, vol.33, n.2, p.347-382. Disponível em: &lt;</a:t>
            </a:r>
            <a:r>
              <a:rPr lang="pt-BR" u="sng" dirty="0">
                <a:hlinkClick r:id="rId4"/>
              </a:rPr>
              <a:t>http://dx.doi.org/10.1590/0102-445067529349614964</a:t>
            </a:r>
            <a:r>
              <a:rPr lang="pt-BR" dirty="0"/>
              <a:t>&gt;. Acesso em 4 </a:t>
            </a:r>
            <a:r>
              <a:rPr lang="pt-BR" dirty="0" err="1"/>
              <a:t>mai</a:t>
            </a:r>
            <a:r>
              <a:rPr lang="pt-BR" dirty="0"/>
              <a:t> 2019.</a:t>
            </a:r>
          </a:p>
          <a:p>
            <a:r>
              <a:rPr lang="pt-BR" dirty="0" smtClean="0"/>
              <a:t>MARCOTULIO, L. L.; LOPES, C. R. S.; BASTOS, M. J; OLIVEIRA, T. L. </a:t>
            </a:r>
            <a:r>
              <a:rPr lang="pt-BR" i="1" dirty="0" smtClean="0"/>
              <a:t>Filologia, história e língua</a:t>
            </a:r>
            <a:r>
              <a:rPr lang="pt-BR" dirty="0" smtClean="0"/>
              <a:t>: olhares sobre o português medieval. São Paulo: Parábola, 2018.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9723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33400" y="457200"/>
            <a:ext cx="89154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MATTOS E SILVA, Rosa Virgínia. </a:t>
            </a:r>
            <a:r>
              <a:rPr lang="pt-BR" i="1" dirty="0"/>
              <a:t>Caminhos da Linguística Histórica: ouvir o inaudível</a:t>
            </a:r>
            <a:r>
              <a:rPr lang="pt-BR" dirty="0"/>
              <a:t>. São Paulo: Parábola Editorial, 2008. p.7-26. </a:t>
            </a:r>
          </a:p>
          <a:p>
            <a:r>
              <a:rPr lang="pt-BR" dirty="0"/>
              <a:t>PAIXÃO DE SOUSA, M. C.; KEPLER, F. N.; FARIA, P. P. F. </a:t>
            </a:r>
            <a:r>
              <a:rPr lang="pt-BR" dirty="0" err="1"/>
              <a:t>E-Dictor</a:t>
            </a:r>
            <a:r>
              <a:rPr lang="pt-BR" dirty="0"/>
              <a:t>: Novas perspectivas na codificação e edição de corpora de textos históricos. In: SHEPHERD T.; SARDINHA T. B.; PINTO M. V. (Org.). </a:t>
            </a:r>
            <a:r>
              <a:rPr lang="pt-BR" i="1" dirty="0"/>
              <a:t>Caminhos da linguística de corpus</a:t>
            </a:r>
            <a:r>
              <a:rPr lang="pt-BR" dirty="0"/>
              <a:t>. Campinas: Mercado de Letras, 2010.</a:t>
            </a:r>
          </a:p>
          <a:p>
            <a:r>
              <a:rPr lang="en-US" dirty="0" smtClean="0"/>
              <a:t>Penn </a:t>
            </a:r>
            <a:r>
              <a:rPr lang="en-US" dirty="0"/>
              <a:t>Helsinki Parsed Corpus of Middle English. </a:t>
            </a:r>
            <a:r>
              <a:rPr lang="pt-BR" dirty="0"/>
              <a:t>Disponível em: [</a:t>
            </a:r>
            <a:r>
              <a:rPr lang="pt-BR" dirty="0">
                <a:hlinkClick r:id="rId2"/>
              </a:rPr>
              <a:t>http://www.ling.upenn.edu/hist-corpora/</a:t>
            </a:r>
            <a:r>
              <a:rPr lang="pt-BR" dirty="0"/>
              <a:t>].</a:t>
            </a:r>
          </a:p>
          <a:p>
            <a:r>
              <a:rPr lang="es-ES_tradnl" dirty="0"/>
              <a:t>PETRUCCI, A. </a:t>
            </a:r>
            <a:r>
              <a:rPr lang="es-ES_tradnl" i="1" dirty="0"/>
              <a:t>La ciencia de la escritura: primera lección de paleografía</a:t>
            </a:r>
            <a:r>
              <a:rPr lang="es-ES_tradnl" dirty="0"/>
              <a:t>. </a:t>
            </a:r>
            <a:r>
              <a:rPr lang="pt-BR" dirty="0"/>
              <a:t>Buenos Aires: </a:t>
            </a:r>
            <a:r>
              <a:rPr lang="pt-BR" dirty="0" err="1"/>
              <a:t>Fondo</a:t>
            </a:r>
            <a:r>
              <a:rPr lang="pt-BR" dirty="0"/>
              <a:t> de Cultura Económica de Argentina, 2003.</a:t>
            </a:r>
          </a:p>
          <a:p>
            <a:r>
              <a:rPr lang="pt-BR" dirty="0"/>
              <a:t>Plataforma	de	Corpora	do	PHPB. Disponível em: [https://sites.google.com/site/corporaphpb].</a:t>
            </a:r>
          </a:p>
          <a:p>
            <a:r>
              <a:rPr lang="pt-BR" dirty="0"/>
              <a:t>Post </a:t>
            </a:r>
            <a:r>
              <a:rPr lang="pt-BR" dirty="0" err="1"/>
              <a:t>Scriptum</a:t>
            </a:r>
            <a:r>
              <a:rPr lang="pt-BR" dirty="0"/>
              <a:t>: </a:t>
            </a:r>
            <a:r>
              <a:rPr lang="pt-BR" dirty="0" err="1"/>
              <a:t>archivo</a:t>
            </a:r>
            <a:r>
              <a:rPr lang="pt-BR" dirty="0"/>
              <a:t> digital de escritura cotidiana em Portugal e Espanha na Época Moderna. Disponível em: [</a:t>
            </a:r>
            <a:r>
              <a:rPr lang="pt-BR" dirty="0">
                <a:hlinkClick r:id="rId3"/>
              </a:rPr>
              <a:t>http://www.clul.ul.pt/pt/recursos/462-post-scriptum-home</a:t>
            </a:r>
            <a:r>
              <a:rPr lang="pt-BR" dirty="0"/>
              <a:t>]</a:t>
            </a:r>
          </a:p>
          <a:p>
            <a:r>
              <a:rPr lang="pt-BR" dirty="0"/>
              <a:t>SANTIAGO. H. da S.. </a:t>
            </a:r>
            <a:r>
              <a:rPr lang="pt-BR" i="1" dirty="0"/>
              <a:t>A escrita por mãos inábeis</a:t>
            </a:r>
            <a:r>
              <a:rPr lang="pt-BR" dirty="0"/>
              <a:t>: uma proposta de caracterização. 2019. 2v. 722 f. Tese (Doutorado em Língua e Cultura) – Programa de Pós-graduação em Língua e Cultura, Universidade Federal da Bahia, Salvador, 2019.</a:t>
            </a:r>
          </a:p>
          <a:p>
            <a:r>
              <a:rPr lang="pt-BR" dirty="0"/>
              <a:t> </a:t>
            </a:r>
            <a:r>
              <a:rPr lang="pt-BR" dirty="0" smtClean="0"/>
              <a:t>SANTIAGO</a:t>
            </a:r>
            <a:r>
              <a:rPr lang="pt-BR" dirty="0"/>
              <a:t>. H. da S.. </a:t>
            </a:r>
            <a:r>
              <a:rPr lang="pt-BR" i="1" dirty="0"/>
              <a:t>Um estudo do português popular brasileiro em cartas pessoais de “mãos cândidas” do sertão baiano</a:t>
            </a:r>
            <a:r>
              <a:rPr lang="pt-BR" dirty="0"/>
              <a:t>. 2012. 2v. 421 f. Dissertação (Mestrado em Estudos Linguísticos) – Programa de Pós-graduação em Estudos Linguísticos, Universidade Estadual de Feira de Santana, Feira de Santana, 2012.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50787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09600" y="457200"/>
            <a:ext cx="9296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SANTOS, E. B. </a:t>
            </a:r>
            <a:r>
              <a:rPr lang="pt-BR" i="1" dirty="0"/>
              <a:t>O Livro do Gado do Brejo do Campo Seco (Bahia)</a:t>
            </a:r>
            <a:r>
              <a:rPr lang="pt-BR" dirty="0"/>
              <a:t>: edição </a:t>
            </a:r>
            <a:r>
              <a:rPr lang="pt-BR" dirty="0" err="1"/>
              <a:t>semidiplomática</a:t>
            </a:r>
            <a:r>
              <a:rPr lang="pt-BR" dirty="0"/>
              <a:t> e descrição de aspectos grafo-fonéticos. Dissertação (Mestrado em Estudos Linguísticos) - Programa de Pós-graduação em Estudos Linguísticos, Universidade Estadual de Feira de Santana, Feira de Santana, 2019.</a:t>
            </a:r>
          </a:p>
          <a:p>
            <a:r>
              <a:rPr lang="pt-BR" dirty="0"/>
              <a:t>SANTOS, Jorge Viana; BRITO, Giovane Santos. Fotografia técnica de documentos para a formação de corpora digitais eletrônicos: o método desenvolvido no </a:t>
            </a:r>
            <a:r>
              <a:rPr lang="pt-BR" dirty="0" err="1"/>
              <a:t>Lapelinc</a:t>
            </a:r>
            <a:r>
              <a:rPr lang="pt-BR" dirty="0"/>
              <a:t>. </a:t>
            </a:r>
            <a:r>
              <a:rPr lang="pt-BR" i="1" dirty="0"/>
              <a:t>Letras &amp; Letras</a:t>
            </a:r>
            <a:r>
              <a:rPr lang="pt-BR" dirty="0"/>
              <a:t>, v. 30, n. 2, p. 421, 30 jul./dez. 2014.</a:t>
            </a:r>
          </a:p>
          <a:p>
            <a:r>
              <a:rPr lang="pt-BR" dirty="0"/>
              <a:t>SCHREIBMAN, S. (et al.). </a:t>
            </a:r>
            <a:r>
              <a:rPr lang="en-US" i="1" dirty="0"/>
              <a:t>A Companion to Digital Humanities</a:t>
            </a:r>
            <a:r>
              <a:rPr lang="en-US" dirty="0"/>
              <a:t>. </a:t>
            </a:r>
            <a:r>
              <a:rPr lang="pt-BR" dirty="0"/>
              <a:t>Oxford: </a:t>
            </a:r>
            <a:r>
              <a:rPr lang="pt-BR" dirty="0" err="1"/>
              <a:t>Blackwell</a:t>
            </a:r>
            <a:r>
              <a:rPr lang="pt-BR" dirty="0"/>
              <a:t>, 2004.</a:t>
            </a:r>
          </a:p>
          <a:p>
            <a:r>
              <a:rPr lang="pt-BR" dirty="0"/>
              <a:t>Vozes do sertão em dados: história, povos e formação do português brasileiro. Disponível em: [</a:t>
            </a:r>
            <a:r>
              <a:rPr lang="pt-BR" dirty="0">
                <a:hlinkClick r:id="rId2"/>
              </a:rPr>
              <a:t>www.uefs.br/</a:t>
            </a:r>
            <a:r>
              <a:rPr lang="pt-BR" dirty="0" err="1">
                <a:hlinkClick r:id="rId2"/>
              </a:rPr>
              <a:t>nelp</a:t>
            </a:r>
            <a:r>
              <a:rPr lang="pt-BR" dirty="0"/>
              <a:t>]. 2011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2083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1442</TotalTime>
  <Words>4743</Words>
  <Application>Microsoft Office PowerPoint</Application>
  <PresentationFormat>Personalizar</PresentationFormat>
  <Paragraphs>332</Paragraphs>
  <Slides>93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93</vt:i4>
      </vt:variant>
    </vt:vector>
  </HeadingPairs>
  <TitlesOfParts>
    <vt:vector size="94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 Linguística histórica</vt:lpstr>
      <vt:lpstr>Apresentação do PowerPoint</vt:lpstr>
      <vt:lpstr>  “A Linguística Histórica é  a arte de fazer o melhor uso  de maus dados.” (LABOV, 1982, p. 20)   </vt:lpstr>
      <vt:lpstr>Apresentação do PowerPoint</vt:lpstr>
      <vt:lpstr>A parceria entre Linguística Histórica e Filologia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Corpus Histórico do Português Tycho Brahe UNICAMP http://www.tycho.iel.unicamp.br/corpus/index.html </vt:lpstr>
      <vt:lpstr>Apresentação do PowerPoint</vt:lpstr>
      <vt:lpstr>Apresentação do PowerPoint</vt:lpstr>
      <vt:lpstr>Programa de Estudos sobre o Português Popular de Salvador PEPP (UNEB)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Passo 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Luciene</dc:creator>
  <cp:lastModifiedBy>W7</cp:lastModifiedBy>
  <cp:revision>106</cp:revision>
  <dcterms:created xsi:type="dcterms:W3CDTF">2019-05-29T11:07:36Z</dcterms:created>
  <dcterms:modified xsi:type="dcterms:W3CDTF">2020-04-17T18:17:20Z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2017-10-02T00:00:00Z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2019-05-29T00:00:00Z</vt:filetime>
  </property>
</Properties>
</file>